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4.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1.xml" ContentType="application/vnd.openxmlformats-officedocument.presentationml.notesSlide+xml"/>
  <Override PartName="/ppt/tags/tag96.xml" ContentType="application/vnd.openxmlformats-officedocument.presentationml.tags+xml"/>
  <Override PartName="/ppt/notesSlides/notesSlide2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6.xml" ContentType="application/vnd.openxmlformats-officedocument.presentationml.notesSlide+xml"/>
  <Override PartName="/ppt/tags/tag106.xml" ContentType="application/vnd.openxmlformats-officedocument.presentationml.tags+xml"/>
  <Override PartName="/ppt/notesSlides/notesSlide27.xml" ContentType="application/vnd.openxmlformats-officedocument.presentationml.notesSlide+xml"/>
  <Override PartName="/ppt/tags/tag107.xml" ContentType="application/vnd.openxmlformats-officedocument.presentationml.tags+xml"/>
  <Override PartName="/ppt/notesSlides/notesSlide28.xml" ContentType="application/vnd.openxmlformats-officedocument.presentationml.notesSlide+xml"/>
  <Override PartName="/ppt/tags/tag108.xml" ContentType="application/vnd.openxmlformats-officedocument.presentationml.tags+xml"/>
  <Override PartName="/ppt/notesSlides/notesSlide29.xml" ContentType="application/vnd.openxmlformats-officedocument.presentationml.notesSlide+xml"/>
  <Override PartName="/ppt/tags/tag109.xml" ContentType="application/vnd.openxmlformats-officedocument.presentationml.tags+xml"/>
  <Override PartName="/ppt/notesSlides/notesSlide30.xml" ContentType="application/vnd.openxmlformats-officedocument.presentationml.notesSlide+xml"/>
  <Override PartName="/ppt/tags/tag110.xml" ContentType="application/vnd.openxmlformats-officedocument.presentationml.tags+xml"/>
  <Override PartName="/ppt/notesSlides/notesSlide31.xml" ContentType="application/vnd.openxmlformats-officedocument.presentationml.notesSlide+xml"/>
  <Override PartName="/ppt/tags/tag111.xml" ContentType="application/vnd.openxmlformats-officedocument.presentationml.tags+xml"/>
  <Override PartName="/ppt/notesSlides/notesSlide32.xml" ContentType="application/vnd.openxmlformats-officedocument.presentationml.notesSlide+xml"/>
  <Override PartName="/ppt/tags/tag112.xml" ContentType="application/vnd.openxmlformats-officedocument.presentationml.tags+xml"/>
  <Override PartName="/ppt/notesSlides/notesSlide33.xml" ContentType="application/vnd.openxmlformats-officedocument.presentationml.notesSlide+xml"/>
  <Override PartName="/ppt/theme/themeOverride1.xml" ContentType="application/vnd.openxmlformats-officedocument.themeOverride+xml"/>
  <Override PartName="/ppt/tags/tag113.xml" ContentType="application/vnd.openxmlformats-officedocument.presentationml.tags+xml"/>
  <Override PartName="/ppt/notesSlides/notesSlide34.xml" ContentType="application/vnd.openxmlformats-officedocument.presentationml.notesSlide+xml"/>
  <Override PartName="/ppt/tags/tag114.xml" ContentType="application/vnd.openxmlformats-officedocument.presentationml.tags+xml"/>
  <Override PartName="/ppt/notesSlides/notesSlide35.xml" ContentType="application/vnd.openxmlformats-officedocument.presentationml.notesSlide+xml"/>
  <Override PartName="/ppt/tags/tag115.xml" ContentType="application/vnd.openxmlformats-officedocument.presentationml.tags+xml"/>
  <Override PartName="/ppt/notesSlides/notesSlide36.xml" ContentType="application/vnd.openxmlformats-officedocument.presentationml.notesSlide+xml"/>
  <Override PartName="/ppt/tags/tag116.xml" ContentType="application/vnd.openxmlformats-officedocument.presentationml.tags+xml"/>
  <Override PartName="/ppt/notesSlides/notesSlide37.xml" ContentType="application/vnd.openxmlformats-officedocument.presentationml.notesSlide+xml"/>
  <Override PartName="/ppt/theme/themeOverride2.xml" ContentType="application/vnd.openxmlformats-officedocument.themeOverride+xml"/>
  <Override PartName="/ppt/tags/tag117.xml" ContentType="application/vnd.openxmlformats-officedocument.presentationml.tags+xml"/>
  <Override PartName="/ppt/notesSlides/notesSlide38.xml" ContentType="application/vnd.openxmlformats-officedocument.presentationml.notesSlide+xml"/>
  <Override PartName="/ppt/tags/tag118.xml" ContentType="application/vnd.openxmlformats-officedocument.presentationml.tags+xml"/>
  <Override PartName="/ppt/notesSlides/notesSlide39.xml" ContentType="application/vnd.openxmlformats-officedocument.presentationml.notesSlide+xml"/>
  <Override PartName="/ppt/tags/tag119.xml" ContentType="application/vnd.openxmlformats-officedocument.presentationml.tags+xml"/>
  <Override PartName="/ppt/notesSlides/notesSlide40.xml" ContentType="application/vnd.openxmlformats-officedocument.presentationml.notesSlide+xml"/>
  <Override PartName="/ppt/theme/themeOverride3.xml" ContentType="application/vnd.openxmlformats-officedocument.themeOverride+xml"/>
  <Override PartName="/ppt/tags/tag120.xml" ContentType="application/vnd.openxmlformats-officedocument.presentationml.tags+xml"/>
  <Override PartName="/ppt/notesSlides/notesSlide41.xml" ContentType="application/vnd.openxmlformats-officedocument.presentationml.notesSlide+xml"/>
  <Override PartName="/ppt/tags/tag121.xml" ContentType="application/vnd.openxmlformats-officedocument.presentationml.tags+xml"/>
  <Override PartName="/ppt/notesSlides/notesSlide42.xml" ContentType="application/vnd.openxmlformats-officedocument.presentationml.notesSlide+xml"/>
  <Override PartName="/ppt/tags/tag122.xml" ContentType="application/vnd.openxmlformats-officedocument.presentationml.tags+xml"/>
  <Override PartName="/ppt/notesSlides/notesSlide43.xml" ContentType="application/vnd.openxmlformats-officedocument.presentationml.notesSlide+xml"/>
  <Override PartName="/ppt/tags/tag123.xml" ContentType="application/vnd.openxmlformats-officedocument.presentationml.tags+xml"/>
  <Override PartName="/ppt/notesSlides/notesSlide44.xml" ContentType="application/vnd.openxmlformats-officedocument.presentationml.notesSlide+xml"/>
  <Override PartName="/ppt/tags/tag124.xml" ContentType="application/vnd.openxmlformats-officedocument.presentationml.tags+xml"/>
  <Override PartName="/ppt/notesSlides/notesSlide45.xml" ContentType="application/vnd.openxmlformats-officedocument.presentationml.notesSlide+xml"/>
  <Override PartName="/ppt/tags/tag125.xml" ContentType="application/vnd.openxmlformats-officedocument.presentationml.tags+xml"/>
  <Override PartName="/ppt/notesSlides/notesSlide46.xml" ContentType="application/vnd.openxmlformats-officedocument.presentationml.notesSlide+xml"/>
  <Override PartName="/ppt/theme/themeOverride4.xml" ContentType="application/vnd.openxmlformats-officedocument.themeOverride+xml"/>
  <Override PartName="/ppt/tags/tag126.xml" ContentType="application/vnd.openxmlformats-officedocument.presentationml.tags+xml"/>
  <Override PartName="/ppt/notesSlides/notesSlide47.xml" ContentType="application/vnd.openxmlformats-officedocument.presentationml.notesSlide+xml"/>
  <Override PartName="/ppt/tags/tag127.xml" ContentType="application/vnd.openxmlformats-officedocument.presentationml.tags+xml"/>
  <Override PartName="/ppt/notesSlides/notesSlide48.xml" ContentType="application/vnd.openxmlformats-officedocument.presentationml.notesSlide+xml"/>
  <Override PartName="/ppt/tags/tag128.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29.xml" ContentType="application/vnd.openxmlformats-officedocument.presentationml.tags+xml"/>
  <Override PartName="/ppt/notesSlides/notesSlide50.xml" ContentType="application/vnd.openxmlformats-officedocument.presentationml.notesSlide+xml"/>
  <Override PartName="/ppt/tags/tag130.xml" ContentType="application/vnd.openxmlformats-officedocument.presentationml.tags+xml"/>
  <Override PartName="/ppt/notesSlides/notesSlide51.xml" ContentType="application/vnd.openxmlformats-officedocument.presentationml.notesSlide+xml"/>
  <Override PartName="/ppt/tags/tag131.xml" ContentType="application/vnd.openxmlformats-officedocument.presentationml.tags+xml"/>
  <Override PartName="/ppt/notesSlides/notesSlide52.xml" ContentType="application/vnd.openxmlformats-officedocument.presentationml.notesSlide+xml"/>
  <Override PartName="/ppt/tags/tag132.xml" ContentType="application/vnd.openxmlformats-officedocument.presentationml.tags+xml"/>
  <Override PartName="/ppt/notesSlides/notesSlide53.xml" ContentType="application/vnd.openxmlformats-officedocument.presentationml.notesSlide+xml"/>
  <Override PartName="/ppt/tags/tag133.xml" ContentType="application/vnd.openxmlformats-officedocument.presentationml.tags+xml"/>
  <Override PartName="/ppt/notesSlides/notesSlide54.xml" ContentType="application/vnd.openxmlformats-officedocument.presentationml.notesSlide+xml"/>
  <Override PartName="/ppt/tags/tag134.xml" ContentType="application/vnd.openxmlformats-officedocument.presentationml.tags+xml"/>
  <Override PartName="/ppt/notesSlides/notesSlide55.xml" ContentType="application/vnd.openxmlformats-officedocument.presentationml.notesSlide+xml"/>
  <Override PartName="/ppt/tags/tag135.xml" ContentType="application/vnd.openxmlformats-officedocument.presentationml.tags+xml"/>
  <Override PartName="/ppt/notesSlides/notesSlide56.xml" ContentType="application/vnd.openxmlformats-officedocument.presentationml.notesSlide+xml"/>
  <Override PartName="/ppt/theme/themeOverride6.xml" ContentType="application/vnd.openxmlformats-officedocument.themeOverride+xml"/>
  <Override PartName="/ppt/tags/tag136.xml" ContentType="application/vnd.openxmlformats-officedocument.presentationml.tags+xml"/>
  <Override PartName="/ppt/notesSlides/notesSlide57.xml" ContentType="application/vnd.openxmlformats-officedocument.presentationml.notesSlide+xml"/>
  <Override PartName="/ppt/tags/tag137.xml" ContentType="application/vnd.openxmlformats-officedocument.presentationml.tags+xml"/>
  <Override PartName="/ppt/notesSlides/notesSlide58.xml" ContentType="application/vnd.openxmlformats-officedocument.presentationml.notesSlide+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notesSlides/notesSlide60.xml" ContentType="application/vnd.openxmlformats-officedocument.presentationml.notesSlide+xml"/>
  <Override PartName="/ppt/tags/tag140.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41.xml" ContentType="application/vnd.openxmlformats-officedocument.presentationml.tags+xml"/>
  <Override PartName="/ppt/notesSlides/notesSlide62.xml" ContentType="application/vnd.openxmlformats-officedocument.presentationml.notesSlide+xml"/>
  <Override PartName="/ppt/tags/tag142.xml" ContentType="application/vnd.openxmlformats-officedocument.presentationml.tags+xml"/>
  <Override PartName="/ppt/notesSlides/notesSlide63.xml" ContentType="application/vnd.openxmlformats-officedocument.presentationml.notesSlide+xml"/>
  <Override PartName="/ppt/tags/tag143.xml" ContentType="application/vnd.openxmlformats-officedocument.presentationml.tags+xml"/>
  <Override PartName="/ppt/notesSlides/notesSlide64.xml" ContentType="application/vnd.openxmlformats-officedocument.presentationml.notesSlide+xml"/>
  <Override PartName="/ppt/tags/tag144.xml" ContentType="application/vnd.openxmlformats-officedocument.presentationml.tags+xml"/>
  <Override PartName="/ppt/notesSlides/notesSlide65.xml" ContentType="application/vnd.openxmlformats-officedocument.presentationml.notesSlide+xml"/>
  <Override PartName="/ppt/tags/tag145.xml" ContentType="application/vnd.openxmlformats-officedocument.presentationml.tags+xml"/>
  <Override PartName="/ppt/notesSlides/notesSlide66.xml" ContentType="application/vnd.openxmlformats-officedocument.presentationml.notesSlide+xml"/>
  <Override PartName="/ppt/theme/themeOverride8.xml" ContentType="application/vnd.openxmlformats-officedocument.themeOverride+xml"/>
  <Override PartName="/ppt/tags/tag146.xml" ContentType="application/vnd.openxmlformats-officedocument.presentationml.tags+xml"/>
  <Override PartName="/ppt/notesSlides/notesSlide67.xml" ContentType="application/vnd.openxmlformats-officedocument.presentationml.notesSlide+xml"/>
  <Override PartName="/ppt/tags/tag147.xml" ContentType="application/vnd.openxmlformats-officedocument.presentationml.tags+xml"/>
  <Override PartName="/ppt/notesSlides/notesSlide68.xml" ContentType="application/vnd.openxmlformats-officedocument.presentationml.notesSlide+xml"/>
  <Override PartName="/ppt/tags/tag148.xml" ContentType="application/vnd.openxmlformats-officedocument.presentationml.tags+xml"/>
  <Override PartName="/ppt/notesSlides/notesSlide69.xml" ContentType="application/vnd.openxmlformats-officedocument.presentationml.notesSlide+xml"/>
  <Override PartName="/ppt/tags/tag149.xml" ContentType="application/vnd.openxmlformats-officedocument.presentationml.tags+xml"/>
  <Override PartName="/ppt/notesSlides/notesSlide70.xml" ContentType="application/vnd.openxmlformats-officedocument.presentationml.notesSlide+xml"/>
  <Override PartName="/ppt/tags/tag150.xml" ContentType="application/vnd.openxmlformats-officedocument.presentationml.tags+xml"/>
  <Override PartName="/ppt/notesSlides/notesSlide71.xml" ContentType="application/vnd.openxmlformats-officedocument.presentationml.notesSlide+xml"/>
  <Override PartName="/ppt/tags/tag151.xml" ContentType="application/vnd.openxmlformats-officedocument.presentationml.tags+xml"/>
  <Override PartName="/ppt/notesSlides/notesSlide72.xml" ContentType="application/vnd.openxmlformats-officedocument.presentationml.notesSlide+xml"/>
  <Override PartName="/ppt/theme/themeOverride9.xml" ContentType="application/vnd.openxmlformats-officedocument.themeOverride+xml"/>
  <Override PartName="/ppt/tags/tag152.xml" ContentType="application/vnd.openxmlformats-officedocument.presentationml.tags+xml"/>
  <Override PartName="/ppt/notesSlides/notesSlide73.xml" ContentType="application/vnd.openxmlformats-officedocument.presentationml.notesSlide+xml"/>
  <Override PartName="/ppt/tags/tag153.xml" ContentType="application/vnd.openxmlformats-officedocument.presentationml.tags+xml"/>
  <Override PartName="/ppt/notesSlides/notesSlide74.xml" ContentType="application/vnd.openxmlformats-officedocument.presentationml.notesSlide+xml"/>
  <Override PartName="/ppt/tags/tag154.xml" ContentType="application/vnd.openxmlformats-officedocument.presentationml.tags+xml"/>
  <Override PartName="/ppt/notesSlides/notesSlide75.xml" ContentType="application/vnd.openxmlformats-officedocument.presentationml.notesSlide+xml"/>
  <Override PartName="/ppt/theme/themeOverride10.xml" ContentType="application/vnd.openxmlformats-officedocument.themeOverride+xml"/>
  <Override PartName="/ppt/tags/tag155.xml" ContentType="application/vnd.openxmlformats-officedocument.presentationml.tags+xml"/>
  <Override PartName="/ppt/notesSlides/notesSlide76.xml" ContentType="application/vnd.openxmlformats-officedocument.presentationml.notesSlide+xml"/>
  <Override PartName="/ppt/tags/tag156.xml" ContentType="application/vnd.openxmlformats-officedocument.presentationml.tags+xml"/>
  <Override PartName="/ppt/notesSlides/notesSlide77.xml" ContentType="application/vnd.openxmlformats-officedocument.presentationml.notesSlide+xml"/>
  <Override PartName="/ppt/tags/tag157.xml" ContentType="application/vnd.openxmlformats-officedocument.presentationml.tags+xml"/>
  <Override PartName="/ppt/notesSlides/notesSlide78.xml" ContentType="application/vnd.openxmlformats-officedocument.presentationml.notesSlide+xml"/>
  <Override PartName="/ppt/tags/tag158.xml" ContentType="application/vnd.openxmlformats-officedocument.presentationml.tags+xml"/>
  <Override PartName="/ppt/notesSlides/notesSlide79.xml" ContentType="application/vnd.openxmlformats-officedocument.presentationml.notesSlide+xml"/>
  <Override PartName="/ppt/tags/tag159.xml" ContentType="application/vnd.openxmlformats-officedocument.presentationml.tags+xml"/>
  <Override PartName="/ppt/notesSlides/notesSlide80.xml" ContentType="application/vnd.openxmlformats-officedocument.presentationml.notesSlide+xml"/>
  <Override PartName="/ppt/theme/themeOverride11.xml" ContentType="application/vnd.openxmlformats-officedocument.themeOverride+xml"/>
  <Override PartName="/ppt/tags/tag160.xml" ContentType="application/vnd.openxmlformats-officedocument.presentationml.tags+xml"/>
  <Override PartName="/ppt/notesSlides/notesSlide81.xml" ContentType="application/vnd.openxmlformats-officedocument.presentationml.notesSlide+xml"/>
  <Override PartName="/ppt/tags/tag161.xml" ContentType="application/vnd.openxmlformats-officedocument.presentationml.tags+xml"/>
  <Override PartName="/ppt/notesSlides/notesSlide82.xml" ContentType="application/vnd.openxmlformats-officedocument.presentationml.notesSlide+xml"/>
  <Override PartName="/ppt/tags/tag162.xml" ContentType="application/vnd.openxmlformats-officedocument.presentationml.tags+xml"/>
  <Override PartName="/ppt/notesSlides/notesSlide83.xml" ContentType="application/vnd.openxmlformats-officedocument.presentationml.notesSlide+xml"/>
  <Override PartName="/ppt/theme/themeOverride12.xml" ContentType="application/vnd.openxmlformats-officedocument.themeOverride+xml"/>
  <Override PartName="/ppt/tags/tag163.xml" ContentType="application/vnd.openxmlformats-officedocument.presentationml.tags+xml"/>
  <Override PartName="/ppt/notesSlides/notesSlide84.xml" ContentType="application/vnd.openxmlformats-officedocument.presentationml.notesSlide+xml"/>
  <Override PartName="/ppt/tags/tag164.xml" ContentType="application/vnd.openxmlformats-officedocument.presentationml.tags+xml"/>
  <Override PartName="/ppt/notesSlides/notesSlide85.xml" ContentType="application/vnd.openxmlformats-officedocument.presentationml.notesSlide+xml"/>
  <Override PartName="/ppt/tags/tag165.xml" ContentType="application/vnd.openxmlformats-officedocument.presentationml.tags+xml"/>
  <Override PartName="/ppt/notesSlides/notesSlide86.xml" ContentType="application/vnd.openxmlformats-officedocument.presentationml.notesSlide+xml"/>
  <Override PartName="/ppt/theme/themeOverride13.xml" ContentType="application/vnd.openxmlformats-officedocument.themeOverride+xml"/>
  <Override PartName="/ppt/tags/tag166.xml" ContentType="application/vnd.openxmlformats-officedocument.presentationml.tags+xml"/>
  <Override PartName="/ppt/notesSlides/notesSlide87.xml" ContentType="application/vnd.openxmlformats-officedocument.presentationml.notesSlide+xml"/>
  <Override PartName="/ppt/tags/tag167.xml" ContentType="application/vnd.openxmlformats-officedocument.presentationml.tags+xml"/>
  <Override PartName="/ppt/notesSlides/notesSlide88.xml" ContentType="application/vnd.openxmlformats-officedocument.presentationml.notesSlide+xml"/>
  <Override PartName="/ppt/tags/tag168.xml" ContentType="application/vnd.openxmlformats-officedocument.presentationml.tags+xml"/>
  <Override PartName="/ppt/notesSlides/notesSlide89.xml" ContentType="application/vnd.openxmlformats-officedocument.presentationml.notesSlide+xml"/>
  <Override PartName="/ppt/theme/themeOverride14.xml" ContentType="application/vnd.openxmlformats-officedocument.themeOverride+xml"/>
  <Override PartName="/ppt/tags/tag169.xml" ContentType="application/vnd.openxmlformats-officedocument.presentationml.tags+xml"/>
  <Override PartName="/ppt/notesSlides/notesSlide90.xml" ContentType="application/vnd.openxmlformats-officedocument.presentationml.notesSlide+xml"/>
  <Override PartName="/ppt/tags/tag170.xml" ContentType="application/vnd.openxmlformats-officedocument.presentationml.tags+xml"/>
  <Override PartName="/ppt/notesSlides/notesSlide91.xml" ContentType="application/vnd.openxmlformats-officedocument.presentationml.notesSlide+xml"/>
  <Override PartName="/ppt/tags/tag171.xml" ContentType="application/vnd.openxmlformats-officedocument.presentationml.tags+xml"/>
  <Override PartName="/ppt/notesSlides/notesSlide92.xml" ContentType="application/vnd.openxmlformats-officedocument.presentationml.notesSlide+xml"/>
  <Override PartName="/ppt/tags/tag172.xml" ContentType="application/vnd.openxmlformats-officedocument.presentationml.tags+xml"/>
  <Override PartName="/ppt/notesSlides/notesSlide93.xml" ContentType="application/vnd.openxmlformats-officedocument.presentationml.notesSlide+xml"/>
  <Override PartName="/ppt/tags/tag173.xml" ContentType="application/vnd.openxmlformats-officedocument.presentationml.tags+xml"/>
  <Override PartName="/ppt/notesSlides/notesSlide94.xml" ContentType="application/vnd.openxmlformats-officedocument.presentationml.notesSlide+xml"/>
  <Override PartName="/ppt/theme/themeOverride15.xml" ContentType="application/vnd.openxmlformats-officedocument.themeOverride+xml"/>
  <Override PartName="/ppt/tags/tag174.xml" ContentType="application/vnd.openxmlformats-officedocument.presentationml.tags+xml"/>
  <Override PartName="/ppt/notesSlides/notesSlide95.xml" ContentType="application/vnd.openxmlformats-officedocument.presentationml.notesSlide+xml"/>
  <Override PartName="/ppt/tags/tag175.xml" ContentType="application/vnd.openxmlformats-officedocument.presentationml.tags+xml"/>
  <Override PartName="/ppt/notesSlides/notesSlide96.xml" ContentType="application/vnd.openxmlformats-officedocument.presentationml.notesSlide+xml"/>
  <Override PartName="/ppt/tags/tag176.xml" ContentType="application/vnd.openxmlformats-officedocument.presentationml.tags+xml"/>
  <Override PartName="/ppt/notesSlides/notesSlide97.xml" ContentType="application/vnd.openxmlformats-officedocument.presentationml.notesSlide+xml"/>
  <Override PartName="/ppt/theme/themeOverride16.xml" ContentType="application/vnd.openxmlformats-officedocument.themeOverride+xml"/>
  <Override PartName="/ppt/tags/tag177.xml" ContentType="application/vnd.openxmlformats-officedocument.presentationml.tags+xml"/>
  <Override PartName="/ppt/notesSlides/notesSlide98.xml" ContentType="application/vnd.openxmlformats-officedocument.presentationml.notesSlide+xml"/>
  <Override PartName="/ppt/tags/tag178.xml" ContentType="application/vnd.openxmlformats-officedocument.presentationml.tags+xml"/>
  <Override PartName="/ppt/notesSlides/notesSlide99.xml" ContentType="application/vnd.openxmlformats-officedocument.presentationml.notesSlide+xml"/>
  <Override PartName="/ppt/tags/tag179.xml" ContentType="application/vnd.openxmlformats-officedocument.presentationml.tags+xml"/>
  <Override PartName="/ppt/notesSlides/notesSlide100.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101.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02.xml" ContentType="application/vnd.openxmlformats-officedocument.presentationml.notesSlide+xml"/>
  <Override PartName="/ppt/tags/tag186.xml" ContentType="application/vnd.openxmlformats-officedocument.presentationml.tags+xml"/>
  <Override PartName="/ppt/notesSlides/notesSlide103.xml" ContentType="application/vnd.openxmlformats-officedocument.presentationml.notesSlide+xml"/>
  <Override PartName="/ppt/tags/tag187.xml" ContentType="application/vnd.openxmlformats-officedocument.presentationml.tags+xml"/>
  <Override PartName="/ppt/notesSlides/notesSlide104.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05.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06.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07.xml" ContentType="application/vnd.openxmlformats-officedocument.presentationml.notesSlide+xml"/>
  <Override PartName="/ppt/tags/tag201.xml" ContentType="application/vnd.openxmlformats-officedocument.presentationml.tags+xml"/>
  <Override PartName="/ppt/notesSlides/notesSlide108.xml" ContentType="application/vnd.openxmlformats-officedocument.presentationml.notesSlide+xml"/>
  <Override PartName="/ppt/tags/tag202.xml" ContentType="application/vnd.openxmlformats-officedocument.presentationml.tags+xml"/>
  <Override PartName="/ppt/notesSlides/notesSlide109.xml" ContentType="application/vnd.openxmlformats-officedocument.presentationml.notesSlide+xml"/>
  <Override PartName="/ppt/tags/tag203.xml" ContentType="application/vnd.openxmlformats-officedocument.presentationml.tags+xml"/>
  <Override PartName="/ppt/notesSlides/notesSlide110.xml" ContentType="application/vnd.openxmlformats-officedocument.presentationml.notesSlide+xml"/>
  <Override PartName="/ppt/tags/tag204.xml" ContentType="application/vnd.openxmlformats-officedocument.presentationml.tags+xml"/>
  <Override PartName="/ppt/notesSlides/notesSlide111.xml" ContentType="application/vnd.openxmlformats-officedocument.presentationml.notesSlide+xml"/>
  <Override PartName="/ppt/tags/tag205.xml" ContentType="application/vnd.openxmlformats-officedocument.presentationml.tags+xml"/>
  <Override PartName="/ppt/notesSlides/notesSlide112.xml" ContentType="application/vnd.openxmlformats-officedocument.presentationml.notesSlide+xml"/>
  <Override PartName="/ppt/tags/tag206.xml" ContentType="application/vnd.openxmlformats-officedocument.presentationml.tags+xml"/>
  <Override PartName="/ppt/notesSlides/notesSlide113.xml" ContentType="application/vnd.openxmlformats-officedocument.presentationml.notesSlide+xml"/>
  <Override PartName="/ppt/tags/tag207.xml" ContentType="application/vnd.openxmlformats-officedocument.presentationml.tags+xml"/>
  <Override PartName="/ppt/notesSlides/notesSlide114.xml" ContentType="application/vnd.openxmlformats-officedocument.presentationml.notesSlide+xml"/>
  <Override PartName="/ppt/tags/tag208.xml" ContentType="application/vnd.openxmlformats-officedocument.presentationml.tags+xml"/>
  <Override PartName="/ppt/notesSlides/notesSlide115.xml" ContentType="application/vnd.openxmlformats-officedocument.presentationml.notesSlide+xml"/>
  <Override PartName="/ppt/tags/tag209.xml" ContentType="application/vnd.openxmlformats-officedocument.presentationml.tags+xml"/>
  <Override PartName="/ppt/notesSlides/notesSlide116.xml" ContentType="application/vnd.openxmlformats-officedocument.presentationml.notesSlide+xml"/>
  <Override PartName="/ppt/tags/tag210.xml" ContentType="application/vnd.openxmlformats-officedocument.presentationml.tags+xml"/>
  <Override PartName="/ppt/notesSlides/notesSlide117.xml" ContentType="application/vnd.openxmlformats-officedocument.presentationml.notesSlide+xml"/>
  <Override PartName="/ppt/tags/tag211.xml" ContentType="application/vnd.openxmlformats-officedocument.presentationml.tags+xml"/>
  <Override PartName="/ppt/notesSlides/notesSlide118.xml" ContentType="application/vnd.openxmlformats-officedocument.presentationml.notesSlide+xml"/>
  <Override PartName="/ppt/tags/tag212.xml" ContentType="application/vnd.openxmlformats-officedocument.presentationml.tags+xml"/>
  <Override PartName="/ppt/notesSlides/notesSlide119.xml" ContentType="application/vnd.openxmlformats-officedocument.presentationml.notesSlide+xml"/>
  <Override PartName="/ppt/tags/tag213.xml" ContentType="application/vnd.openxmlformats-officedocument.presentationml.tags+xml"/>
  <Override PartName="/ppt/notesSlides/notesSlide120.xml" ContentType="application/vnd.openxmlformats-officedocument.presentationml.notesSlide+xml"/>
  <Override PartName="/ppt/tags/tag214.xml" ContentType="application/vnd.openxmlformats-officedocument.presentationml.tags+xml"/>
  <Override PartName="/ppt/notesSlides/notesSlide121.xml" ContentType="application/vnd.openxmlformats-officedocument.presentationml.notesSlide+xml"/>
  <Override PartName="/ppt/tags/tag215.xml" ContentType="application/vnd.openxmlformats-officedocument.presentationml.tags+xml"/>
  <Override PartName="/ppt/notesSlides/notesSlide122.xml" ContentType="application/vnd.openxmlformats-officedocument.presentationml.notesSlide+xml"/>
  <Override PartName="/ppt/tags/tag216.xml" ContentType="application/vnd.openxmlformats-officedocument.presentationml.tags+xml"/>
  <Override PartName="/ppt/notesSlides/notesSlide123.xml" ContentType="application/vnd.openxmlformats-officedocument.presentationml.notesSlide+xml"/>
  <Override PartName="/ppt/tags/tag217.xml" ContentType="application/vnd.openxmlformats-officedocument.presentationml.tags+xml"/>
  <Override PartName="/ppt/notesSlides/notesSlide124.xml" ContentType="application/vnd.openxmlformats-officedocument.presentationml.notesSlide+xml"/>
  <Override PartName="/ppt/theme/themeOverride17.xml" ContentType="application/vnd.openxmlformats-officedocument.themeOverride+xml"/>
  <Override PartName="/ppt/tags/tag218.xml" ContentType="application/vnd.openxmlformats-officedocument.presentationml.tags+xml"/>
  <Override PartName="/ppt/notesSlides/notesSlide125.xml" ContentType="application/vnd.openxmlformats-officedocument.presentationml.notesSlide+xml"/>
  <Override PartName="/ppt/tags/tag219.xml" ContentType="application/vnd.openxmlformats-officedocument.presentationml.tags+xml"/>
  <Override PartName="/ppt/notesSlides/notesSlide126.xml" ContentType="application/vnd.openxmlformats-officedocument.presentationml.notesSlide+xml"/>
  <Override PartName="/ppt/tags/tag220.xml" ContentType="application/vnd.openxmlformats-officedocument.presentationml.tags+xml"/>
  <Override PartName="/ppt/notesSlides/notesSlide127.xml" ContentType="application/vnd.openxmlformats-officedocument.presentationml.notesSlide+xml"/>
  <Override PartName="/ppt/tags/tag221.xml" ContentType="application/vnd.openxmlformats-officedocument.presentationml.tags+xml"/>
  <Override PartName="/ppt/notesSlides/notesSlide128.xml" ContentType="application/vnd.openxmlformats-officedocument.presentationml.notesSlide+xml"/>
  <Override PartName="/ppt/tags/tag222.xml" ContentType="application/vnd.openxmlformats-officedocument.presentationml.tags+xml"/>
  <Override PartName="/ppt/notesSlides/notesSlide129.xml" ContentType="application/vnd.openxmlformats-officedocument.presentationml.notesSlide+xml"/>
  <Override PartName="/ppt/tags/tag223.xml" ContentType="application/vnd.openxmlformats-officedocument.presentationml.tags+xml"/>
  <Override PartName="/ppt/notesSlides/notesSlide130.xml" ContentType="application/vnd.openxmlformats-officedocument.presentationml.notesSlide+xml"/>
  <Override PartName="/ppt/tags/tag224.xml" ContentType="application/vnd.openxmlformats-officedocument.presentationml.tags+xml"/>
  <Override PartName="/ppt/notesSlides/notesSlide131.xml" ContentType="application/vnd.openxmlformats-officedocument.presentationml.notesSlide+xml"/>
  <Override PartName="/ppt/tags/tag225.xml" ContentType="application/vnd.openxmlformats-officedocument.presentationml.tags+xml"/>
  <Override PartName="/ppt/notesSlides/notesSlide132.xml" ContentType="application/vnd.openxmlformats-officedocument.presentationml.notesSlide+xml"/>
  <Override PartName="/ppt/tags/tag226.xml" ContentType="application/vnd.openxmlformats-officedocument.presentationml.tags+xml"/>
  <Override PartName="/ppt/notesSlides/notesSlide133.xml" ContentType="application/vnd.openxmlformats-officedocument.presentationml.notesSlide+xml"/>
  <Override PartName="/ppt/tags/tag227.xml" ContentType="application/vnd.openxmlformats-officedocument.presentationml.tags+xml"/>
  <Override PartName="/ppt/notesSlides/notesSlide134.xml" ContentType="application/vnd.openxmlformats-officedocument.presentationml.notesSlide+xml"/>
  <Override PartName="/ppt/theme/themeOverride18.xml" ContentType="application/vnd.openxmlformats-officedocument.themeOverride+xml"/>
  <Override PartName="/ppt/tags/tag228.xml" ContentType="application/vnd.openxmlformats-officedocument.presentationml.tags+xml"/>
  <Override PartName="/ppt/notesSlides/notesSlide135.xml" ContentType="application/vnd.openxmlformats-officedocument.presentationml.notesSlide+xml"/>
  <Override PartName="/ppt/tags/tag229.xml" ContentType="application/vnd.openxmlformats-officedocument.presentationml.tags+xml"/>
  <Override PartName="/ppt/notesSlides/notesSlide136.xml" ContentType="application/vnd.openxmlformats-officedocument.presentationml.notesSlide+xml"/>
  <Override PartName="/ppt/tags/tag230.xml" ContentType="application/vnd.openxmlformats-officedocument.presentationml.tags+xml"/>
  <Override PartName="/ppt/notesSlides/notesSlide137.xml" ContentType="application/vnd.openxmlformats-officedocument.presentationml.notesSlide+xml"/>
  <Override PartName="/ppt/theme/themeOverride19.xml" ContentType="application/vnd.openxmlformats-officedocument.themeOverride+xml"/>
  <Override PartName="/ppt/tags/tag231.xml" ContentType="application/vnd.openxmlformats-officedocument.presentationml.tags+xml"/>
  <Override PartName="/ppt/notesSlides/notesSlide138.xml" ContentType="application/vnd.openxmlformats-officedocument.presentationml.notesSlide+xml"/>
  <Override PartName="/ppt/tags/tag232.xml" ContentType="application/vnd.openxmlformats-officedocument.presentationml.tags+xml"/>
  <Override PartName="/ppt/notesSlides/notesSlide139.xml" ContentType="application/vnd.openxmlformats-officedocument.presentationml.notesSlide+xml"/>
  <Override PartName="/ppt/tags/tag233.xml" ContentType="application/vnd.openxmlformats-officedocument.presentationml.tags+xml"/>
  <Override PartName="/ppt/notesSlides/notesSlide140.xml" ContentType="application/vnd.openxmlformats-officedocument.presentationml.notesSlide+xml"/>
  <Override PartName="/ppt/theme/themeOverride20.xml" ContentType="application/vnd.openxmlformats-officedocument.themeOverride+xml"/>
  <Override PartName="/ppt/tags/tag234.xml" ContentType="application/vnd.openxmlformats-officedocument.presentationml.tags+xml"/>
  <Override PartName="/ppt/notesSlides/notesSlide141.xml" ContentType="application/vnd.openxmlformats-officedocument.presentationml.notesSlide+xml"/>
  <Override PartName="/ppt/tags/tag235.xml" ContentType="application/vnd.openxmlformats-officedocument.presentationml.tags+xml"/>
  <Override PartName="/ppt/notesSlides/notesSlide142.xml" ContentType="application/vnd.openxmlformats-officedocument.presentationml.notesSlide+xml"/>
  <Override PartName="/ppt/tags/tag236.xml" ContentType="application/vnd.openxmlformats-officedocument.presentationml.tags+xml"/>
  <Override PartName="/ppt/notesSlides/notesSlide143.xml" ContentType="application/vnd.openxmlformats-officedocument.presentationml.notesSlide+xml"/>
  <Override PartName="/ppt/tags/tag237.xml" ContentType="application/vnd.openxmlformats-officedocument.presentationml.tags+xml"/>
  <Override PartName="/ppt/notesSlides/notesSlide144.xml" ContentType="application/vnd.openxmlformats-officedocument.presentationml.notesSlide+xml"/>
  <Override PartName="/ppt/theme/themeOverride21.xml" ContentType="application/vnd.openxmlformats-officedocument.themeOverride+xml"/>
  <Override PartName="/ppt/tags/tag238.xml" ContentType="application/vnd.openxmlformats-officedocument.presentationml.tags+xml"/>
  <Override PartName="/ppt/notesSlides/notesSlide145.xml" ContentType="application/vnd.openxmlformats-officedocument.presentationml.notesSlide+xml"/>
  <Override PartName="/ppt/tags/tag239.xml" ContentType="application/vnd.openxmlformats-officedocument.presentationml.tags+xml"/>
  <Override PartName="/ppt/notesSlides/notesSlide146.xml" ContentType="application/vnd.openxmlformats-officedocument.presentationml.notesSlide+xml"/>
  <Override PartName="/ppt/tags/tag240.xml" ContentType="application/vnd.openxmlformats-officedocument.presentationml.tags+xml"/>
  <Override PartName="/ppt/notesSlides/notesSlide147.xml" ContentType="application/vnd.openxmlformats-officedocument.presentationml.notesSlide+xml"/>
  <Override PartName="/ppt/theme/themeOverride22.xml" ContentType="application/vnd.openxmlformats-officedocument.themeOverride+xml"/>
  <Override PartName="/ppt/tags/tag241.xml" ContentType="application/vnd.openxmlformats-officedocument.presentationml.tags+xml"/>
  <Override PartName="/ppt/notesSlides/notesSlide148.xml" ContentType="application/vnd.openxmlformats-officedocument.presentationml.notesSlide+xml"/>
  <Override PartName="/ppt/tags/tag242.xml" ContentType="application/vnd.openxmlformats-officedocument.presentationml.tags+xml"/>
  <Override PartName="/ppt/notesSlides/notesSlide149.xml" ContentType="application/vnd.openxmlformats-officedocument.presentationml.notesSlide+xml"/>
  <Override PartName="/ppt/tags/tag243.xml" ContentType="application/vnd.openxmlformats-officedocument.presentationml.tags+xml"/>
  <Override PartName="/ppt/notesSlides/notesSlide150.xml" ContentType="application/vnd.openxmlformats-officedocument.presentationml.notesSlide+xml"/>
  <Override PartName="/ppt/theme/themeOverride23.xml" ContentType="application/vnd.openxmlformats-officedocument.themeOverride+xml"/>
  <Override PartName="/ppt/tags/tag244.xml" ContentType="application/vnd.openxmlformats-officedocument.presentationml.tags+xml"/>
  <Override PartName="/ppt/notesSlides/notesSlide151.xml" ContentType="application/vnd.openxmlformats-officedocument.presentationml.notesSlide+xml"/>
  <Override PartName="/ppt/tags/tag245.xml" ContentType="application/vnd.openxmlformats-officedocument.presentationml.tags+xml"/>
  <Override PartName="/ppt/notesSlides/notesSlide152.xml" ContentType="application/vnd.openxmlformats-officedocument.presentationml.notesSlide+xml"/>
  <Override PartName="/ppt/tags/tag246.xml" ContentType="application/vnd.openxmlformats-officedocument.presentationml.tags+xml"/>
  <Override PartName="/ppt/notesSlides/notesSlide153.xml" ContentType="application/vnd.openxmlformats-officedocument.presentationml.notesSlide+xml"/>
  <Override PartName="/ppt/theme/themeOverride24.xml" ContentType="application/vnd.openxmlformats-officedocument.themeOverride+xml"/>
  <Override PartName="/ppt/tags/tag247.xml" ContentType="application/vnd.openxmlformats-officedocument.presentationml.tags+xml"/>
  <Override PartName="/ppt/notesSlides/notesSlide154.xml" ContentType="application/vnd.openxmlformats-officedocument.presentationml.notesSlide+xml"/>
  <Override PartName="/ppt/tags/tag248.xml" ContentType="application/vnd.openxmlformats-officedocument.presentationml.tags+xml"/>
  <Override PartName="/ppt/notesSlides/notesSlide155.xml" ContentType="application/vnd.openxmlformats-officedocument.presentationml.notesSlide+xml"/>
  <Override PartName="/ppt/tags/tag249.xml" ContentType="application/vnd.openxmlformats-officedocument.presentationml.tags+xml"/>
  <Override PartName="/ppt/notesSlides/notesSlide156.xml" ContentType="application/vnd.openxmlformats-officedocument.presentationml.notesSlide+xml"/>
  <Override PartName="/ppt/tags/tag250.xml" ContentType="application/vnd.openxmlformats-officedocument.presentationml.tags+xml"/>
  <Override PartName="/ppt/notesSlides/notesSlide157.xml" ContentType="application/vnd.openxmlformats-officedocument.presentationml.notesSlide+xml"/>
  <Override PartName="/ppt/tags/tag251.xml" ContentType="application/vnd.openxmlformats-officedocument.presentationml.tags+xml"/>
  <Override PartName="/ppt/notesSlides/notesSlide158.xml" ContentType="application/vnd.openxmlformats-officedocument.presentationml.notesSlide+xml"/>
  <Override PartName="/ppt/tags/tag252.xml" ContentType="application/vnd.openxmlformats-officedocument.presentationml.tags+xml"/>
  <Override PartName="/ppt/notesSlides/notesSlide159.xml" ContentType="application/vnd.openxmlformats-officedocument.presentationml.notesSlide+xml"/>
  <Override PartName="/ppt/tags/tag253.xml" ContentType="application/vnd.openxmlformats-officedocument.presentationml.tags+xml"/>
  <Override PartName="/ppt/notesSlides/notesSlide160.xml" ContentType="application/vnd.openxmlformats-officedocument.presentationml.notesSlide+xml"/>
  <Override PartName="/ppt/tags/tag254.xml" ContentType="application/vnd.openxmlformats-officedocument.presentationml.tags+xml"/>
  <Override PartName="/ppt/notesSlides/notesSlide161.xml" ContentType="application/vnd.openxmlformats-officedocument.presentationml.notesSlide+xml"/>
  <Override PartName="/ppt/tags/tag255.xml" ContentType="application/vnd.openxmlformats-officedocument.presentationml.tags+xml"/>
  <Override PartName="/ppt/notesSlides/notesSlide162.xml" ContentType="application/vnd.openxmlformats-officedocument.presentationml.notesSlide+xml"/>
  <Override PartName="/ppt/tags/tag256.xml" ContentType="application/vnd.openxmlformats-officedocument.presentationml.tags+xml"/>
  <Override PartName="/ppt/notesSlides/notesSlide163.xml" ContentType="application/vnd.openxmlformats-officedocument.presentationml.notesSlide+xml"/>
  <Override PartName="/ppt/tags/tag257.xml" ContentType="application/vnd.openxmlformats-officedocument.presentationml.tags+xml"/>
  <Override PartName="/ppt/notesSlides/notesSlide164.xml" ContentType="application/vnd.openxmlformats-officedocument.presentationml.notesSlide+xml"/>
  <Override PartName="/ppt/tags/tag258.xml" ContentType="application/vnd.openxmlformats-officedocument.presentationml.tags+xml"/>
  <Override PartName="/ppt/notesSlides/notesSlide165.xml" ContentType="application/vnd.openxmlformats-officedocument.presentationml.notesSlide+xml"/>
  <Override PartName="/ppt/tags/tag259.xml" ContentType="application/vnd.openxmlformats-officedocument.presentationml.tags+xml"/>
  <Override PartName="/ppt/notesSlides/notesSlide166.xml" ContentType="application/vnd.openxmlformats-officedocument.presentationml.notesSlide+xml"/>
  <Override PartName="/ppt/tags/tag260.xml" ContentType="application/vnd.openxmlformats-officedocument.presentationml.tags+xml"/>
  <Override PartName="/ppt/notesSlides/notesSlide167.xml" ContentType="application/vnd.openxmlformats-officedocument.presentationml.notesSlide+xml"/>
  <Override PartName="/ppt/tags/tag261.xml" ContentType="application/vnd.openxmlformats-officedocument.presentationml.tags+xml"/>
  <Override PartName="/ppt/notesSlides/notesSlide168.xml" ContentType="application/vnd.openxmlformats-officedocument.presentationml.notesSlide+xml"/>
  <Override PartName="/ppt/tags/tag262.xml" ContentType="application/vnd.openxmlformats-officedocument.presentationml.tags+xml"/>
  <Override PartName="/ppt/notesSlides/notesSlide169.xml" ContentType="application/vnd.openxmlformats-officedocument.presentationml.notesSlide+xml"/>
  <Override PartName="/ppt/tags/tag263.xml" ContentType="application/vnd.openxmlformats-officedocument.presentationml.tags+xml"/>
  <Override PartName="/ppt/notesSlides/notesSlide170.xml" ContentType="application/vnd.openxmlformats-officedocument.presentationml.notesSlide+xml"/>
  <Override PartName="/ppt/tags/tag264.xml" ContentType="application/vnd.openxmlformats-officedocument.presentationml.tags+xml"/>
  <Override PartName="/ppt/notesSlides/notesSlide171.xml" ContentType="application/vnd.openxmlformats-officedocument.presentationml.notesSlide+xml"/>
  <Override PartName="/ppt/tags/tag265.xml" ContentType="application/vnd.openxmlformats-officedocument.presentationml.tags+xml"/>
  <Override PartName="/ppt/notesSlides/notesSlide172.xml" ContentType="application/vnd.openxmlformats-officedocument.presentationml.notesSlide+xml"/>
  <Override PartName="/ppt/tags/tag266.xml" ContentType="application/vnd.openxmlformats-officedocument.presentationml.tags+xml"/>
  <Override PartName="/ppt/notesSlides/notesSlide173.xml" ContentType="application/vnd.openxmlformats-officedocument.presentationml.notesSlide+xml"/>
  <Override PartName="/ppt/tags/tag267.xml" ContentType="application/vnd.openxmlformats-officedocument.presentationml.tags+xml"/>
  <Override PartName="/ppt/notesSlides/notesSlide174.xml" ContentType="application/vnd.openxmlformats-officedocument.presentationml.notesSlide+xml"/>
  <Override PartName="/ppt/tags/tag268.xml" ContentType="application/vnd.openxmlformats-officedocument.presentationml.tags+xml"/>
  <Override PartName="/ppt/notesSlides/notesSlide175.xml" ContentType="application/vnd.openxmlformats-officedocument.presentationml.notesSlide+xml"/>
  <Override PartName="/ppt/tags/tag269.xml" ContentType="application/vnd.openxmlformats-officedocument.presentationml.tags+xml"/>
  <Override PartName="/ppt/notesSlides/notesSlide176.xml" ContentType="application/vnd.openxmlformats-officedocument.presentationml.notesSlide+xml"/>
  <Override PartName="/ppt/tags/tag270.xml" ContentType="application/vnd.openxmlformats-officedocument.presentationml.tags+xml"/>
  <Override PartName="/ppt/notesSlides/notesSlide177.xml" ContentType="application/vnd.openxmlformats-officedocument.presentationml.notesSlide+xml"/>
  <Override PartName="/ppt/tags/tag271.xml" ContentType="application/vnd.openxmlformats-officedocument.presentationml.tags+xml"/>
  <Override PartName="/ppt/notesSlides/notesSlide178.xml" ContentType="application/vnd.openxmlformats-officedocument.presentationml.notesSlide+xml"/>
  <Override PartName="/ppt/tags/tag272.xml" ContentType="application/vnd.openxmlformats-officedocument.presentationml.tags+xml"/>
  <Override PartName="/ppt/notesSlides/notesSlide179.xml" ContentType="application/vnd.openxmlformats-officedocument.presentationml.notesSlide+xml"/>
  <Override PartName="/ppt/tags/tag273.xml" ContentType="application/vnd.openxmlformats-officedocument.presentationml.tags+xml"/>
  <Override PartName="/ppt/notesSlides/notesSlide180.xml" ContentType="application/vnd.openxmlformats-officedocument.presentationml.notesSlide+xml"/>
  <Override PartName="/ppt/tags/tag274.xml" ContentType="application/vnd.openxmlformats-officedocument.presentationml.tags+xml"/>
  <Override PartName="/ppt/notesSlides/notesSlide181.xml" ContentType="application/vnd.openxmlformats-officedocument.presentationml.notesSlide+xml"/>
  <Override PartName="/ppt/tags/tag275.xml" ContentType="application/vnd.openxmlformats-officedocument.presentationml.tags+xml"/>
  <Override PartName="/ppt/notesSlides/notesSlide182.xml" ContentType="application/vnd.openxmlformats-officedocument.presentationml.notesSlide+xml"/>
  <Override PartName="/ppt/tags/tag276.xml" ContentType="application/vnd.openxmlformats-officedocument.presentationml.tags+xml"/>
  <Override PartName="/ppt/notesSlides/notesSlide183.xml" ContentType="application/vnd.openxmlformats-officedocument.presentationml.notesSlide+xml"/>
  <Override PartName="/ppt/tags/tag277.xml" ContentType="application/vnd.openxmlformats-officedocument.presentationml.tags+xml"/>
  <Override PartName="/ppt/notesSlides/notesSlide184.xml" ContentType="application/vnd.openxmlformats-officedocument.presentationml.notesSlide+xml"/>
  <Override PartName="/ppt/tags/tag278.xml" ContentType="application/vnd.openxmlformats-officedocument.presentationml.tags+xml"/>
  <Override PartName="/ppt/notesSlides/notesSlide185.xml" ContentType="application/vnd.openxmlformats-officedocument.presentationml.notesSlide+xml"/>
  <Override PartName="/ppt/tags/tag279.xml" ContentType="application/vnd.openxmlformats-officedocument.presentationml.tags+xml"/>
  <Override PartName="/ppt/notesSlides/notesSlide186.xml" ContentType="application/vnd.openxmlformats-officedocument.presentationml.notesSlide+xml"/>
  <Override PartName="/ppt/tags/tag280.xml" ContentType="application/vnd.openxmlformats-officedocument.presentationml.tags+xml"/>
  <Override PartName="/ppt/notesSlides/notesSlide187.xml" ContentType="application/vnd.openxmlformats-officedocument.presentationml.notesSlide+xml"/>
  <Override PartName="/ppt/tags/tag281.xml" ContentType="application/vnd.openxmlformats-officedocument.presentationml.tags+xml"/>
  <Override PartName="/ppt/notesSlides/notesSlide188.xml" ContentType="application/vnd.openxmlformats-officedocument.presentationml.notesSlide+xml"/>
  <Override PartName="/ppt/tags/tag282.xml" ContentType="application/vnd.openxmlformats-officedocument.presentationml.tags+xml"/>
  <Override PartName="/ppt/notesSlides/notesSlide189.xml" ContentType="application/vnd.openxmlformats-officedocument.presentationml.notesSlide+xml"/>
  <Override PartName="/ppt/tags/tag283.xml" ContentType="application/vnd.openxmlformats-officedocument.presentationml.tags+xml"/>
  <Override PartName="/ppt/notesSlides/notesSlide190.xml" ContentType="application/vnd.openxmlformats-officedocument.presentationml.notesSlide+xml"/>
  <Override PartName="/ppt/tags/tag284.xml" ContentType="application/vnd.openxmlformats-officedocument.presentationml.tags+xml"/>
  <Override PartName="/ppt/notesSlides/notesSlide191.xml" ContentType="application/vnd.openxmlformats-officedocument.presentationml.notesSlide+xml"/>
  <Override PartName="/ppt/tags/tag285.xml" ContentType="application/vnd.openxmlformats-officedocument.presentationml.tags+xml"/>
  <Override PartName="/ppt/notesSlides/notesSlide192.xml" ContentType="application/vnd.openxmlformats-officedocument.presentationml.notesSlide+xml"/>
  <Override PartName="/ppt/tags/tag286.xml" ContentType="application/vnd.openxmlformats-officedocument.presentationml.tags+xml"/>
  <Override PartName="/ppt/notesSlides/notesSlide193.xml" ContentType="application/vnd.openxmlformats-officedocument.presentationml.notesSlide+xml"/>
  <Override PartName="/ppt/tags/tag287.xml" ContentType="application/vnd.openxmlformats-officedocument.presentationml.tags+xml"/>
  <Override PartName="/ppt/notesSlides/notesSlide194.xml" ContentType="application/vnd.openxmlformats-officedocument.presentationml.notesSlide+xml"/>
  <Override PartName="/ppt/tags/tag288.xml" ContentType="application/vnd.openxmlformats-officedocument.presentationml.tags+xml"/>
  <Override PartName="/ppt/notesSlides/notesSlide195.xml" ContentType="application/vnd.openxmlformats-officedocument.presentationml.notesSlide+xml"/>
  <Override PartName="/ppt/tags/tag289.xml" ContentType="application/vnd.openxmlformats-officedocument.presentationml.tags+xml"/>
  <Override PartName="/ppt/notesSlides/notesSlide196.xml" ContentType="application/vnd.openxmlformats-officedocument.presentationml.notesSlide+xml"/>
  <Override PartName="/ppt/tags/tag290.xml" ContentType="application/vnd.openxmlformats-officedocument.presentationml.tags+xml"/>
  <Override PartName="/ppt/notesSlides/notesSlide197.xml" ContentType="application/vnd.openxmlformats-officedocument.presentationml.notesSlide+xml"/>
  <Override PartName="/ppt/tags/tag291.xml" ContentType="application/vnd.openxmlformats-officedocument.presentationml.tags+xml"/>
  <Override PartName="/ppt/notesSlides/notesSlide198.xml" ContentType="application/vnd.openxmlformats-officedocument.presentationml.notesSlide+xml"/>
  <Override PartName="/ppt/tags/tag292.xml" ContentType="application/vnd.openxmlformats-officedocument.presentationml.tags+xml"/>
  <Override PartName="/ppt/notesSlides/notesSlide199.xml" ContentType="application/vnd.openxmlformats-officedocument.presentationml.notesSlide+xml"/>
  <Override PartName="/ppt/tags/tag293.xml" ContentType="application/vnd.openxmlformats-officedocument.presentationml.tags+xml"/>
  <Override PartName="/ppt/notesSlides/notesSlide200.xml" ContentType="application/vnd.openxmlformats-officedocument.presentationml.notesSlide+xml"/>
  <Override PartName="/ppt/tags/tag294.xml" ContentType="application/vnd.openxmlformats-officedocument.presentationml.tags+xml"/>
  <Override PartName="/ppt/notesSlides/notesSlide201.xml" ContentType="application/vnd.openxmlformats-officedocument.presentationml.notesSlide+xml"/>
  <Override PartName="/ppt/tags/tag295.xml" ContentType="application/vnd.openxmlformats-officedocument.presentationml.tags+xml"/>
  <Override PartName="/ppt/notesSlides/notesSlide202.xml" ContentType="application/vnd.openxmlformats-officedocument.presentationml.notesSlide+xml"/>
  <Override PartName="/ppt/tags/tag296.xml" ContentType="application/vnd.openxmlformats-officedocument.presentationml.tags+xml"/>
  <Override PartName="/ppt/notesSlides/notesSlide203.xml" ContentType="application/vnd.openxmlformats-officedocument.presentationml.notesSlide+xml"/>
  <Override PartName="/ppt/tags/tag297.xml" ContentType="application/vnd.openxmlformats-officedocument.presentationml.tags+xml"/>
  <Override PartName="/ppt/notesSlides/notesSlide204.xml" ContentType="application/vnd.openxmlformats-officedocument.presentationml.notesSlide+xml"/>
  <Override PartName="/ppt/tags/tag298.xml" ContentType="application/vnd.openxmlformats-officedocument.presentationml.tags+xml"/>
  <Override PartName="/ppt/notesSlides/notesSlide205.xml" ContentType="application/vnd.openxmlformats-officedocument.presentationml.notesSlide+xml"/>
  <Override PartName="/ppt/tags/tag299.xml" ContentType="application/vnd.openxmlformats-officedocument.presentationml.tags+xml"/>
  <Override PartName="/ppt/notesSlides/notesSlide206.xml" ContentType="application/vnd.openxmlformats-officedocument.presentationml.notesSlide+xml"/>
  <Override PartName="/ppt/tags/tag300.xml" ContentType="application/vnd.openxmlformats-officedocument.presentationml.tags+xml"/>
  <Override PartName="/ppt/notesSlides/notesSlide207.xml" ContentType="application/vnd.openxmlformats-officedocument.presentationml.notesSlide+xml"/>
  <Override PartName="/ppt/tags/tag301.xml" ContentType="application/vnd.openxmlformats-officedocument.presentationml.tags+xml"/>
  <Override PartName="/ppt/notesSlides/notesSlide208.xml" ContentType="application/vnd.openxmlformats-officedocument.presentationml.notesSlide+xml"/>
  <Override PartName="/ppt/tags/tag302.xml" ContentType="application/vnd.openxmlformats-officedocument.presentationml.tags+xml"/>
  <Override PartName="/ppt/notesSlides/notesSlide209.xml" ContentType="application/vnd.openxmlformats-officedocument.presentationml.notesSlide+xml"/>
  <Override PartName="/ppt/tags/tag303.xml" ContentType="application/vnd.openxmlformats-officedocument.presentationml.tags+xml"/>
  <Override PartName="/ppt/notesSlides/notesSlide210.xml" ContentType="application/vnd.openxmlformats-officedocument.presentationml.notesSlide+xml"/>
  <Override PartName="/ppt/tags/tag304.xml" ContentType="application/vnd.openxmlformats-officedocument.presentationml.tags+xml"/>
  <Override PartName="/ppt/notesSlides/notesSlide211.xml" ContentType="application/vnd.openxmlformats-officedocument.presentationml.notesSlide+xml"/>
  <Override PartName="/ppt/tags/tag305.xml" ContentType="application/vnd.openxmlformats-officedocument.presentationml.tags+xml"/>
  <Override PartName="/ppt/notesSlides/notesSlide212.xml" ContentType="application/vnd.openxmlformats-officedocument.presentationml.notesSlide+xml"/>
  <Override PartName="/ppt/tags/tag306.xml" ContentType="application/vnd.openxmlformats-officedocument.presentationml.tags+xml"/>
  <Override PartName="/ppt/notesSlides/notesSlide213.xml" ContentType="application/vnd.openxmlformats-officedocument.presentationml.notesSlide+xml"/>
  <Override PartName="/ppt/tags/tag307.xml" ContentType="application/vnd.openxmlformats-officedocument.presentationml.tags+xml"/>
  <Override PartName="/ppt/notesSlides/notesSlide214.xml" ContentType="application/vnd.openxmlformats-officedocument.presentationml.notesSlide+xml"/>
  <Override PartName="/ppt/tags/tag308.xml" ContentType="application/vnd.openxmlformats-officedocument.presentationml.tags+xml"/>
  <Override PartName="/ppt/notesSlides/notesSlide215.xml" ContentType="application/vnd.openxmlformats-officedocument.presentationml.notesSlide+xml"/>
  <Override PartName="/ppt/tags/tag309.xml" ContentType="application/vnd.openxmlformats-officedocument.presentationml.tags+xml"/>
  <Override PartName="/ppt/notesSlides/notesSlide216.xml" ContentType="application/vnd.openxmlformats-officedocument.presentationml.notesSlide+xml"/>
  <Override PartName="/ppt/tags/tag310.xml" ContentType="application/vnd.openxmlformats-officedocument.presentationml.tags+xml"/>
  <Override PartName="/ppt/notesSlides/notesSlide217.xml" ContentType="application/vnd.openxmlformats-officedocument.presentationml.notesSlide+xml"/>
  <Override PartName="/ppt/tags/tag311.xml" ContentType="application/vnd.openxmlformats-officedocument.presentationml.tags+xml"/>
  <Override PartName="/ppt/notesSlides/notesSlide218.xml" ContentType="application/vnd.openxmlformats-officedocument.presentationml.notesSlide+xml"/>
  <Override PartName="/ppt/tags/tag312.xml" ContentType="application/vnd.openxmlformats-officedocument.presentationml.tags+xml"/>
  <Override PartName="/ppt/notesSlides/notesSlide219.xml" ContentType="application/vnd.openxmlformats-officedocument.presentationml.notesSlide+xml"/>
  <Override PartName="/ppt/tags/tag313.xml" ContentType="application/vnd.openxmlformats-officedocument.presentationml.tags+xml"/>
  <Override PartName="/ppt/notesSlides/notesSlide220.xml" ContentType="application/vnd.openxmlformats-officedocument.presentationml.notesSlide+xml"/>
  <Override PartName="/ppt/tags/tag314.xml" ContentType="application/vnd.openxmlformats-officedocument.presentationml.tags+xml"/>
  <Override PartName="/ppt/notesSlides/notesSlide221.xml" ContentType="application/vnd.openxmlformats-officedocument.presentationml.notesSlide+xml"/>
  <Override PartName="/ppt/tags/tag315.xml" ContentType="application/vnd.openxmlformats-officedocument.presentationml.tags+xml"/>
  <Override PartName="/ppt/notesSlides/notesSlide222.xml" ContentType="application/vnd.openxmlformats-officedocument.presentationml.notesSlide+xml"/>
  <Override PartName="/ppt/tags/tag316.xml" ContentType="application/vnd.openxmlformats-officedocument.presentationml.tags+xml"/>
  <Override PartName="/ppt/notesSlides/notesSlide223.xml" ContentType="application/vnd.openxmlformats-officedocument.presentationml.notesSlide+xml"/>
  <Override PartName="/ppt/tags/tag317.xml" ContentType="application/vnd.openxmlformats-officedocument.presentationml.tags+xml"/>
  <Override PartName="/ppt/notesSlides/notesSlide224.xml" ContentType="application/vnd.openxmlformats-officedocument.presentationml.notesSlide+xml"/>
  <Override PartName="/ppt/tags/tag318.xml" ContentType="application/vnd.openxmlformats-officedocument.presentationml.tags+xml"/>
  <Override PartName="/ppt/notesSlides/notesSlide225.xml" ContentType="application/vnd.openxmlformats-officedocument.presentationml.notesSlide+xml"/>
  <Override PartName="/ppt/tags/tag319.xml" ContentType="application/vnd.openxmlformats-officedocument.presentationml.tags+xml"/>
  <Override PartName="/ppt/notesSlides/notesSlide226.xml" ContentType="application/vnd.openxmlformats-officedocument.presentationml.notesSlide+xml"/>
  <Override PartName="/ppt/tags/tag320.xml" ContentType="application/vnd.openxmlformats-officedocument.presentationml.tags+xml"/>
  <Override PartName="/ppt/notesSlides/notesSlide227.xml" ContentType="application/vnd.openxmlformats-officedocument.presentationml.notesSlide+xml"/>
  <Override PartName="/ppt/tags/tag321.xml" ContentType="application/vnd.openxmlformats-officedocument.presentationml.tags+xml"/>
  <Override PartName="/ppt/notesSlides/notesSlide228.xml" ContentType="application/vnd.openxmlformats-officedocument.presentationml.notesSlide+xml"/>
  <Override PartName="/ppt/tags/tag322.xml" ContentType="application/vnd.openxmlformats-officedocument.presentationml.tags+xml"/>
  <Override PartName="/ppt/notesSlides/notesSlide229.xml" ContentType="application/vnd.openxmlformats-officedocument.presentationml.notesSlide+xml"/>
  <Override PartName="/ppt/tags/tag323.xml" ContentType="application/vnd.openxmlformats-officedocument.presentationml.tags+xml"/>
  <Override PartName="/ppt/notesSlides/notesSlide230.xml" ContentType="application/vnd.openxmlformats-officedocument.presentationml.notesSlide+xml"/>
  <Override PartName="/ppt/tags/tag324.xml" ContentType="application/vnd.openxmlformats-officedocument.presentationml.tags+xml"/>
  <Override PartName="/ppt/notesSlides/notesSlide231.xml" ContentType="application/vnd.openxmlformats-officedocument.presentationml.notesSlide+xml"/>
  <Override PartName="/ppt/tags/tag325.xml" ContentType="application/vnd.openxmlformats-officedocument.presentationml.tags+xml"/>
  <Override PartName="/ppt/notesSlides/notesSlide232.xml" ContentType="application/vnd.openxmlformats-officedocument.presentationml.notesSlide+xml"/>
  <Override PartName="/ppt/tags/tag326.xml" ContentType="application/vnd.openxmlformats-officedocument.presentationml.tags+xml"/>
  <Override PartName="/ppt/notesSlides/notesSlide233.xml" ContentType="application/vnd.openxmlformats-officedocument.presentationml.notesSlide+xml"/>
  <Override PartName="/ppt/tags/tag327.xml" ContentType="application/vnd.openxmlformats-officedocument.presentationml.tags+xml"/>
  <Override PartName="/ppt/notesSlides/notesSlide234.xml" ContentType="application/vnd.openxmlformats-officedocument.presentationml.notesSlide+xml"/>
  <Override PartName="/ppt/tags/tag328.xml" ContentType="application/vnd.openxmlformats-officedocument.presentationml.tags+xml"/>
  <Override PartName="/ppt/notesSlides/notesSlide235.xml" ContentType="application/vnd.openxmlformats-officedocument.presentationml.notesSlide+xml"/>
  <Override PartName="/ppt/tags/tag329.xml" ContentType="application/vnd.openxmlformats-officedocument.presentationml.tags+xml"/>
  <Override PartName="/ppt/notesSlides/notesSlide236.xml" ContentType="application/vnd.openxmlformats-officedocument.presentationml.notesSlide+xml"/>
  <Override PartName="/ppt/tags/tag330.xml" ContentType="application/vnd.openxmlformats-officedocument.presentationml.tags+xml"/>
  <Override PartName="/ppt/notesSlides/notesSlide237.xml" ContentType="application/vnd.openxmlformats-officedocument.presentationml.notesSlide+xml"/>
  <Override PartName="/ppt/tags/tag331.xml" ContentType="application/vnd.openxmlformats-officedocument.presentationml.tags+xml"/>
  <Override PartName="/ppt/notesSlides/notesSlide238.xml" ContentType="application/vnd.openxmlformats-officedocument.presentationml.notesSlide+xml"/>
  <Override PartName="/ppt/tags/tag332.xml" ContentType="application/vnd.openxmlformats-officedocument.presentationml.tags+xml"/>
  <Override PartName="/ppt/notesSlides/notesSlide239.xml" ContentType="application/vnd.openxmlformats-officedocument.presentationml.notesSlide+xml"/>
  <Override PartName="/ppt/tags/tag333.xml" ContentType="application/vnd.openxmlformats-officedocument.presentationml.tags+xml"/>
  <Override PartName="/ppt/notesSlides/notesSlide240.xml" ContentType="application/vnd.openxmlformats-officedocument.presentationml.notesSlide+xml"/>
  <Override PartName="/ppt/tags/tag334.xml" ContentType="application/vnd.openxmlformats-officedocument.presentationml.tags+xml"/>
  <Override PartName="/ppt/notesSlides/notesSlide241.xml" ContentType="application/vnd.openxmlformats-officedocument.presentationml.notesSlide+xml"/>
  <Override PartName="/ppt/tags/tag335.xml" ContentType="application/vnd.openxmlformats-officedocument.presentationml.tags+xml"/>
  <Override PartName="/ppt/notesSlides/notesSlide242.xml" ContentType="application/vnd.openxmlformats-officedocument.presentationml.notesSlide+xml"/>
  <Override PartName="/ppt/tags/tag336.xml" ContentType="application/vnd.openxmlformats-officedocument.presentationml.tags+xml"/>
  <Override PartName="/ppt/notesSlides/notesSlide243.xml" ContentType="application/vnd.openxmlformats-officedocument.presentationml.notesSlide+xml"/>
  <Override PartName="/ppt/tags/tag337.xml" ContentType="application/vnd.openxmlformats-officedocument.presentationml.tags+xml"/>
  <Override PartName="/ppt/notesSlides/notesSlide244.xml" ContentType="application/vnd.openxmlformats-officedocument.presentationml.notesSlide+xml"/>
  <Override PartName="/ppt/tags/tag338.xml" ContentType="application/vnd.openxmlformats-officedocument.presentationml.tags+xml"/>
  <Override PartName="/ppt/notesSlides/notesSlide245.xml" ContentType="application/vnd.openxmlformats-officedocument.presentationml.notesSlide+xml"/>
  <Override PartName="/ppt/tags/tag339.xml" ContentType="application/vnd.openxmlformats-officedocument.presentationml.tags+xml"/>
  <Override PartName="/ppt/notesSlides/notesSlide246.xml" ContentType="application/vnd.openxmlformats-officedocument.presentationml.notesSlide+xml"/>
  <Override PartName="/ppt/tags/tag340.xml" ContentType="application/vnd.openxmlformats-officedocument.presentationml.tags+xml"/>
  <Override PartName="/ppt/notesSlides/notesSlide247.xml" ContentType="application/vnd.openxmlformats-officedocument.presentationml.notesSlide+xml"/>
  <Override PartName="/ppt/tags/tag341.xml" ContentType="application/vnd.openxmlformats-officedocument.presentationml.tags+xml"/>
  <Override PartName="/ppt/notesSlides/notesSlide248.xml" ContentType="application/vnd.openxmlformats-officedocument.presentationml.notesSlide+xml"/>
  <Override PartName="/ppt/tags/tag342.xml" ContentType="application/vnd.openxmlformats-officedocument.presentationml.tags+xml"/>
  <Override PartName="/ppt/notesSlides/notesSlide249.xml" ContentType="application/vnd.openxmlformats-officedocument.presentationml.notesSlide+xml"/>
  <Override PartName="/ppt/tags/tag343.xml" ContentType="application/vnd.openxmlformats-officedocument.presentationml.tags+xml"/>
  <Override PartName="/ppt/notesSlides/notesSlide250.xml" ContentType="application/vnd.openxmlformats-officedocument.presentationml.notesSlide+xml"/>
  <Override PartName="/ppt/tags/tag344.xml" ContentType="application/vnd.openxmlformats-officedocument.presentationml.tags+xml"/>
  <Override PartName="/ppt/notesSlides/notesSlide251.xml" ContentType="application/vnd.openxmlformats-officedocument.presentationml.notesSlide+xml"/>
  <Override PartName="/ppt/tags/tag345.xml" ContentType="application/vnd.openxmlformats-officedocument.presentationml.tags+xml"/>
  <Override PartName="/ppt/notesSlides/notesSlide252.xml" ContentType="application/vnd.openxmlformats-officedocument.presentationml.notesSlide+xml"/>
  <Override PartName="/ppt/tags/tag346.xml" ContentType="application/vnd.openxmlformats-officedocument.presentationml.tags+xml"/>
  <Override PartName="/ppt/notesSlides/notesSlide253.xml" ContentType="application/vnd.openxmlformats-officedocument.presentationml.notesSlide+xml"/>
  <Override PartName="/ppt/tags/tag347.xml" ContentType="application/vnd.openxmlformats-officedocument.presentationml.tags+xml"/>
  <Override PartName="/ppt/notesSlides/notesSlide254.xml" ContentType="application/vnd.openxmlformats-officedocument.presentationml.notesSlide+xml"/>
  <Override PartName="/ppt/tags/tag348.xml" ContentType="application/vnd.openxmlformats-officedocument.presentationml.tags+xml"/>
  <Override PartName="/ppt/notesSlides/notesSlide255.xml" ContentType="application/vnd.openxmlformats-officedocument.presentationml.notesSlide+xml"/>
  <Override PartName="/ppt/tags/tag349.xml" ContentType="application/vnd.openxmlformats-officedocument.presentationml.tags+xml"/>
  <Override PartName="/ppt/notesSlides/notesSlide256.xml" ContentType="application/vnd.openxmlformats-officedocument.presentationml.notesSlide+xml"/>
  <Override PartName="/ppt/tags/tag350.xml" ContentType="application/vnd.openxmlformats-officedocument.presentationml.tags+xml"/>
  <Override PartName="/ppt/notesSlides/notesSlide257.xml" ContentType="application/vnd.openxmlformats-officedocument.presentationml.notesSlide+xml"/>
  <Override PartName="/ppt/tags/tag351.xml" ContentType="application/vnd.openxmlformats-officedocument.presentationml.tags+xml"/>
  <Override PartName="/ppt/notesSlides/notesSlide258.xml" ContentType="application/vnd.openxmlformats-officedocument.presentationml.notesSlide+xml"/>
  <Override PartName="/ppt/tags/tag352.xml" ContentType="application/vnd.openxmlformats-officedocument.presentationml.tags+xml"/>
  <Override PartName="/ppt/notesSlides/notesSlide259.xml" ContentType="application/vnd.openxmlformats-officedocument.presentationml.notesSlide+xml"/>
  <Override PartName="/ppt/tags/tag353.xml" ContentType="application/vnd.openxmlformats-officedocument.presentationml.tags+xml"/>
  <Override PartName="/ppt/notesSlides/notesSlide260.xml" ContentType="application/vnd.openxmlformats-officedocument.presentationml.notesSlide+xml"/>
  <Override PartName="/ppt/tags/tag354.xml" ContentType="application/vnd.openxmlformats-officedocument.presentationml.tags+xml"/>
  <Override PartName="/ppt/notesSlides/notesSlide261.xml" ContentType="application/vnd.openxmlformats-officedocument.presentationml.notesSlide+xml"/>
  <Override PartName="/ppt/tags/tag355.xml" ContentType="application/vnd.openxmlformats-officedocument.presentationml.tags+xml"/>
  <Override PartName="/ppt/notesSlides/notesSlide262.xml" ContentType="application/vnd.openxmlformats-officedocument.presentationml.notesSlide+xml"/>
  <Override PartName="/ppt/tags/tag356.xml" ContentType="application/vnd.openxmlformats-officedocument.presentationml.tags+xml"/>
  <Override PartName="/ppt/notesSlides/notesSlide263.xml" ContentType="application/vnd.openxmlformats-officedocument.presentationml.notesSlide+xml"/>
  <Override PartName="/ppt/tags/tag357.xml" ContentType="application/vnd.openxmlformats-officedocument.presentationml.tags+xml"/>
  <Override PartName="/ppt/notesSlides/notesSlide264.xml" ContentType="application/vnd.openxmlformats-officedocument.presentationml.notesSlide+xml"/>
  <Override PartName="/ppt/tags/tag358.xml" ContentType="application/vnd.openxmlformats-officedocument.presentationml.tags+xml"/>
  <Override PartName="/ppt/notesSlides/notesSlide265.xml" ContentType="application/vnd.openxmlformats-officedocument.presentationml.notesSlide+xml"/>
  <Override PartName="/ppt/tags/tag359.xml" ContentType="application/vnd.openxmlformats-officedocument.presentationml.tags+xml"/>
  <Override PartName="/ppt/notesSlides/notesSlide266.xml" ContentType="application/vnd.openxmlformats-officedocument.presentationml.notesSlide+xml"/>
  <Override PartName="/ppt/tags/tag360.xml" ContentType="application/vnd.openxmlformats-officedocument.presentationml.tags+xml"/>
  <Override PartName="/ppt/notesSlides/notesSlide267.xml" ContentType="application/vnd.openxmlformats-officedocument.presentationml.notesSlide+xml"/>
  <Override PartName="/ppt/tags/tag361.xml" ContentType="application/vnd.openxmlformats-officedocument.presentationml.tags+xml"/>
  <Override PartName="/ppt/notesSlides/notesSlide268.xml" ContentType="application/vnd.openxmlformats-officedocument.presentationml.notesSlide+xml"/>
  <Override PartName="/ppt/tags/tag362.xml" ContentType="application/vnd.openxmlformats-officedocument.presentationml.tags+xml"/>
  <Override PartName="/ppt/notesSlides/notesSlide269.xml" ContentType="application/vnd.openxmlformats-officedocument.presentationml.notesSlide+xml"/>
  <Override PartName="/ppt/tags/tag363.xml" ContentType="application/vnd.openxmlformats-officedocument.presentationml.tags+xml"/>
  <Override PartName="/ppt/notesSlides/notesSlide270.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27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heme/themeOverride25.xml" ContentType="application/vnd.openxmlformats-officedocument.themeOverride+xml"/>
  <Override PartName="/ppt/tags/tag379.xml" ContentType="application/vnd.openxmlformats-officedocument.presentationml.tags+xml"/>
  <Override PartName="/ppt/notesSlides/notesSlide272.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73.xml" ContentType="application/vnd.openxmlformats-officedocument.presentationml.notesSlide+xml"/>
  <Override PartName="/ppt/tags/tag385.xml" ContentType="application/vnd.openxmlformats-officedocument.presentationml.tags+xml"/>
  <Override PartName="/ppt/notesSlides/notesSlide274.xml" ContentType="application/vnd.openxmlformats-officedocument.presentationml.notesSlide+xml"/>
  <Override PartName="/ppt/tags/tag386.xml" ContentType="application/vnd.openxmlformats-officedocument.presentationml.tags+xml"/>
  <Override PartName="/ppt/notesSlides/notesSlide275.xml" ContentType="application/vnd.openxmlformats-officedocument.presentationml.notesSlide+xml"/>
  <Override PartName="/ppt/tags/tag387.xml" ContentType="application/vnd.openxmlformats-officedocument.presentationml.tags+xml"/>
  <Override PartName="/ppt/notesSlides/notesSlide276.xml" ContentType="application/vnd.openxmlformats-officedocument.presentationml.notesSlide+xml"/>
  <Override PartName="/ppt/theme/themeOverride26.xml" ContentType="application/vnd.openxmlformats-officedocument.themeOverride+xml"/>
  <Override PartName="/ppt/tags/tag388.xml" ContentType="application/vnd.openxmlformats-officedocument.presentationml.tags+xml"/>
  <Override PartName="/ppt/notesSlides/notesSlide277.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heme/themeOverride27.xml" ContentType="application/vnd.openxmlformats-officedocument.themeOverride+xml"/>
  <Override PartName="/ppt/tags/tag394.xml" ContentType="application/vnd.openxmlformats-officedocument.presentationml.tags+xml"/>
  <Override PartName="/ppt/notesSlides/notesSlide278.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heme/themeOverride28.xml" ContentType="application/vnd.openxmlformats-officedocument.themeOverride+xml"/>
  <Override PartName="/ppt/tags/tag399.xml" ContentType="application/vnd.openxmlformats-officedocument.presentationml.tags+xml"/>
  <Override PartName="/ppt/notesSlides/notesSlide279.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heme/themeOverride29.xml" ContentType="application/vnd.openxmlformats-officedocument.themeOverride+xml"/>
  <Override PartName="/ppt/tags/tag404.xml" ContentType="application/vnd.openxmlformats-officedocument.presentationml.tags+xml"/>
  <Override PartName="/ppt/notesSlides/notesSlide280.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heme/themeOverride30.xml" ContentType="application/vnd.openxmlformats-officedocument.themeOverride+xml"/>
  <Override PartName="/ppt/tags/tag407.xml" ContentType="application/vnd.openxmlformats-officedocument.presentationml.tags+xml"/>
  <Override PartName="/ppt/notesSlides/notesSlide281.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heme/themeOverride31.xml" ContentType="application/vnd.openxmlformats-officedocument.themeOverride+xml"/>
  <Override PartName="/ppt/tags/tag411.xml" ContentType="application/vnd.openxmlformats-officedocument.presentationml.tags+xml"/>
  <Override PartName="/ppt/notesSlides/notesSlide282.xml" ContentType="application/vnd.openxmlformats-officedocument.presentationml.notesSlide+xml"/>
  <Override PartName="/ppt/tags/tag412.xml" ContentType="application/vnd.openxmlformats-officedocument.presentationml.tags+xml"/>
  <Override PartName="/ppt/notesSlides/notesSlide283.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heme/themeOverride32.xml" ContentType="application/vnd.openxmlformats-officedocument.themeOverride+xml"/>
  <Override PartName="/ppt/tags/tag419.xml" ContentType="application/vnd.openxmlformats-officedocument.presentationml.tags+xml"/>
  <Override PartName="/ppt/notesSlides/notesSlide284.xml" ContentType="application/vnd.openxmlformats-officedocument.presentationml.notesSlide+xml"/>
  <Override PartName="/ppt/tags/tag420.xml" ContentType="application/vnd.openxmlformats-officedocument.presentationml.tags+xml"/>
  <Override PartName="/ppt/theme/themeOverride33.xml" ContentType="application/vnd.openxmlformats-officedocument.themeOverride+xml"/>
  <Override PartName="/ppt/tags/tag421.xml" ContentType="application/vnd.openxmlformats-officedocument.presentationml.tags+xml"/>
  <Override PartName="/ppt/notesSlides/notesSlide285.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tags/tag424.xml" ContentType="application/vnd.openxmlformats-officedocument.presentationml.tags+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tags/tag425.xml" ContentType="application/vnd.openxmlformats-officedocument.presentationml.tags+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1"/>
  </p:notesMasterIdLst>
  <p:handoutMasterIdLst>
    <p:handoutMasterId r:id="rId472"/>
  </p:handoutMasterIdLst>
  <p:sldIdLst>
    <p:sldId id="770" r:id="rId2"/>
    <p:sldId id="1127" r:id="rId3"/>
    <p:sldId id="1126" r:id="rId4"/>
    <p:sldId id="769" r:id="rId5"/>
    <p:sldId id="1330" r:id="rId6"/>
    <p:sldId id="264" r:id="rId7"/>
    <p:sldId id="569" r:id="rId8"/>
    <p:sldId id="570" r:id="rId9"/>
    <p:sldId id="571" r:id="rId10"/>
    <p:sldId id="572" r:id="rId11"/>
    <p:sldId id="573" r:id="rId12"/>
    <p:sldId id="270" r:id="rId13"/>
    <p:sldId id="271" r:id="rId14"/>
    <p:sldId id="574" r:id="rId15"/>
    <p:sldId id="575" r:id="rId16"/>
    <p:sldId id="586" r:id="rId17"/>
    <p:sldId id="576" r:id="rId18"/>
    <p:sldId id="577" r:id="rId19"/>
    <p:sldId id="578" r:id="rId20"/>
    <p:sldId id="579" r:id="rId21"/>
    <p:sldId id="926" r:id="rId22"/>
    <p:sldId id="580" r:id="rId23"/>
    <p:sldId id="581" r:id="rId24"/>
    <p:sldId id="582" r:id="rId25"/>
    <p:sldId id="583" r:id="rId26"/>
    <p:sldId id="584" r:id="rId27"/>
    <p:sldId id="280" r:id="rId28"/>
    <p:sldId id="281" r:id="rId29"/>
    <p:sldId id="585" r:id="rId30"/>
    <p:sldId id="283" r:id="rId31"/>
    <p:sldId id="284" r:id="rId32"/>
    <p:sldId id="1327" r:id="rId33"/>
    <p:sldId id="1328" r:id="rId34"/>
    <p:sldId id="1331" r:id="rId35"/>
    <p:sldId id="587" r:id="rId36"/>
    <p:sldId id="764" r:id="rId37"/>
    <p:sldId id="588" r:id="rId38"/>
    <p:sldId id="290" r:id="rId39"/>
    <p:sldId id="1153" r:id="rId40"/>
    <p:sldId id="292" r:id="rId41"/>
    <p:sldId id="589" r:id="rId42"/>
    <p:sldId id="756" r:id="rId43"/>
    <p:sldId id="1154" r:id="rId44"/>
    <p:sldId id="590" r:id="rId45"/>
    <p:sldId id="755" r:id="rId46"/>
    <p:sldId id="1155" r:id="rId47"/>
    <p:sldId id="299" r:id="rId48"/>
    <p:sldId id="300" r:id="rId49"/>
    <p:sldId id="301" r:id="rId50"/>
    <p:sldId id="591" r:id="rId51"/>
    <p:sldId id="754" r:id="rId52"/>
    <p:sldId id="1156" r:id="rId53"/>
    <p:sldId id="592" r:id="rId54"/>
    <p:sldId id="753" r:id="rId55"/>
    <p:sldId id="1157" r:id="rId56"/>
    <p:sldId id="308" r:id="rId57"/>
    <p:sldId id="309" r:id="rId58"/>
    <p:sldId id="310" r:id="rId59"/>
    <p:sldId id="670" r:id="rId60"/>
    <p:sldId id="593" r:id="rId61"/>
    <p:sldId id="752" r:id="rId62"/>
    <p:sldId id="1158" r:id="rId63"/>
    <p:sldId id="315" r:id="rId64"/>
    <p:sldId id="316" r:id="rId65"/>
    <p:sldId id="594" r:id="rId66"/>
    <p:sldId id="751" r:id="rId67"/>
    <p:sldId id="1159" r:id="rId68"/>
    <p:sldId id="317" r:id="rId69"/>
    <p:sldId id="669" r:id="rId70"/>
    <p:sldId id="595" r:id="rId71"/>
    <p:sldId id="750" r:id="rId72"/>
    <p:sldId id="1160" r:id="rId73"/>
    <p:sldId id="325" r:id="rId74"/>
    <p:sldId id="326" r:id="rId75"/>
    <p:sldId id="327" r:id="rId76"/>
    <p:sldId id="596" r:id="rId77"/>
    <p:sldId id="749" r:id="rId78"/>
    <p:sldId id="1161" r:id="rId79"/>
    <p:sldId id="597" r:id="rId80"/>
    <p:sldId id="1329" r:id="rId81"/>
    <p:sldId id="1162" r:id="rId82"/>
    <p:sldId id="334" r:id="rId83"/>
    <p:sldId id="668" r:id="rId84"/>
    <p:sldId id="598" r:id="rId85"/>
    <p:sldId id="747" r:id="rId86"/>
    <p:sldId id="1163" r:id="rId87"/>
    <p:sldId id="599" r:id="rId88"/>
    <p:sldId id="746" r:id="rId89"/>
    <p:sldId id="1164" r:id="rId90"/>
    <p:sldId id="600" r:id="rId91"/>
    <p:sldId id="745" r:id="rId92"/>
    <p:sldId id="1165" r:id="rId93"/>
    <p:sldId id="601" r:id="rId94"/>
    <p:sldId id="744" r:id="rId95"/>
    <p:sldId id="1166" r:id="rId96"/>
    <p:sldId id="348" r:id="rId97"/>
    <p:sldId id="349" r:id="rId98"/>
    <p:sldId id="602" r:id="rId99"/>
    <p:sldId id="743" r:id="rId100"/>
    <p:sldId id="1167" r:id="rId101"/>
    <p:sldId id="603" r:id="rId102"/>
    <p:sldId id="742" r:id="rId103"/>
    <p:sldId id="1168" r:id="rId104"/>
    <p:sldId id="666" r:id="rId105"/>
    <p:sldId id="667" r:id="rId106"/>
    <p:sldId id="1343" r:id="rId107"/>
    <p:sldId id="1344" r:id="rId108"/>
    <p:sldId id="1345" r:id="rId109"/>
    <p:sldId id="1346" r:id="rId110"/>
    <p:sldId id="1347" r:id="rId111"/>
    <p:sldId id="1348" r:id="rId112"/>
    <p:sldId id="1349" r:id="rId113"/>
    <p:sldId id="1350" r:id="rId114"/>
    <p:sldId id="1351" r:id="rId115"/>
    <p:sldId id="1352" r:id="rId116"/>
    <p:sldId id="1353" r:id="rId117"/>
    <p:sldId id="1354" r:id="rId118"/>
    <p:sldId id="1355" r:id="rId119"/>
    <p:sldId id="1356" r:id="rId120"/>
    <p:sldId id="1357" r:id="rId121"/>
    <p:sldId id="1358" r:id="rId122"/>
    <p:sldId id="1359" r:id="rId123"/>
    <p:sldId id="1360" r:id="rId124"/>
    <p:sldId id="1361" r:id="rId125"/>
    <p:sldId id="1362" r:id="rId126"/>
    <p:sldId id="1363" r:id="rId127"/>
    <p:sldId id="1364" r:id="rId128"/>
    <p:sldId id="1365" r:id="rId129"/>
    <p:sldId id="1366" r:id="rId130"/>
    <p:sldId id="1367" r:id="rId131"/>
    <p:sldId id="1368" r:id="rId132"/>
    <p:sldId id="1369" r:id="rId133"/>
    <p:sldId id="1370" r:id="rId134"/>
    <p:sldId id="1371" r:id="rId135"/>
    <p:sldId id="1372" r:id="rId136"/>
    <p:sldId id="1373" r:id="rId137"/>
    <p:sldId id="1374" r:id="rId138"/>
    <p:sldId id="1375" r:id="rId139"/>
    <p:sldId id="1376" r:id="rId140"/>
    <p:sldId id="1377" r:id="rId141"/>
    <p:sldId id="1378" r:id="rId142"/>
    <p:sldId id="1332" r:id="rId143"/>
    <p:sldId id="936" r:id="rId144"/>
    <p:sldId id="937" r:id="rId145"/>
    <p:sldId id="938" r:id="rId146"/>
    <p:sldId id="939" r:id="rId147"/>
    <p:sldId id="1169" r:id="rId148"/>
    <p:sldId id="941" r:id="rId149"/>
    <p:sldId id="942" r:id="rId150"/>
    <p:sldId id="943" r:id="rId151"/>
    <p:sldId id="944" r:id="rId152"/>
    <p:sldId id="945" r:id="rId153"/>
    <p:sldId id="946" r:id="rId154"/>
    <p:sldId id="947" r:id="rId155"/>
    <p:sldId id="948" r:id="rId156"/>
    <p:sldId id="949" r:id="rId157"/>
    <p:sldId id="1170" r:id="rId158"/>
    <p:sldId id="951" r:id="rId159"/>
    <p:sldId id="952" r:id="rId160"/>
    <p:sldId id="1171" r:id="rId161"/>
    <p:sldId id="954" r:id="rId162"/>
    <p:sldId id="955" r:id="rId163"/>
    <p:sldId id="1172" r:id="rId164"/>
    <p:sldId id="957" r:id="rId165"/>
    <p:sldId id="958" r:id="rId166"/>
    <p:sldId id="959" r:id="rId167"/>
    <p:sldId id="1174" r:id="rId168"/>
    <p:sldId id="961" r:id="rId169"/>
    <p:sldId id="962" r:id="rId170"/>
    <p:sldId id="1175" r:id="rId171"/>
    <p:sldId id="964" r:id="rId172"/>
    <p:sldId id="965" r:id="rId173"/>
    <p:sldId id="1176" r:id="rId174"/>
    <p:sldId id="967" r:id="rId175"/>
    <p:sldId id="968" r:id="rId176"/>
    <p:sldId id="1177" r:id="rId177"/>
    <p:sldId id="970" r:id="rId178"/>
    <p:sldId id="1379" r:id="rId179"/>
    <p:sldId id="1380" r:id="rId180"/>
    <p:sldId id="1381" r:id="rId181"/>
    <p:sldId id="1382" r:id="rId182"/>
    <p:sldId id="1455" r:id="rId183"/>
    <p:sldId id="1383" r:id="rId184"/>
    <p:sldId id="1384" r:id="rId185"/>
    <p:sldId id="1385" r:id="rId186"/>
    <p:sldId id="1386" r:id="rId187"/>
    <p:sldId id="1387" r:id="rId188"/>
    <p:sldId id="1388" r:id="rId189"/>
    <p:sldId id="1389" r:id="rId190"/>
    <p:sldId id="1390" r:id="rId191"/>
    <p:sldId id="1391" r:id="rId192"/>
    <p:sldId id="1392" r:id="rId193"/>
    <p:sldId id="1393" r:id="rId194"/>
    <p:sldId id="1394" r:id="rId195"/>
    <p:sldId id="1395" r:id="rId196"/>
    <p:sldId id="1396" r:id="rId197"/>
    <p:sldId id="1397" r:id="rId198"/>
    <p:sldId id="1398" r:id="rId199"/>
    <p:sldId id="1399" r:id="rId200"/>
    <p:sldId id="1400" r:id="rId201"/>
    <p:sldId id="1401" r:id="rId202"/>
    <p:sldId id="1402" r:id="rId203"/>
    <p:sldId id="1439" r:id="rId204"/>
    <p:sldId id="1440" r:id="rId205"/>
    <p:sldId id="1441" r:id="rId206"/>
    <p:sldId id="1442" r:id="rId207"/>
    <p:sldId id="1443" r:id="rId208"/>
    <p:sldId id="1444" r:id="rId209"/>
    <p:sldId id="1445" r:id="rId210"/>
    <p:sldId id="1446" r:id="rId211"/>
    <p:sldId id="1447" r:id="rId212"/>
    <p:sldId id="1448" r:id="rId213"/>
    <p:sldId id="1449" r:id="rId214"/>
    <p:sldId id="1450" r:id="rId215"/>
    <p:sldId id="1451" r:id="rId216"/>
    <p:sldId id="1452" r:id="rId217"/>
    <p:sldId id="1403" r:id="rId218"/>
    <p:sldId id="1404" r:id="rId219"/>
    <p:sldId id="1405" r:id="rId220"/>
    <p:sldId id="1406" r:id="rId221"/>
    <p:sldId id="1407" r:id="rId222"/>
    <p:sldId id="1408" r:id="rId223"/>
    <p:sldId id="1409" r:id="rId224"/>
    <p:sldId id="1410" r:id="rId225"/>
    <p:sldId id="1411" r:id="rId226"/>
    <p:sldId id="1412" r:id="rId227"/>
    <p:sldId id="1413" r:id="rId228"/>
    <p:sldId id="1414" r:id="rId229"/>
    <p:sldId id="1415" r:id="rId230"/>
    <p:sldId id="1416" r:id="rId231"/>
    <p:sldId id="1417" r:id="rId232"/>
    <p:sldId id="1418" r:id="rId233"/>
    <p:sldId id="1419" r:id="rId234"/>
    <p:sldId id="1420" r:id="rId235"/>
    <p:sldId id="1421" r:id="rId236"/>
    <p:sldId id="1422" r:id="rId237"/>
    <p:sldId id="1454" r:id="rId238"/>
    <p:sldId id="1423" r:id="rId239"/>
    <p:sldId id="1453" r:id="rId240"/>
    <p:sldId id="1424" r:id="rId241"/>
    <p:sldId id="1425" r:id="rId242"/>
    <p:sldId id="1426" r:id="rId243"/>
    <p:sldId id="1427" r:id="rId244"/>
    <p:sldId id="1428" r:id="rId245"/>
    <p:sldId id="1429" r:id="rId246"/>
    <p:sldId id="1430" r:id="rId247"/>
    <p:sldId id="1431" r:id="rId248"/>
    <p:sldId id="1432" r:id="rId249"/>
    <p:sldId id="1433" r:id="rId250"/>
    <p:sldId id="1434" r:id="rId251"/>
    <p:sldId id="1435" r:id="rId252"/>
    <p:sldId id="1436" r:id="rId253"/>
    <p:sldId id="1437" r:id="rId254"/>
    <p:sldId id="1438" r:id="rId255"/>
    <p:sldId id="1457" r:id="rId256"/>
    <p:sldId id="1458" r:id="rId257"/>
    <p:sldId id="1507" r:id="rId258"/>
    <p:sldId id="1508" r:id="rId259"/>
    <p:sldId id="1472" r:id="rId260"/>
    <p:sldId id="1473" r:id="rId261"/>
    <p:sldId id="1515" r:id="rId262"/>
    <p:sldId id="1509" r:id="rId263"/>
    <p:sldId id="1474" r:id="rId264"/>
    <p:sldId id="1475" r:id="rId265"/>
    <p:sldId id="1476" r:id="rId266"/>
    <p:sldId id="1477" r:id="rId267"/>
    <p:sldId id="1478" r:id="rId268"/>
    <p:sldId id="1479" r:id="rId269"/>
    <p:sldId id="1480" r:id="rId270"/>
    <p:sldId id="1481" r:id="rId271"/>
    <p:sldId id="1482" r:id="rId272"/>
    <p:sldId id="1483" r:id="rId273"/>
    <p:sldId id="1516" r:id="rId274"/>
    <p:sldId id="1510" r:id="rId275"/>
    <p:sldId id="1484" r:id="rId276"/>
    <p:sldId id="1524" r:id="rId277"/>
    <p:sldId id="1511" r:id="rId278"/>
    <p:sldId id="1485" r:id="rId279"/>
    <p:sldId id="1486" r:id="rId280"/>
    <p:sldId id="1517" r:id="rId281"/>
    <p:sldId id="1512" r:id="rId282"/>
    <p:sldId id="1487" r:id="rId283"/>
    <p:sldId id="1488" r:id="rId284"/>
    <p:sldId id="1489" r:id="rId285"/>
    <p:sldId id="1518" r:id="rId286"/>
    <p:sldId id="1513" r:id="rId287"/>
    <p:sldId id="1490" r:id="rId288"/>
    <p:sldId id="1491" r:id="rId289"/>
    <p:sldId id="1492" r:id="rId290"/>
    <p:sldId id="1519" r:id="rId291"/>
    <p:sldId id="1514" r:id="rId292"/>
    <p:sldId id="1493" r:id="rId293"/>
    <p:sldId id="1494" r:id="rId294"/>
    <p:sldId id="1520" r:id="rId295"/>
    <p:sldId id="1523" r:id="rId296"/>
    <p:sldId id="1495" r:id="rId297"/>
    <p:sldId id="1496" r:id="rId298"/>
    <p:sldId id="1521" r:id="rId299"/>
    <p:sldId id="1333" r:id="rId300"/>
    <p:sldId id="971" r:id="rId301"/>
    <p:sldId id="972" r:id="rId302"/>
    <p:sldId id="973" r:id="rId303"/>
    <p:sldId id="974" r:id="rId304"/>
    <p:sldId id="975" r:id="rId305"/>
    <p:sldId id="976" r:id="rId306"/>
    <p:sldId id="977" r:id="rId307"/>
    <p:sldId id="978" r:id="rId308"/>
    <p:sldId id="979" r:id="rId309"/>
    <p:sldId id="980" r:id="rId310"/>
    <p:sldId id="981" r:id="rId311"/>
    <p:sldId id="982" r:id="rId312"/>
    <p:sldId id="983" r:id="rId313"/>
    <p:sldId id="984" r:id="rId314"/>
    <p:sldId id="985" r:id="rId315"/>
    <p:sldId id="1178" r:id="rId316"/>
    <p:sldId id="988" r:id="rId317"/>
    <p:sldId id="989" r:id="rId318"/>
    <p:sldId id="990" r:id="rId319"/>
    <p:sldId id="991" r:id="rId320"/>
    <p:sldId id="992" r:id="rId321"/>
    <p:sldId id="993" r:id="rId322"/>
    <p:sldId id="994" r:id="rId323"/>
    <p:sldId id="995" r:id="rId324"/>
    <p:sldId id="1179" r:id="rId325"/>
    <p:sldId id="997" r:id="rId326"/>
    <p:sldId id="998" r:id="rId327"/>
    <p:sldId id="999" r:id="rId328"/>
    <p:sldId id="1000" r:id="rId329"/>
    <p:sldId id="1001" r:id="rId330"/>
    <p:sldId id="1180" r:id="rId331"/>
    <p:sldId id="1003" r:id="rId332"/>
    <p:sldId id="1004" r:id="rId333"/>
    <p:sldId id="1005" r:id="rId334"/>
    <p:sldId id="1006" r:id="rId335"/>
    <p:sldId id="1181" r:id="rId336"/>
    <p:sldId id="1008" r:id="rId337"/>
    <p:sldId id="1009" r:id="rId338"/>
    <p:sldId id="1010" r:id="rId339"/>
    <p:sldId id="1011" r:id="rId340"/>
    <p:sldId id="1182" r:id="rId341"/>
    <p:sldId id="1013" r:id="rId342"/>
    <p:sldId id="1014" r:id="rId343"/>
    <p:sldId id="1183" r:id="rId344"/>
    <p:sldId id="1016" r:id="rId345"/>
    <p:sldId id="1017" r:id="rId346"/>
    <p:sldId id="1018" r:id="rId347"/>
    <p:sldId id="1184" r:id="rId348"/>
    <p:sldId id="1020" r:id="rId349"/>
    <p:sldId id="1335" r:id="rId350"/>
    <p:sldId id="1043" r:id="rId351"/>
    <p:sldId id="1044" r:id="rId352"/>
    <p:sldId id="1045" r:id="rId353"/>
    <p:sldId id="1046" r:id="rId354"/>
    <p:sldId id="1047" r:id="rId355"/>
    <p:sldId id="1048" r:id="rId356"/>
    <p:sldId id="1187" r:id="rId357"/>
    <p:sldId id="1050" r:id="rId358"/>
    <p:sldId id="1188" r:id="rId359"/>
    <p:sldId id="1052" r:id="rId360"/>
    <p:sldId id="1459" r:id="rId361"/>
    <p:sldId id="1460" r:id="rId362"/>
    <p:sldId id="1341" r:id="rId363"/>
    <p:sldId id="1497" r:id="rId364"/>
    <p:sldId id="1204" r:id="rId365"/>
    <p:sldId id="1205" r:id="rId366"/>
    <p:sldId id="1206" r:id="rId367"/>
    <p:sldId id="1207" r:id="rId368"/>
    <p:sldId id="1208" r:id="rId369"/>
    <p:sldId id="1209" r:id="rId370"/>
    <p:sldId id="1210" r:id="rId371"/>
    <p:sldId id="1211" r:id="rId372"/>
    <p:sldId id="1216" r:id="rId373"/>
    <p:sldId id="1229" r:id="rId374"/>
    <p:sldId id="1230" r:id="rId375"/>
    <p:sldId id="1231" r:id="rId376"/>
    <p:sldId id="1236" r:id="rId377"/>
    <p:sldId id="1237" r:id="rId378"/>
    <p:sldId id="1238" r:id="rId379"/>
    <p:sldId id="1239" r:id="rId380"/>
    <p:sldId id="1241" r:id="rId381"/>
    <p:sldId id="1242" r:id="rId382"/>
    <p:sldId id="1470" r:id="rId383"/>
    <p:sldId id="1471" r:id="rId384"/>
    <p:sldId id="1466" r:id="rId385"/>
    <p:sldId id="1234" r:id="rId386"/>
    <p:sldId id="1243" r:id="rId387"/>
    <p:sldId id="1467" r:id="rId388"/>
    <p:sldId id="1462" r:id="rId389"/>
    <p:sldId id="1461" r:id="rId390"/>
    <p:sldId id="1244" r:id="rId391"/>
    <p:sldId id="1245" r:id="rId392"/>
    <p:sldId id="1246" r:id="rId393"/>
    <p:sldId id="1247" r:id="rId394"/>
    <p:sldId id="1248" r:id="rId395"/>
    <p:sldId id="1249" r:id="rId396"/>
    <p:sldId id="1250" r:id="rId397"/>
    <p:sldId id="1251" r:id="rId398"/>
    <p:sldId id="1252" r:id="rId399"/>
    <p:sldId id="1253" r:id="rId400"/>
    <p:sldId id="1254" r:id="rId401"/>
    <p:sldId id="1255" r:id="rId402"/>
    <p:sldId id="1256" r:id="rId403"/>
    <p:sldId id="1257" r:id="rId404"/>
    <p:sldId id="1258" r:id="rId405"/>
    <p:sldId id="1259" r:id="rId406"/>
    <p:sldId id="1260" r:id="rId407"/>
    <p:sldId id="1261" r:id="rId408"/>
    <p:sldId id="1262" r:id="rId409"/>
    <p:sldId id="1263" r:id="rId410"/>
    <p:sldId id="1264" r:id="rId411"/>
    <p:sldId id="1265" r:id="rId412"/>
    <p:sldId id="1266" r:id="rId413"/>
    <p:sldId id="1267" r:id="rId414"/>
    <p:sldId id="1268" r:id="rId415"/>
    <p:sldId id="1269" r:id="rId416"/>
    <p:sldId id="1270" r:id="rId417"/>
    <p:sldId id="1271" r:id="rId418"/>
    <p:sldId id="1272" r:id="rId419"/>
    <p:sldId id="1273" r:id="rId420"/>
    <p:sldId id="1274" r:id="rId421"/>
    <p:sldId id="1275" r:id="rId422"/>
    <p:sldId id="1276" r:id="rId423"/>
    <p:sldId id="1277" r:id="rId424"/>
    <p:sldId id="1278" r:id="rId425"/>
    <p:sldId id="1279" r:id="rId426"/>
    <p:sldId id="1280" r:id="rId427"/>
    <p:sldId id="1281" r:id="rId428"/>
    <p:sldId id="1282" r:id="rId429"/>
    <p:sldId id="1463" r:id="rId430"/>
    <p:sldId id="1464" r:id="rId431"/>
    <p:sldId id="1284" r:id="rId432"/>
    <p:sldId id="1285" r:id="rId433"/>
    <p:sldId id="1286" r:id="rId434"/>
    <p:sldId id="1287" r:id="rId435"/>
    <p:sldId id="1288" r:id="rId436"/>
    <p:sldId id="1289" r:id="rId437"/>
    <p:sldId id="1290" r:id="rId438"/>
    <p:sldId id="1291" r:id="rId439"/>
    <p:sldId id="1292" r:id="rId440"/>
    <p:sldId id="1293" r:id="rId441"/>
    <p:sldId id="1294" r:id="rId442"/>
    <p:sldId id="1295" r:id="rId443"/>
    <p:sldId id="1296" r:id="rId444"/>
    <p:sldId id="1297" r:id="rId445"/>
    <p:sldId id="1298" r:id="rId446"/>
    <p:sldId id="1299" r:id="rId447"/>
    <p:sldId id="1469" r:id="rId448"/>
    <p:sldId id="1302" r:id="rId449"/>
    <p:sldId id="1303" r:id="rId450"/>
    <p:sldId id="1304" r:id="rId451"/>
    <p:sldId id="1305" r:id="rId452"/>
    <p:sldId id="1306" r:id="rId453"/>
    <p:sldId id="1307" r:id="rId454"/>
    <p:sldId id="1308" r:id="rId455"/>
    <p:sldId id="1309" r:id="rId456"/>
    <p:sldId id="1310" r:id="rId457"/>
    <p:sldId id="1311" r:id="rId458"/>
    <p:sldId id="1312" r:id="rId459"/>
    <p:sldId id="1313" r:id="rId460"/>
    <p:sldId id="1314" r:id="rId461"/>
    <p:sldId id="1315" r:id="rId462"/>
    <p:sldId id="1316" r:id="rId463"/>
    <p:sldId id="1318" r:id="rId464"/>
    <p:sldId id="1319" r:id="rId465"/>
    <p:sldId id="1322" r:id="rId466"/>
    <p:sldId id="1465" r:id="rId467"/>
    <p:sldId id="1323" r:id="rId468"/>
    <p:sldId id="1468" r:id="rId469"/>
    <p:sldId id="1326" r:id="rId470"/>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pos="29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74" autoAdjust="0"/>
    <p:restoredTop sz="92701" autoAdjust="0"/>
  </p:normalViewPr>
  <p:slideViewPr>
    <p:cSldViewPr snapToGrid="0">
      <p:cViewPr varScale="1">
        <p:scale>
          <a:sx n="63" d="100"/>
          <a:sy n="63" d="100"/>
        </p:scale>
        <p:origin x="1740" y="78"/>
      </p:cViewPr>
      <p:guideLst>
        <p:guide orient="horz" pos="2226"/>
        <p:guide pos="29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634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theme" Target="theme/theme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microsoft.com/office/2015/10/relationships/revisionInfo" Target="revisionInfo.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handoutMaster" Target="handoutMasters/handout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tableStyles" Target="tableStyle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2.847431169568902E-3"/>
                  <c:y val="0.1431007749481939"/>
                </c:manualLayout>
              </c:layout>
              <c:tx>
                <c:rich>
                  <a:bodyPr/>
                  <a:lstStyle/>
                  <a:p>
                    <a:r>
                      <a:rPr lang="en-US" sz="2000"/>
                      <a:t>ISO 9001 (QMS)</a:t>
                    </a:r>
                    <a:endParaRPr lang="en-US" sz="1800"/>
                  </a:p>
                </c:rich>
              </c:tx>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4E-4EC9-B276-45B4D2F69294}"/>
                </c:ext>
              </c:extLst>
            </c:dLbl>
            <c:dLbl>
              <c:idx val="1"/>
              <c:layout>
                <c:manualLayout>
                  <c:x val="-1.5702320941585056E-3"/>
                  <c:y val="0.35482249344030203"/>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4E-4EC9-B276-45B4D2F69294}"/>
                </c:ext>
              </c:extLst>
            </c:dLbl>
            <c:dLbl>
              <c:idx val="2"/>
              <c:layout>
                <c:manualLayout>
                  <c:x val="6.0386415529585296E-3"/>
                  <c:y val="0.40782636598106498"/>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4E-4EC9-B276-45B4D2F69294}"/>
                </c:ext>
              </c:extLst>
            </c:dLbl>
            <c:dLbl>
              <c:idx val="3"/>
              <c:layout>
                <c:manualLayout>
                  <c:x val="2.7913647764891102E-3"/>
                  <c:y val="0.234075648053441"/>
                </c:manualLayout>
              </c:layout>
              <c:tx>
                <c:rich>
                  <a:bodyPr/>
                  <a:lstStyle/>
                  <a:p>
                    <a:r>
                      <a:rPr lang="en-US"/>
                      <a:t> 5S, Kaizen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24E-4EC9-B276-45B4D2F69294}"/>
                </c:ext>
              </c:extLst>
            </c:dLbl>
            <c:dLbl>
              <c:idx val="4"/>
              <c:layout>
                <c:manualLayout>
                  <c:x val="7.2464166357482903E-3"/>
                  <c:y val="0.33133501710793101"/>
                </c:manualLayout>
              </c:layout>
              <c:tx>
                <c:rich>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4E-4EC9-B276-45B4D2F69294}"/>
                </c:ext>
              </c:extLst>
            </c:dLbl>
            <c:dLbl>
              <c:idx val="5"/>
              <c:layout>
                <c:manualLayout>
                  <c:x val="8.4539578575480306E-3"/>
                  <c:y val="0.26044803612141798"/>
                </c:manualLayout>
              </c:layout>
              <c:tx>
                <c:rich>
                  <a:bodyPr/>
                  <a:lstStyle/>
                  <a:p>
                    <a:r>
                      <a:rPr lang="en-US"/>
                      <a:t>Supply Chain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4E-4EC9-B276-45B4D2F69294}"/>
                </c:ext>
              </c:extLst>
            </c:dLbl>
            <c:dLbl>
              <c:idx val="6"/>
              <c:layout>
                <c:manualLayout>
                  <c:x val="6.0385522461866197E-3"/>
                  <c:y val="0.15019762845849799"/>
                </c:manualLayout>
              </c:layout>
              <c:tx>
                <c:rich>
                  <a:bodyPr/>
                  <a:lstStyle/>
                  <a:p>
                    <a:r>
                      <a:rPr lang="en-US"/>
                      <a:t>Energy</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24E-4EC9-B276-45B4D2F69294}"/>
                </c:ext>
              </c:extLst>
            </c:dLbl>
            <c:dLbl>
              <c:idx val="7"/>
              <c:layout>
                <c:manualLayout>
                  <c:x val="6.0386473429951699E-3"/>
                  <c:y val="9.0909090909090898E-2"/>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24E-4EC9-B276-45B4D2F69294}"/>
                </c:ext>
              </c:extLst>
            </c:dLbl>
            <c:spPr>
              <a:noFill/>
              <a:ln>
                <a:noFill/>
              </a:ln>
              <a:effectLst/>
            </c:spPr>
            <c:txPr>
              <a:bodyPr rot="-5400000" spcFirstLastPara="1" vertOverflow="ellipsis" wrap="square" lIns="38100" tIns="19050" rIns="38100" bIns="19050" anchor="ctr" anchorCtr="1"/>
              <a:lstStyle/>
              <a:p>
                <a:pPr>
                  <a:defRPr lang="en-US" sz="2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624E-4EC9-B276-45B4D2F69294}"/>
            </c:ext>
          </c:extLst>
        </c:ser>
        <c:dLbls>
          <c:showLegendKey val="0"/>
          <c:showVal val="0"/>
          <c:showCatName val="0"/>
          <c:showSerName val="0"/>
          <c:showPercent val="0"/>
          <c:showBubbleSize val="0"/>
        </c:dLbls>
        <c:gapWidth val="150"/>
        <c:axId val="-2096277512"/>
        <c:axId val="-2096273896"/>
      </c:barChart>
      <c:catAx>
        <c:axId val="-209627751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100" b="1" i="0" u="none" strike="noStrike" kern="1200" baseline="0">
                <a:solidFill>
                  <a:schemeClr val="tx1"/>
                </a:solidFill>
                <a:latin typeface="+mn-lt"/>
                <a:ea typeface="+mn-ea"/>
                <a:cs typeface="+mn-cs"/>
              </a:defRPr>
            </a:pPr>
            <a:endParaRPr lang="en-US"/>
          </a:p>
        </c:txPr>
        <c:crossAx val="-2096273896"/>
        <c:crosses val="autoZero"/>
        <c:auto val="1"/>
        <c:lblAlgn val="ctr"/>
        <c:lblOffset val="100"/>
        <c:noMultiLvlLbl val="0"/>
      </c:catAx>
      <c:valAx>
        <c:axId val="-2096273896"/>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096277512"/>
        <c:crosses val="autoZero"/>
        <c:crossBetween val="between"/>
      </c:valAx>
      <c:spPr>
        <a:solidFill>
          <a:srgbClr val="FFFFFF"/>
        </a:solid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1" qsCatId="simple" csTypeId="urn:microsoft.com/office/officeart/2005/8/colors/accent1_2#1"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D9DE9F0C-9622-47DC-8EF1-B07F86B31998}" type="presOf" srcId="{6BD99A5A-0218-AA42-B5A4-CE5B6633613D}" destId="{76A4B623-E377-4148-BB26-4CAA450FAC97}" srcOrd="0" destOrd="0" presId="urn:microsoft.com/office/officeart/2005/8/layout/chevron1"/>
    <dgm:cxn modelId="{839C7317-8B9D-4C68-9BE2-B7F0185CC154}" type="presOf" srcId="{90C5F7A2-04F0-C14A-8847-EE5CAE727057}" destId="{8A0035B6-1834-B540-9425-F0028B847011}" srcOrd="0" destOrd="0" presId="urn:microsoft.com/office/officeart/2005/8/layout/chevron1"/>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1" qsCatId="simple" csTypeId="urn:microsoft.com/office/officeart/2005/8/colors/accent1_2#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87389910-D735-4BB6-8C2F-4D78D6B3CB90}" type="presOf" srcId="{FC139E23-1A36-4AB3-9846-A37A265239BE}" destId="{F4D1FD1D-240D-4E84-9133-AE6BF8C956E1}" srcOrd="0" destOrd="0" presId="urn:microsoft.com/office/officeart/2005/8/layout/hProcess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1E44722B-D120-4B8E-AB81-0060933C7908}" srcId="{FC139E23-1A36-4AB3-9846-A37A265239BE}" destId="{00D4A527-18F2-42AB-BD9F-317866D7BAE6}" srcOrd="0" destOrd="0" parTransId="{1F7325B0-F7D1-4B65-BFEE-67D0F6727F09}" sibTransId="{34550874-F6E6-4E29-97E5-A1E832402753}"/>
    <dgm:cxn modelId="{8278706C-23AC-4729-B1E7-E73B3124881F}" type="presOf" srcId="{00D4A527-18F2-42AB-BD9F-317866D7BAE6}" destId="{96C13E84-1861-43C5-8BB6-446DB9835639}"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FBDEE7D8-067E-41B5-BAA8-47F785CC9E7E}" srcId="{FC139E23-1A36-4AB3-9846-A37A265239BE}" destId="{B6DEBDC8-60BA-4B2B-BEA7-959ADCEE2E30}" srcOrd="1" destOrd="0" parTransId="{3D686098-FBAC-47BD-98CC-46500828D253}" sibTransId="{28EBDAC4-7B82-42EF-9EB0-661335F04671}"/>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GB" sz="1100" b="1" kern="1200" dirty="0"/>
            <a:t>Managerial lines of command</a:t>
          </a:r>
          <a:endParaRPr lang="en-US" sz="1100" b="1" kern="1200" dirty="0"/>
        </a:p>
      </dsp:txBody>
      <dsp:txXfrm>
        <a:off x="603941" y="222669"/>
        <a:ext cx="1967893"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07-11-2017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017473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07-11-2017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245200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132.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186.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188.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194.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
        <p:nvSpPr>
          <p:cNvPr id="4" name="Slide Number Placeholder 3"/>
          <p:cNvSpPr>
            <a:spLocks noGrp="1"/>
          </p:cNvSpPr>
          <p:nvPr>
            <p:ph type="sldNum" sz="quarter" idx="5"/>
          </p:nvPr>
        </p:nvSpPr>
        <p:spPr/>
        <p:txBody>
          <a:bodyPr/>
          <a:lstStyle/>
          <a:p>
            <a:fld id="{A2660764-A082-42D0-A375-743D93AA5356}" type="slidenum">
              <a:rPr lang="en-IN" smtClean="0"/>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105</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108</a:t>
            </a:fld>
            <a:endParaRPr lang="en-IN"/>
          </a:p>
        </p:txBody>
      </p:sp>
    </p:spTree>
    <p:extLst>
      <p:ext uri="{BB962C8B-B14F-4D97-AF65-F5344CB8AC3E}">
        <p14:creationId xmlns:p14="http://schemas.microsoft.com/office/powerpoint/2010/main" val="32879552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112</a:t>
            </a:fld>
            <a:endParaRPr lang="en-IN"/>
          </a:p>
        </p:txBody>
      </p:sp>
    </p:spTree>
    <p:extLst>
      <p:ext uri="{BB962C8B-B14F-4D97-AF65-F5344CB8AC3E}">
        <p14:creationId xmlns:p14="http://schemas.microsoft.com/office/powerpoint/2010/main" val="17107064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t>113</a:t>
            </a:fld>
            <a:endParaRPr lang="en-US" altLang="en-US"/>
          </a:p>
        </p:txBody>
      </p:sp>
    </p:spTree>
    <p:extLst>
      <p:ext uri="{BB962C8B-B14F-4D97-AF65-F5344CB8AC3E}">
        <p14:creationId xmlns:p14="http://schemas.microsoft.com/office/powerpoint/2010/main" val="5620071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60764-A082-42D0-A375-743D93AA5356}" type="slidenum">
              <a:rPr lang="en-IN" smtClean="0"/>
              <a:t>114</a:t>
            </a:fld>
            <a:endParaRPr lang="en-IN"/>
          </a:p>
        </p:txBody>
      </p:sp>
    </p:spTree>
    <p:extLst>
      <p:ext uri="{BB962C8B-B14F-4D97-AF65-F5344CB8AC3E}">
        <p14:creationId xmlns:p14="http://schemas.microsoft.com/office/powerpoint/2010/main" val="3767642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117</a:t>
            </a:fld>
            <a:endParaRPr lang="en-IN"/>
          </a:p>
        </p:txBody>
      </p:sp>
    </p:spTree>
    <p:extLst>
      <p:ext uri="{BB962C8B-B14F-4D97-AF65-F5344CB8AC3E}">
        <p14:creationId xmlns:p14="http://schemas.microsoft.com/office/powerpoint/2010/main" val="3736583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121</a:t>
            </a:fld>
            <a:endParaRPr lang="en-IN"/>
          </a:p>
        </p:txBody>
      </p:sp>
    </p:spTree>
    <p:extLst>
      <p:ext uri="{BB962C8B-B14F-4D97-AF65-F5344CB8AC3E}">
        <p14:creationId xmlns:p14="http://schemas.microsoft.com/office/powerpoint/2010/main" val="11844894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127</a:t>
            </a:fld>
            <a:endParaRPr lang="en-IN"/>
          </a:p>
        </p:txBody>
      </p:sp>
    </p:spTree>
    <p:extLst>
      <p:ext uri="{BB962C8B-B14F-4D97-AF65-F5344CB8AC3E}">
        <p14:creationId xmlns:p14="http://schemas.microsoft.com/office/powerpoint/2010/main" val="38813864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extLst>
      <p:ext uri="{BB962C8B-B14F-4D97-AF65-F5344CB8AC3E}">
        <p14:creationId xmlns:p14="http://schemas.microsoft.com/office/powerpoint/2010/main" val="18115916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extLst>
      <p:ext uri="{BB962C8B-B14F-4D97-AF65-F5344CB8AC3E}">
        <p14:creationId xmlns:p14="http://schemas.microsoft.com/office/powerpoint/2010/main" val="297795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extLst>
      <p:ext uri="{BB962C8B-B14F-4D97-AF65-F5344CB8AC3E}">
        <p14:creationId xmlns:p14="http://schemas.microsoft.com/office/powerpoint/2010/main" val="31911616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a:solidFill>
                  <a:schemeClr val="tx1"/>
                </a:solidFill>
                <a:effectLst/>
                <a:latin typeface="+mn-lt"/>
                <a:ea typeface="+mn-ea"/>
                <a:cs typeface="+mn-cs"/>
                <a:hlinkClick r:id="rId5" tooltip="Behavior-based safety"/>
              </a:rPr>
              <a:t>Behaviour-based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pPr algn="just"/>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behaviours. "No matter how strongly the statistical records emphasize personal faults or how imperatively the need for educational activity is shown, no safety procedure is complete or satisfactory that does not provide for the . . . correction or elimination of . . . physical hazards,"</a:t>
            </a:r>
          </a:p>
          <a:p>
            <a:pPr algn="just"/>
            <a:endParaRPr lang="en-IN" dirty="0"/>
          </a:p>
          <a:p>
            <a:pPr algn="just"/>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extLst>
      <p:ext uri="{BB962C8B-B14F-4D97-AF65-F5344CB8AC3E}">
        <p14:creationId xmlns:p14="http://schemas.microsoft.com/office/powerpoint/2010/main" val="771019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extLst>
      <p:ext uri="{BB962C8B-B14F-4D97-AF65-F5344CB8AC3E}">
        <p14:creationId xmlns:p14="http://schemas.microsoft.com/office/powerpoint/2010/main" val="12801499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extLst>
      <p:ext uri="{BB962C8B-B14F-4D97-AF65-F5344CB8AC3E}">
        <p14:creationId xmlns:p14="http://schemas.microsoft.com/office/powerpoint/2010/main" val="25145652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extLst>
      <p:ext uri="{BB962C8B-B14F-4D97-AF65-F5344CB8AC3E}">
        <p14:creationId xmlns:p14="http://schemas.microsoft.com/office/powerpoint/2010/main" val="41053532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extLst>
      <p:ext uri="{BB962C8B-B14F-4D97-AF65-F5344CB8AC3E}">
        <p14:creationId xmlns:p14="http://schemas.microsoft.com/office/powerpoint/2010/main" val="263737794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extLst>
      <p:ext uri="{BB962C8B-B14F-4D97-AF65-F5344CB8AC3E}">
        <p14:creationId xmlns:p14="http://schemas.microsoft.com/office/powerpoint/2010/main" val="6991810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extLst>
      <p:ext uri="{BB962C8B-B14F-4D97-AF65-F5344CB8AC3E}">
        <p14:creationId xmlns:p14="http://schemas.microsoft.com/office/powerpoint/2010/main" val="8909873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139</a:t>
            </a:fld>
            <a:endParaRPr lang="en-IN"/>
          </a:p>
        </p:txBody>
      </p:sp>
    </p:spTree>
    <p:extLst>
      <p:ext uri="{BB962C8B-B14F-4D97-AF65-F5344CB8AC3E}">
        <p14:creationId xmlns:p14="http://schemas.microsoft.com/office/powerpoint/2010/main" val="22581742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140</a:t>
            </a:fld>
            <a:endParaRPr lang="en-IN"/>
          </a:p>
        </p:txBody>
      </p:sp>
    </p:spTree>
    <p:extLst>
      <p:ext uri="{BB962C8B-B14F-4D97-AF65-F5344CB8AC3E}">
        <p14:creationId xmlns:p14="http://schemas.microsoft.com/office/powerpoint/2010/main" val="337638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141</a:t>
            </a:fld>
            <a:endParaRPr lang="en-IN"/>
          </a:p>
        </p:txBody>
      </p:sp>
    </p:spTree>
    <p:extLst>
      <p:ext uri="{BB962C8B-B14F-4D97-AF65-F5344CB8AC3E}">
        <p14:creationId xmlns:p14="http://schemas.microsoft.com/office/powerpoint/2010/main" val="341003684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143</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144</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145</a:t>
            </a:fld>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146</a:t>
            </a:fld>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147</a:t>
            </a:fld>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152</a:t>
            </a:fld>
            <a:endParaRPr lang="en-I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153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p:spPr>
      </p:sp>
      <p:sp>
        <p:nvSpPr>
          <p:cNvPr id="79875" name="Rectangle 1027"/>
          <p:cNvSpPr>
            <a:spLocks noGrp="1" noChangeArrowheads="1"/>
          </p:cNvSpPr>
          <p:nvPr>
            <p:ph type="body" idx="1"/>
          </p:nvPr>
        </p:nvSpPr>
        <p:spPr>
          <a:xfrm>
            <a:off x="459966" y="5743359"/>
            <a:ext cx="5709807" cy="2656710"/>
          </a:xfrm>
        </p:spPr>
        <p:txBody>
          <a:bodyPr/>
          <a:lstStyle/>
          <a:p>
            <a:pPr algn="just"/>
            <a:r>
              <a:rPr lang="en-US" altLang="en-US" dirty="0"/>
              <a:t>http://</a:t>
            </a:r>
            <a:r>
              <a:rPr lang="en-US" altLang="en-US" dirty="0" err="1"/>
              <a:t>www.robertluttman.com</a:t>
            </a:r>
            <a:r>
              <a:rPr lang="en-US" altLang="en-US" dirty="0"/>
              <a:t>/</a:t>
            </a:r>
            <a:r>
              <a:rPr lang="en-US" altLang="en-US" dirty="0" err="1"/>
              <a:t>vms</a:t>
            </a:r>
            <a:r>
              <a:rPr lang="en-US" altLang="en-US" dirty="0"/>
              <a:t>/Week5/page6.htm</a:t>
            </a:r>
          </a:p>
          <a:p>
            <a:pPr algn="just"/>
            <a:r>
              <a:rPr lang="en-US" altLang="en-US" dirty="0"/>
              <a:t>Statistical Thinking Tools-Control Charts for the Average</a:t>
            </a:r>
          </a:p>
          <a:p>
            <a:pPr algn="just"/>
            <a:r>
              <a:rPr lang="en-US" altLang="en-US" dirty="0" err="1"/>
              <a:t>Date:February</a:t>
            </a:r>
            <a:r>
              <a:rPr lang="en-US" altLang="en-US" dirty="0"/>
              <a:t> 12, 2001   </a:t>
            </a:r>
          </a:p>
          <a:p>
            <a:pPr algn="just"/>
            <a:r>
              <a:rPr lang="en-US" altLang="en-US" dirty="0"/>
              <a:t>Bob </a:t>
            </a:r>
            <a:r>
              <a:rPr lang="en-US" altLang="en-US" dirty="0" err="1"/>
              <a:t>Luttman</a:t>
            </a:r>
            <a:r>
              <a:rPr lang="en-US" altLang="en-US" dirty="0"/>
              <a:t>, Robert </a:t>
            </a:r>
            <a:r>
              <a:rPr lang="en-US" altLang="en-US" dirty="0" err="1"/>
              <a:t>Luttman</a:t>
            </a:r>
            <a:r>
              <a:rPr lang="en-US" altLang="en-US" dirty="0"/>
              <a:t> &amp; Associates</a:t>
            </a:r>
          </a:p>
          <a:p>
            <a:pPr algn="just"/>
            <a:endParaRPr lang="en-US" altLang="en-US" dirty="0"/>
          </a:p>
          <a:p>
            <a:pPr algn="just"/>
            <a:endParaRPr lang="en-US" altLang="en-US" dirty="0"/>
          </a:p>
          <a:p>
            <a:pPr algn="just"/>
            <a:r>
              <a:rPr lang="en-US" altLang="en-US" dirty="0"/>
              <a:t>Example of a control chart that has points outside the UCL.</a:t>
            </a:r>
            <a:r>
              <a:rPr lang="en-US" altLang="en-US" baseline="0" dirty="0"/>
              <a:t> </a:t>
            </a:r>
            <a:r>
              <a:rPr lang="en-US" altLang="en-US" dirty="0"/>
              <a:t>This process may need to be reworked.  The problem is becoming worse, you can see that the data is consistently above the mean towards the end of the data.</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154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p:spPr>
      </p:sp>
      <p:sp>
        <p:nvSpPr>
          <p:cNvPr id="76803" name="Rectangle 3"/>
          <p:cNvSpPr>
            <a:spLocks noGrp="1" noChangeArrowheads="1"/>
          </p:cNvSpPr>
          <p:nvPr>
            <p:ph type="body" idx="1"/>
          </p:nvPr>
        </p:nvSpPr>
        <p:spPr/>
        <p:txBody>
          <a:bodyPr/>
          <a:lstStyle/>
          <a:p>
            <a:pPr algn="just"/>
            <a:r>
              <a:rPr lang="en-US" altLang="en-US" dirty="0"/>
              <a:t>Processes and Process Variability,  Date accessed: Feb 12, 2001</a:t>
            </a:r>
          </a:p>
          <a:p>
            <a:pPr algn="just"/>
            <a:r>
              <a:rPr lang="en-US" altLang="en-US" dirty="0"/>
              <a:t>http://</a:t>
            </a:r>
            <a:r>
              <a:rPr lang="en-US" altLang="en-US" dirty="0" err="1"/>
              <a:t>www.sytsma.com</a:t>
            </a:r>
            <a:r>
              <a:rPr lang="en-US" altLang="en-US" dirty="0"/>
              <a:t>/</a:t>
            </a:r>
            <a:r>
              <a:rPr lang="en-US" altLang="en-US" dirty="0" err="1"/>
              <a:t>tqmtools</a:t>
            </a:r>
            <a:r>
              <a:rPr lang="en-US" altLang="en-US" dirty="0"/>
              <a:t>/</a:t>
            </a:r>
            <a:r>
              <a:rPr lang="en-US" altLang="en-US" dirty="0" err="1"/>
              <a:t>ctlchtprinciples.html</a:t>
            </a:r>
            <a:endParaRPr lang="en-US" altLang="en-US" dirty="0"/>
          </a:p>
          <a:p>
            <a:pPr algn="just"/>
            <a:r>
              <a:rPr lang="en-US" altLang="en-US" dirty="0"/>
              <a:t>Example of a process that is in-control.</a:t>
            </a:r>
          </a:p>
          <a:p>
            <a:pPr algn="just"/>
            <a:endParaRPr lang="en-US" alt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155</a:t>
            </a:fld>
            <a:endParaRPr lang="en-I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156</a:t>
            </a:fld>
            <a:endParaRPr lang="en-I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157</a:t>
            </a:fld>
            <a:endParaRPr lang="en-I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158</a:t>
            </a:fld>
            <a:endParaRPr lang="en-I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159</a:t>
            </a:fld>
            <a:endParaRPr lang="en-I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160</a:t>
            </a:fld>
            <a:endParaRPr lang="en-I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161</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162</a:t>
            </a:fld>
            <a:endParaRPr lang="en-I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163</a:t>
            </a:fld>
            <a:endParaRPr lang="en-I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164</a:t>
            </a:fld>
            <a:endParaRPr lang="en-I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165</a:t>
            </a:fld>
            <a:endParaRPr lang="en-I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166</a:t>
            </a:fld>
            <a:endParaRPr lang="en-I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167</a:t>
            </a:fld>
            <a:endParaRPr lang="en-I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168</a:t>
            </a:fld>
            <a:endParaRPr lang="en-I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169</a:t>
            </a:fld>
            <a:endParaRPr lang="en-I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170</a:t>
            </a:fld>
            <a:endParaRPr lang="en-I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171</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a:t>
            </a:fld>
            <a:endParaRPr lang="en-I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172</a:t>
            </a:fld>
            <a:endParaRPr lang="en-I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173</a:t>
            </a:fld>
            <a:endParaRPr lang="en-I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174</a:t>
            </a:fld>
            <a:endParaRPr lang="en-IN"/>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175</a:t>
            </a:fld>
            <a:endParaRPr lang="en-I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176</a:t>
            </a:fld>
            <a:endParaRPr lang="en-I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177</a:t>
            </a:fld>
            <a:endParaRPr lang="en-I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179</a:t>
            </a:fld>
            <a:endParaRPr lang="en-IN"/>
          </a:p>
        </p:txBody>
      </p:sp>
    </p:spTree>
    <p:extLst>
      <p:ext uri="{BB962C8B-B14F-4D97-AF65-F5344CB8AC3E}">
        <p14:creationId xmlns:p14="http://schemas.microsoft.com/office/powerpoint/2010/main" val="36249137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180</a:t>
            </a:fld>
            <a:endParaRPr lang="en-IN"/>
          </a:p>
        </p:txBody>
      </p:sp>
    </p:spTree>
    <p:extLst>
      <p:ext uri="{BB962C8B-B14F-4D97-AF65-F5344CB8AC3E}">
        <p14:creationId xmlns:p14="http://schemas.microsoft.com/office/powerpoint/2010/main" val="586399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181</a:t>
            </a:fld>
            <a:endParaRPr lang="en-IN"/>
          </a:p>
        </p:txBody>
      </p:sp>
    </p:spTree>
    <p:extLst>
      <p:ext uri="{BB962C8B-B14F-4D97-AF65-F5344CB8AC3E}">
        <p14:creationId xmlns:p14="http://schemas.microsoft.com/office/powerpoint/2010/main" val="35355307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183</a:t>
            </a:fld>
            <a:endParaRPr lang="en-IN"/>
          </a:p>
        </p:txBody>
      </p:sp>
    </p:spTree>
    <p:extLst>
      <p:ext uri="{BB962C8B-B14F-4D97-AF65-F5344CB8AC3E}">
        <p14:creationId xmlns:p14="http://schemas.microsoft.com/office/powerpoint/2010/main" val="2699625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t>19</a:t>
            </a:fld>
            <a:endParaRPr lang="en-US" dirty="0">
              <a:solidFill>
                <a:prstClr val="black"/>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184</a:t>
            </a:fld>
            <a:endParaRPr lang="en-IN"/>
          </a:p>
        </p:txBody>
      </p:sp>
    </p:spTree>
    <p:extLst>
      <p:ext uri="{BB962C8B-B14F-4D97-AF65-F5344CB8AC3E}">
        <p14:creationId xmlns:p14="http://schemas.microsoft.com/office/powerpoint/2010/main" val="687055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185</a:t>
            </a:fld>
            <a:endParaRPr lang="en-IN"/>
          </a:p>
        </p:txBody>
      </p:sp>
    </p:spTree>
    <p:extLst>
      <p:ext uri="{BB962C8B-B14F-4D97-AF65-F5344CB8AC3E}">
        <p14:creationId xmlns:p14="http://schemas.microsoft.com/office/powerpoint/2010/main" val="353836748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algn="just"/>
            <a:r>
              <a:rPr lang="en-IN" sz="1200" b="1" i="0" kern="1200" dirty="0">
                <a:solidFill>
                  <a:schemeClr val="tx1"/>
                </a:solidFill>
                <a:effectLst/>
                <a:latin typeface="+mn-lt"/>
                <a:ea typeface="+mn-ea"/>
                <a:cs typeface="+mn-cs"/>
              </a:rPr>
              <a:t>Definition of Trademark:</a:t>
            </a:r>
          </a:p>
          <a:p>
            <a:pPr algn="just"/>
            <a:endParaRPr lang="en-IN" sz="1200" b="1"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pPr algn="just"/>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or</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pPr algn="just"/>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pPr algn="just"/>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color shades used as distinguishing features – the possibilities are almost limitless.</a:t>
            </a:r>
          </a:p>
          <a:p>
            <a:pPr algn="just" eaLnBrk="1" hangingPunct="1">
              <a:spcBef>
                <a:spcPct val="0"/>
              </a:spcBef>
            </a:pPr>
            <a:endParaRPr lang="en-US" altLang="en-US" dirty="0"/>
          </a:p>
          <a:p>
            <a:pPr algn="just" eaLnBrk="1" hangingPunct="1">
              <a:spcBef>
                <a:spcPct val="0"/>
              </a:spcBef>
            </a:pPr>
            <a:r>
              <a:rPr lang="en-US" altLang="en-US" dirty="0"/>
              <a:t>Do any of you know what a trademark is?  (call on a couple of the students)</a:t>
            </a:r>
          </a:p>
          <a:p>
            <a:pPr algn="just" eaLnBrk="1" hangingPunct="1">
              <a:spcBef>
                <a:spcPct val="0"/>
              </a:spcBef>
            </a:pPr>
            <a:endParaRPr lang="en-US" altLang="en-US" dirty="0"/>
          </a:p>
          <a:p>
            <a:pPr algn="just" eaLnBrk="1" hangingPunct="1">
              <a:spcBef>
                <a:spcPct val="0"/>
              </a:spcBef>
            </a:pPr>
            <a:r>
              <a:rPr lang="en-US" altLang="en-US" dirty="0"/>
              <a:t>Read the definition from the slide.</a:t>
            </a:r>
          </a:p>
          <a:p>
            <a:pPr algn="just" eaLnBrk="1" hangingPunct="1">
              <a:spcBef>
                <a:spcPct val="0"/>
              </a:spcBef>
            </a:pPr>
            <a:endParaRPr lang="en-US" altLang="en-US" dirty="0"/>
          </a:p>
          <a:p>
            <a:pPr algn="just" eaLnBrk="1" hangingPunct="1">
              <a:spcBef>
                <a:spcPct val="0"/>
              </a:spcBef>
            </a:pPr>
            <a:r>
              <a:rPr lang="en-US" altLang="en-US" dirty="0"/>
              <a:t>Do you know why trademarks are important?  (call on a couple of students)</a:t>
            </a:r>
          </a:p>
          <a:p>
            <a:pPr algn="just" eaLnBrk="1" hangingPunct="1">
              <a:spcBef>
                <a:spcPct val="0"/>
              </a:spcBef>
            </a:pPr>
            <a:endParaRPr lang="en-US" altLang="en-US" dirty="0"/>
          </a:p>
          <a:p>
            <a:pPr algn="just"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algn="just"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186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434018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187</a:t>
            </a:fld>
            <a:endParaRPr lang="en-IN"/>
          </a:p>
        </p:txBody>
      </p:sp>
    </p:spTree>
    <p:extLst>
      <p:ext uri="{BB962C8B-B14F-4D97-AF65-F5344CB8AC3E}">
        <p14:creationId xmlns:p14="http://schemas.microsoft.com/office/powerpoint/2010/main" val="32802094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an industrial design?</a:t>
            </a:r>
          </a:p>
          <a:p>
            <a:pPr algn="just"/>
            <a:r>
              <a:rPr lang="en-IN" sz="1200" b="0" i="0" kern="1200" dirty="0">
                <a:solidFill>
                  <a:schemeClr val="tx1"/>
                </a:solidFill>
                <a:effectLst/>
                <a:latin typeface="+mn-lt"/>
                <a:ea typeface="+mn-ea"/>
                <a:cs typeface="+mn-cs"/>
              </a:rPr>
              <a:t>In a legal sense, an industrial design constitutes the ornamental or aesthetic aspect of an article.</a:t>
            </a:r>
          </a:p>
          <a:p>
            <a:pPr algn="just"/>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lines or color.</a:t>
            </a:r>
          </a:p>
          <a:p>
            <a:pPr algn="just"/>
            <a:endParaRPr lang="en-IN" dirty="0"/>
          </a:p>
          <a:p>
            <a:pPr algn="just"/>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pPr algn="just"/>
            <a:endParaRPr lang="en-IN" sz="1200" b="1" i="0" u="sng" kern="1200" dirty="0">
              <a:solidFill>
                <a:schemeClr val="tx1"/>
              </a:solidFill>
              <a:effectLst/>
              <a:latin typeface="+mn-lt"/>
              <a:ea typeface="+mn-ea"/>
              <a:cs typeface="+mn-cs"/>
              <a:hlinkClick r:id="rId6"/>
            </a:endParaRPr>
          </a:p>
          <a:p>
            <a:pPr algn="just"/>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pPr algn="just"/>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pPr algn="just"/>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pPr algn="just"/>
            <a:endParaRPr lang="en-IN" sz="1200" b="1" i="0" u="sng" kern="1200" dirty="0">
              <a:solidFill>
                <a:schemeClr val="tx1"/>
              </a:solidFill>
              <a:effectLst/>
              <a:latin typeface="+mn-lt"/>
              <a:ea typeface="+mn-ea"/>
              <a:cs typeface="+mn-cs"/>
              <a:hlinkClick r:id="rId7"/>
            </a:endParaRPr>
          </a:p>
          <a:p>
            <a:pPr algn="just"/>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p:txBody>
      </p:sp>
      <p:sp>
        <p:nvSpPr>
          <p:cNvPr id="4" name="Slide Number Placeholder 3"/>
          <p:cNvSpPr>
            <a:spLocks noGrp="1"/>
          </p:cNvSpPr>
          <p:nvPr>
            <p:ph type="sldNum" sz="quarter" idx="10"/>
          </p:nvPr>
        </p:nvSpPr>
        <p:spPr/>
        <p:txBody>
          <a:bodyPr/>
          <a:lstStyle/>
          <a:p>
            <a:fld id="{A2660764-A082-42D0-A375-743D93AA5356}" type="slidenum">
              <a:rPr lang="en-IN" smtClean="0"/>
              <a:t>188</a:t>
            </a:fld>
            <a:endParaRPr lang="en-IN"/>
          </a:p>
        </p:txBody>
      </p:sp>
    </p:spTree>
    <p:extLst>
      <p:ext uri="{BB962C8B-B14F-4D97-AF65-F5344CB8AC3E}">
        <p14:creationId xmlns:p14="http://schemas.microsoft.com/office/powerpoint/2010/main" val="262772510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189</a:t>
            </a:fld>
            <a:endParaRPr lang="en-IN"/>
          </a:p>
        </p:txBody>
      </p:sp>
    </p:spTree>
    <p:extLst>
      <p:ext uri="{BB962C8B-B14F-4D97-AF65-F5344CB8AC3E}">
        <p14:creationId xmlns:p14="http://schemas.microsoft.com/office/powerpoint/2010/main" val="234078583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190</a:t>
            </a:fld>
            <a:endPar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extLst>
      <p:ext uri="{BB962C8B-B14F-4D97-AF65-F5344CB8AC3E}">
        <p14:creationId xmlns:p14="http://schemas.microsoft.com/office/powerpoint/2010/main" val="106809640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191</a:t>
            </a:fld>
            <a:endParaRPr lang="en-IN"/>
          </a:p>
        </p:txBody>
      </p:sp>
    </p:spTree>
    <p:extLst>
      <p:ext uri="{BB962C8B-B14F-4D97-AF65-F5344CB8AC3E}">
        <p14:creationId xmlns:p14="http://schemas.microsoft.com/office/powerpoint/2010/main" val="36474595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copyright?</a:t>
            </a:r>
          </a:p>
          <a:p>
            <a:pPr algn="just"/>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pPr algn="just"/>
            <a:endParaRPr lang="en-IN" dirty="0"/>
          </a:p>
          <a:p>
            <a:pPr algn="just"/>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pPr algn="just"/>
            <a:r>
              <a:rPr lang="en-IN" sz="1200" b="0" i="0" kern="1200" dirty="0">
                <a:solidFill>
                  <a:schemeClr val="tx1"/>
                </a:solidFill>
                <a:effectLst/>
                <a:latin typeface="+mn-lt"/>
                <a:ea typeface="+mn-ea"/>
                <a:cs typeface="+mn-cs"/>
              </a:rPr>
              <a:t>literary works such as novels, poems, plays, reference works, newspaper articles;</a:t>
            </a:r>
          </a:p>
          <a:p>
            <a:pPr algn="just"/>
            <a:r>
              <a:rPr lang="en-IN" sz="1200" b="0" i="0" kern="1200" dirty="0">
                <a:solidFill>
                  <a:schemeClr val="tx1"/>
                </a:solidFill>
                <a:effectLst/>
                <a:latin typeface="+mn-lt"/>
                <a:ea typeface="+mn-ea"/>
                <a:cs typeface="+mn-cs"/>
              </a:rPr>
              <a:t>computer programs, databases;</a:t>
            </a:r>
          </a:p>
          <a:p>
            <a:pPr algn="just"/>
            <a:r>
              <a:rPr lang="en-IN" sz="1200" b="0" i="0" kern="1200" dirty="0">
                <a:solidFill>
                  <a:schemeClr val="tx1"/>
                </a:solidFill>
                <a:effectLst/>
                <a:latin typeface="+mn-lt"/>
                <a:ea typeface="+mn-ea"/>
                <a:cs typeface="+mn-cs"/>
              </a:rPr>
              <a:t>films, musical compositions, and choreography;</a:t>
            </a:r>
          </a:p>
          <a:p>
            <a:pPr algn="just"/>
            <a:r>
              <a:rPr lang="en-IN" sz="1200" b="0" i="0" kern="1200" dirty="0">
                <a:solidFill>
                  <a:schemeClr val="tx1"/>
                </a:solidFill>
                <a:effectLst/>
                <a:latin typeface="+mn-lt"/>
                <a:ea typeface="+mn-ea"/>
                <a:cs typeface="+mn-cs"/>
              </a:rPr>
              <a:t>artistic works such as paintings, drawings, photographs, and sculpture;</a:t>
            </a:r>
          </a:p>
          <a:p>
            <a:pPr algn="just"/>
            <a:r>
              <a:rPr lang="en-IN" sz="1200" b="0" i="0" kern="1200" dirty="0">
                <a:solidFill>
                  <a:schemeClr val="tx1"/>
                </a:solidFill>
                <a:effectLst/>
                <a:latin typeface="+mn-lt"/>
                <a:ea typeface="+mn-ea"/>
                <a:cs typeface="+mn-cs"/>
              </a:rPr>
              <a:t>architecture; and</a:t>
            </a:r>
          </a:p>
          <a:p>
            <a:pPr algn="just"/>
            <a:r>
              <a:rPr lang="en-IN" sz="1200" b="0" i="0" kern="1200" dirty="0">
                <a:solidFill>
                  <a:schemeClr val="tx1"/>
                </a:solidFill>
                <a:effectLst/>
                <a:latin typeface="+mn-lt"/>
                <a:ea typeface="+mn-ea"/>
                <a:cs typeface="+mn-cs"/>
              </a:rPr>
              <a:t>advertisements, maps, and technical drawings.</a:t>
            </a:r>
          </a:p>
          <a:p>
            <a:pPr algn="just"/>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p:txBody>
      </p:sp>
      <p:sp>
        <p:nvSpPr>
          <p:cNvPr id="4" name="Slide Number Placeholder 3"/>
          <p:cNvSpPr>
            <a:spLocks noGrp="1"/>
          </p:cNvSpPr>
          <p:nvPr>
            <p:ph type="sldNum" sz="quarter" idx="10"/>
          </p:nvPr>
        </p:nvSpPr>
        <p:spPr/>
        <p:txBody>
          <a:bodyPr/>
          <a:lstStyle/>
          <a:p>
            <a:fld id="{A2660764-A082-42D0-A375-743D93AA5356}" type="slidenum">
              <a:rPr lang="en-IN" smtClean="0"/>
              <a:t>192</a:t>
            </a:fld>
            <a:endParaRPr lang="en-IN"/>
          </a:p>
        </p:txBody>
      </p:sp>
    </p:spTree>
    <p:extLst>
      <p:ext uri="{BB962C8B-B14F-4D97-AF65-F5344CB8AC3E}">
        <p14:creationId xmlns:p14="http://schemas.microsoft.com/office/powerpoint/2010/main" val="289240114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193</a:t>
            </a:fld>
            <a:endParaRPr lang="en-IN"/>
          </a:p>
        </p:txBody>
      </p:sp>
    </p:spTree>
    <p:extLst>
      <p:ext uri="{BB962C8B-B14F-4D97-AF65-F5344CB8AC3E}">
        <p14:creationId xmlns:p14="http://schemas.microsoft.com/office/powerpoint/2010/main" val="3868819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a:t>
            </a:fld>
            <a:endParaRPr lang="en-I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p:spPr>
      </p:sp>
      <p:sp>
        <p:nvSpPr>
          <p:cNvPr id="63491" name="Rectangle 3"/>
          <p:cNvSpPr>
            <a:spLocks noGrp="1" noChangeArrowheads="1"/>
          </p:cNvSpPr>
          <p:nvPr>
            <p:ph type="body" idx="1"/>
          </p:nvPr>
        </p:nvSpPr>
        <p:spPr>
          <a:xfrm>
            <a:off x="459966" y="5743360"/>
            <a:ext cx="5709807" cy="797013"/>
          </a:xfrm>
        </p:spPr>
        <p:txBody>
          <a:bodyPr/>
          <a:lstStyle/>
          <a:p>
            <a:pPr algn="just"/>
            <a:r>
              <a:rPr lang="en-US" altLang="en-US" dirty="0"/>
              <a:t>All creators, including photographers and illustrators are entitled to be paid if their work is used, commercially or otherwise.</a:t>
            </a:r>
            <a:r>
              <a:rPr lang="en-US" altLang="en-US" baseline="0" dirty="0"/>
              <a:t> </a:t>
            </a:r>
            <a:r>
              <a:rPr lang="en-US" altLang="en-US" dirty="0"/>
              <a:t>This encourages creativity and makes more images available for use.</a:t>
            </a:r>
          </a:p>
          <a:p>
            <a:pPr algn="just"/>
            <a:endParaRPr lang="en-US" altLang="en-US" dirty="0"/>
          </a:p>
          <a:p>
            <a:pPr algn="just"/>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There are two types of rights under copyright:</a:t>
            </a:r>
          </a:p>
          <a:p>
            <a:pPr algn="just"/>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pPr algn="just"/>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economic rights owner of a work can prohibit or authorize:</a:t>
            </a:r>
          </a:p>
          <a:p>
            <a:pPr algn="just"/>
            <a:r>
              <a:rPr lang="en-IN" sz="1200" b="0" i="0" kern="1200" dirty="0">
                <a:solidFill>
                  <a:schemeClr val="tx1"/>
                </a:solidFill>
                <a:effectLst/>
                <a:latin typeface="+mn-lt"/>
                <a:ea typeface="+mn-ea"/>
                <a:cs typeface="+mn-cs"/>
              </a:rPr>
              <a:t>its reproduction in various forms, such as printed publication or sound recording;</a:t>
            </a:r>
          </a:p>
          <a:p>
            <a:pPr algn="just"/>
            <a:r>
              <a:rPr lang="en-IN" sz="1200" b="0" i="0" kern="1200" dirty="0">
                <a:solidFill>
                  <a:schemeClr val="tx1"/>
                </a:solidFill>
                <a:effectLst/>
                <a:latin typeface="+mn-lt"/>
                <a:ea typeface="+mn-ea"/>
                <a:cs typeface="+mn-cs"/>
              </a:rPr>
              <a:t>its public performance, such as in a play or musical work;</a:t>
            </a:r>
          </a:p>
          <a:p>
            <a:pPr algn="just"/>
            <a:r>
              <a:rPr lang="en-IN" sz="1200" b="0" i="0" kern="1200" dirty="0">
                <a:solidFill>
                  <a:schemeClr val="tx1"/>
                </a:solidFill>
                <a:effectLst/>
                <a:latin typeface="+mn-lt"/>
                <a:ea typeface="+mn-ea"/>
                <a:cs typeface="+mn-cs"/>
              </a:rPr>
              <a:t>its recording, for example, in the form of compact discs or DVDs;</a:t>
            </a:r>
          </a:p>
          <a:p>
            <a:pPr algn="just"/>
            <a:r>
              <a:rPr lang="en-IN" sz="1200" b="0" i="0" kern="1200" dirty="0">
                <a:solidFill>
                  <a:schemeClr val="tx1"/>
                </a:solidFill>
                <a:effectLst/>
                <a:latin typeface="+mn-lt"/>
                <a:ea typeface="+mn-ea"/>
                <a:cs typeface="+mn-cs"/>
              </a:rPr>
              <a:t>its broadcasting, by radio, cable or satellite;</a:t>
            </a:r>
          </a:p>
          <a:p>
            <a:pPr algn="just"/>
            <a:r>
              <a:rPr lang="en-IN" sz="1200" b="0" i="0" kern="1200" dirty="0">
                <a:solidFill>
                  <a:schemeClr val="tx1"/>
                </a:solidFill>
                <a:effectLst/>
                <a:latin typeface="+mn-lt"/>
                <a:ea typeface="+mn-ea"/>
                <a:cs typeface="+mn-cs"/>
              </a:rPr>
              <a:t>its translation into other languages; and</a:t>
            </a:r>
          </a:p>
          <a:p>
            <a:pPr algn="just"/>
            <a:r>
              <a:rPr lang="en-IN" sz="1200" b="0" i="0" kern="1200" dirty="0">
                <a:solidFill>
                  <a:schemeClr val="tx1"/>
                </a:solidFill>
                <a:effectLst/>
                <a:latin typeface="+mn-lt"/>
                <a:ea typeface="+mn-ea"/>
                <a:cs typeface="+mn-cs"/>
              </a:rPr>
              <a:t>its adaptation, such as a novel into a film screenplay.</a:t>
            </a:r>
          </a:p>
          <a:p>
            <a:pPr algn="just"/>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endParaRPr lang="en-US" altLang="en-US" dirty="0"/>
          </a:p>
        </p:txBody>
      </p:sp>
    </p:spTree>
    <p:extLst>
      <p:ext uri="{BB962C8B-B14F-4D97-AF65-F5344CB8AC3E}">
        <p14:creationId xmlns:p14="http://schemas.microsoft.com/office/powerpoint/2010/main" val="319807068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195</a:t>
            </a:fld>
            <a:endParaRPr lang="en-IN"/>
          </a:p>
        </p:txBody>
      </p:sp>
    </p:spTree>
    <p:extLst>
      <p:ext uri="{BB962C8B-B14F-4D97-AF65-F5344CB8AC3E}">
        <p14:creationId xmlns:p14="http://schemas.microsoft.com/office/powerpoint/2010/main" val="276246376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196</a:t>
            </a:fld>
            <a:endParaRPr lang="en-IN"/>
          </a:p>
        </p:txBody>
      </p:sp>
    </p:spTree>
    <p:extLst>
      <p:ext uri="{BB962C8B-B14F-4D97-AF65-F5344CB8AC3E}">
        <p14:creationId xmlns:p14="http://schemas.microsoft.com/office/powerpoint/2010/main" val="192047804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197</a:t>
            </a:fld>
            <a:endParaRPr lang="en-IN"/>
          </a:p>
        </p:txBody>
      </p:sp>
    </p:spTree>
    <p:extLst>
      <p:ext uri="{BB962C8B-B14F-4D97-AF65-F5344CB8AC3E}">
        <p14:creationId xmlns:p14="http://schemas.microsoft.com/office/powerpoint/2010/main" val="412867509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 patent?</a:t>
            </a:r>
          </a:p>
          <a:p>
            <a:pPr algn="just"/>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pPr algn="just"/>
            <a:endParaRPr lang="en-IN" dirty="0"/>
          </a:p>
          <a:p>
            <a:pPr algn="just"/>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pPr algn="just"/>
            <a:endParaRPr lang="en-IN" dirty="0"/>
          </a:p>
          <a:p>
            <a:pPr algn="just"/>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pPr algn="just"/>
            <a:endParaRPr lang="en-IN" dirty="0"/>
          </a:p>
          <a:p>
            <a:pPr algn="just"/>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protection is granted for a limited period, generally 20 years from the filing date of the application.</a:t>
            </a:r>
          </a:p>
        </p:txBody>
      </p:sp>
      <p:sp>
        <p:nvSpPr>
          <p:cNvPr id="4" name="Slide Number Placeholder 3"/>
          <p:cNvSpPr>
            <a:spLocks noGrp="1"/>
          </p:cNvSpPr>
          <p:nvPr>
            <p:ph type="sldNum" sz="quarter" idx="10"/>
          </p:nvPr>
        </p:nvSpPr>
        <p:spPr/>
        <p:txBody>
          <a:bodyPr/>
          <a:lstStyle/>
          <a:p>
            <a:fld id="{A2660764-A082-42D0-A375-743D93AA5356}" type="slidenum">
              <a:rPr lang="en-IN" smtClean="0"/>
              <a:t>198</a:t>
            </a:fld>
            <a:endParaRPr lang="en-IN"/>
          </a:p>
        </p:txBody>
      </p:sp>
    </p:spTree>
    <p:extLst>
      <p:ext uri="{BB962C8B-B14F-4D97-AF65-F5344CB8AC3E}">
        <p14:creationId xmlns:p14="http://schemas.microsoft.com/office/powerpoint/2010/main" val="285229666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199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extLst>
      <p:ext uri="{BB962C8B-B14F-4D97-AF65-F5344CB8AC3E}">
        <p14:creationId xmlns:p14="http://schemas.microsoft.com/office/powerpoint/2010/main" val="14863470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200</a:t>
            </a:fld>
            <a:endParaRPr lang="en-IN"/>
          </a:p>
        </p:txBody>
      </p:sp>
    </p:spTree>
    <p:extLst>
      <p:ext uri="{BB962C8B-B14F-4D97-AF65-F5344CB8AC3E}">
        <p14:creationId xmlns:p14="http://schemas.microsoft.com/office/powerpoint/2010/main" val="23794551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201</a:t>
            </a:fld>
            <a:endParaRPr lang="en-IN"/>
          </a:p>
        </p:txBody>
      </p:sp>
    </p:spTree>
    <p:extLst>
      <p:ext uri="{BB962C8B-B14F-4D97-AF65-F5344CB8AC3E}">
        <p14:creationId xmlns:p14="http://schemas.microsoft.com/office/powerpoint/2010/main" val="246390431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202</a:t>
            </a:fld>
            <a:endParaRPr lang="en-IN"/>
          </a:p>
        </p:txBody>
      </p:sp>
    </p:spTree>
    <p:extLst>
      <p:ext uri="{BB962C8B-B14F-4D97-AF65-F5344CB8AC3E}">
        <p14:creationId xmlns:p14="http://schemas.microsoft.com/office/powerpoint/2010/main" val="31388041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204</a:t>
            </a:fld>
            <a:endParaRPr lang="en-IN"/>
          </a:p>
        </p:txBody>
      </p:sp>
    </p:spTree>
    <p:extLst>
      <p:ext uri="{BB962C8B-B14F-4D97-AF65-F5344CB8AC3E}">
        <p14:creationId xmlns:p14="http://schemas.microsoft.com/office/powerpoint/2010/main" val="19611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205</a:t>
            </a:fld>
            <a:endParaRPr lang="en-IN"/>
          </a:p>
        </p:txBody>
      </p:sp>
    </p:spTree>
    <p:extLst>
      <p:ext uri="{BB962C8B-B14F-4D97-AF65-F5344CB8AC3E}">
        <p14:creationId xmlns:p14="http://schemas.microsoft.com/office/powerpoint/2010/main" val="10614104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206</a:t>
            </a:fld>
            <a:endParaRPr lang="en-IN"/>
          </a:p>
        </p:txBody>
      </p:sp>
    </p:spTree>
    <p:extLst>
      <p:ext uri="{BB962C8B-B14F-4D97-AF65-F5344CB8AC3E}">
        <p14:creationId xmlns:p14="http://schemas.microsoft.com/office/powerpoint/2010/main" val="222719040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207</a:t>
            </a:fld>
            <a:endParaRPr lang="en-IN"/>
          </a:p>
        </p:txBody>
      </p:sp>
    </p:spTree>
    <p:extLst>
      <p:ext uri="{BB962C8B-B14F-4D97-AF65-F5344CB8AC3E}">
        <p14:creationId xmlns:p14="http://schemas.microsoft.com/office/powerpoint/2010/main" val="38787204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pPr algn="just"/>
            <a:endParaRPr lang="en-IN" dirty="0"/>
          </a:p>
          <a:p>
            <a:pPr algn="just"/>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pPr algn="just"/>
            <a:endParaRPr lang="en-IN" dirty="0"/>
          </a:p>
          <a:p>
            <a:pPr algn="just"/>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p:txBody>
      </p:sp>
      <p:sp>
        <p:nvSpPr>
          <p:cNvPr id="4" name="Slide Number Placeholder 3"/>
          <p:cNvSpPr>
            <a:spLocks noGrp="1"/>
          </p:cNvSpPr>
          <p:nvPr>
            <p:ph type="sldNum" sz="quarter" idx="10"/>
          </p:nvPr>
        </p:nvSpPr>
        <p:spPr/>
        <p:txBody>
          <a:bodyPr/>
          <a:lstStyle/>
          <a:p>
            <a:fld id="{A2660764-A082-42D0-A375-743D93AA5356}" type="slidenum">
              <a:rPr lang="en-IN" smtClean="0"/>
              <a:t>208</a:t>
            </a:fld>
            <a:endParaRPr lang="en-IN"/>
          </a:p>
        </p:txBody>
      </p:sp>
    </p:spTree>
    <p:extLst>
      <p:ext uri="{BB962C8B-B14F-4D97-AF65-F5344CB8AC3E}">
        <p14:creationId xmlns:p14="http://schemas.microsoft.com/office/powerpoint/2010/main" val="33274771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209</a:t>
            </a:fld>
            <a:endParaRPr lang="en-IN"/>
          </a:p>
        </p:txBody>
      </p:sp>
    </p:spTree>
    <p:extLst>
      <p:ext uri="{BB962C8B-B14F-4D97-AF65-F5344CB8AC3E}">
        <p14:creationId xmlns:p14="http://schemas.microsoft.com/office/powerpoint/2010/main" val="41657072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210</a:t>
            </a:fld>
            <a:endParaRPr lang="en-IN"/>
          </a:p>
        </p:txBody>
      </p:sp>
    </p:spTree>
    <p:extLst>
      <p:ext uri="{BB962C8B-B14F-4D97-AF65-F5344CB8AC3E}">
        <p14:creationId xmlns:p14="http://schemas.microsoft.com/office/powerpoint/2010/main" val="160781905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211</a:t>
            </a:fld>
            <a:endParaRPr lang="en-IN"/>
          </a:p>
        </p:txBody>
      </p:sp>
    </p:spTree>
    <p:extLst>
      <p:ext uri="{BB962C8B-B14F-4D97-AF65-F5344CB8AC3E}">
        <p14:creationId xmlns:p14="http://schemas.microsoft.com/office/powerpoint/2010/main" val="5893516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212</a:t>
            </a:fld>
            <a:endParaRPr lang="en-IN"/>
          </a:p>
        </p:txBody>
      </p:sp>
    </p:spTree>
    <p:extLst>
      <p:ext uri="{BB962C8B-B14F-4D97-AF65-F5344CB8AC3E}">
        <p14:creationId xmlns:p14="http://schemas.microsoft.com/office/powerpoint/2010/main" val="132713824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213</a:t>
            </a:fld>
            <a:endParaRPr lang="en-IN"/>
          </a:p>
        </p:txBody>
      </p:sp>
    </p:spTree>
    <p:extLst>
      <p:ext uri="{BB962C8B-B14F-4D97-AF65-F5344CB8AC3E}">
        <p14:creationId xmlns:p14="http://schemas.microsoft.com/office/powerpoint/2010/main" val="41864754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214</a:t>
            </a:fld>
            <a:endParaRPr lang="en-IN"/>
          </a:p>
        </p:txBody>
      </p:sp>
    </p:spTree>
    <p:extLst>
      <p:ext uri="{BB962C8B-B14F-4D97-AF65-F5344CB8AC3E}">
        <p14:creationId xmlns:p14="http://schemas.microsoft.com/office/powerpoint/2010/main" val="418117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215</a:t>
            </a:fld>
            <a:endParaRPr lang="en-IN"/>
          </a:p>
        </p:txBody>
      </p:sp>
    </p:spTree>
    <p:extLst>
      <p:ext uri="{BB962C8B-B14F-4D97-AF65-F5344CB8AC3E}">
        <p14:creationId xmlns:p14="http://schemas.microsoft.com/office/powerpoint/2010/main" val="26538330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216</a:t>
            </a:fld>
            <a:endParaRPr lang="en-IN"/>
          </a:p>
        </p:txBody>
      </p:sp>
    </p:spTree>
    <p:extLst>
      <p:ext uri="{BB962C8B-B14F-4D97-AF65-F5344CB8AC3E}">
        <p14:creationId xmlns:p14="http://schemas.microsoft.com/office/powerpoint/2010/main" val="8504477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218</a:t>
            </a:fld>
            <a:endParaRPr lang="en-IN"/>
          </a:p>
        </p:txBody>
      </p:sp>
    </p:spTree>
    <p:extLst>
      <p:ext uri="{BB962C8B-B14F-4D97-AF65-F5344CB8AC3E}">
        <p14:creationId xmlns:p14="http://schemas.microsoft.com/office/powerpoint/2010/main" val="300794633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219</a:t>
            </a:fld>
            <a:endParaRPr lang="en-IN"/>
          </a:p>
        </p:txBody>
      </p:sp>
    </p:spTree>
    <p:extLst>
      <p:ext uri="{BB962C8B-B14F-4D97-AF65-F5344CB8AC3E}">
        <p14:creationId xmlns:p14="http://schemas.microsoft.com/office/powerpoint/2010/main" val="6015756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220</a:t>
            </a:fld>
            <a:endParaRPr lang="en-IN"/>
          </a:p>
        </p:txBody>
      </p:sp>
    </p:spTree>
    <p:extLst>
      <p:ext uri="{BB962C8B-B14F-4D97-AF65-F5344CB8AC3E}">
        <p14:creationId xmlns:p14="http://schemas.microsoft.com/office/powerpoint/2010/main" val="95391392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extLst>
      <p:ext uri="{BB962C8B-B14F-4D97-AF65-F5344CB8AC3E}">
        <p14:creationId xmlns:p14="http://schemas.microsoft.com/office/powerpoint/2010/main" val="174932936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222</a:t>
            </a:fld>
            <a:endParaRPr lang="en-IN"/>
          </a:p>
        </p:txBody>
      </p:sp>
    </p:spTree>
    <p:extLst>
      <p:ext uri="{BB962C8B-B14F-4D97-AF65-F5344CB8AC3E}">
        <p14:creationId xmlns:p14="http://schemas.microsoft.com/office/powerpoint/2010/main" val="36486334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extLst>
      <p:ext uri="{BB962C8B-B14F-4D97-AF65-F5344CB8AC3E}">
        <p14:creationId xmlns:p14="http://schemas.microsoft.com/office/powerpoint/2010/main" val="115347372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224</a:t>
            </a:fld>
            <a:endParaRPr lang="en-IN"/>
          </a:p>
        </p:txBody>
      </p:sp>
    </p:spTree>
    <p:extLst>
      <p:ext uri="{BB962C8B-B14F-4D97-AF65-F5344CB8AC3E}">
        <p14:creationId xmlns:p14="http://schemas.microsoft.com/office/powerpoint/2010/main" val="1447675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225</a:t>
            </a:fld>
            <a:endParaRPr lang="en-IN"/>
          </a:p>
        </p:txBody>
      </p:sp>
    </p:spTree>
    <p:extLst>
      <p:ext uri="{BB962C8B-B14F-4D97-AF65-F5344CB8AC3E}">
        <p14:creationId xmlns:p14="http://schemas.microsoft.com/office/powerpoint/2010/main" val="157812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226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 xmlns:a14="http://schemas.microsoft.com/office/drawing/2010/main">
                <a:noFill/>
              </a14:hiddenFill>
            </a:ext>
          </a:extLst>
        </p:spPr>
      </p:sp>
      <p:sp>
        <p:nvSpPr>
          <p:cNvPr id="11267" name="Rectangle 3"/>
          <p:cNvSpPr>
            <a:spLocks noGrp="1" noChangeArrowheads="1"/>
          </p:cNvSpPr>
          <p:nvPr>
            <p:ph type="body" idx="1"/>
          </p:nvPr>
        </p:nvSpPr>
        <p:spPr>
          <a:xfrm>
            <a:off x="883133" y="5077040"/>
            <a:ext cx="4857234" cy="359061"/>
          </a:xfrm>
          <a:extLst>
            <a:ext uri="{91240B29-F687-4f45-9708-019B960494DF}">
              <a14:hiddenLine xmlns="" xmlns:a14="http://schemas.microsoft.com/office/drawing/2010/main" w="12700">
                <a:solidFill>
                  <a:schemeClr val="tx1"/>
                </a:solidFill>
                <a:miter lim="800000"/>
                <a:headEnd/>
                <a:tailEnd/>
              </a14:hiddenLine>
            </a:ext>
          </a:extLst>
        </p:spPr>
        <p:txBody>
          <a:bodyPr lIns="87303" tIns="42858" rIns="87303" bIns="42858"/>
          <a:lstStyle/>
          <a:p>
            <a:endParaRPr lang="en-AU" altLang="en-US"/>
          </a:p>
        </p:txBody>
      </p:sp>
    </p:spTree>
    <p:extLst>
      <p:ext uri="{BB962C8B-B14F-4D97-AF65-F5344CB8AC3E}">
        <p14:creationId xmlns:p14="http://schemas.microsoft.com/office/powerpoint/2010/main" val="312372995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227</a:t>
            </a:fld>
            <a:endParaRPr lang="en-IN"/>
          </a:p>
        </p:txBody>
      </p:sp>
    </p:spTree>
    <p:extLst>
      <p:ext uri="{BB962C8B-B14F-4D97-AF65-F5344CB8AC3E}">
        <p14:creationId xmlns:p14="http://schemas.microsoft.com/office/powerpoint/2010/main" val="292755801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228</a:t>
            </a:fld>
            <a:endParaRPr lang="en-IN"/>
          </a:p>
        </p:txBody>
      </p:sp>
    </p:spTree>
    <p:extLst>
      <p:ext uri="{BB962C8B-B14F-4D97-AF65-F5344CB8AC3E}">
        <p14:creationId xmlns:p14="http://schemas.microsoft.com/office/powerpoint/2010/main" val="102436246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229</a:t>
            </a:fld>
            <a:endParaRPr lang="en-IN"/>
          </a:p>
        </p:txBody>
      </p:sp>
    </p:spTree>
    <p:extLst>
      <p:ext uri="{BB962C8B-B14F-4D97-AF65-F5344CB8AC3E}">
        <p14:creationId xmlns:p14="http://schemas.microsoft.com/office/powerpoint/2010/main" val="31804226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extLst>
      <p:ext uri="{BB962C8B-B14F-4D97-AF65-F5344CB8AC3E}">
        <p14:creationId xmlns:p14="http://schemas.microsoft.com/office/powerpoint/2010/main" val="5260825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extLst>
      <p:ext uri="{BB962C8B-B14F-4D97-AF65-F5344CB8AC3E}">
        <p14:creationId xmlns:p14="http://schemas.microsoft.com/office/powerpoint/2010/main" val="240450321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extLst>
      <p:ext uri="{BB962C8B-B14F-4D97-AF65-F5344CB8AC3E}">
        <p14:creationId xmlns:p14="http://schemas.microsoft.com/office/powerpoint/2010/main" val="371794752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234</a:t>
            </a:fld>
            <a:endParaRPr lang="en-IN"/>
          </a:p>
        </p:txBody>
      </p:sp>
    </p:spTree>
    <p:extLst>
      <p:ext uri="{BB962C8B-B14F-4D97-AF65-F5344CB8AC3E}">
        <p14:creationId xmlns:p14="http://schemas.microsoft.com/office/powerpoint/2010/main" val="200459246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extLst>
      <p:ext uri="{BB962C8B-B14F-4D97-AF65-F5344CB8AC3E}">
        <p14:creationId xmlns:p14="http://schemas.microsoft.com/office/powerpoint/2010/main" val="333485319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competiveness. The energy should be used efficiently, economically and optimally.</a:t>
            </a:r>
          </a:p>
          <a:p>
            <a:pPr algn="just"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algn="just"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etc</a:t>
            </a:r>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extLst>
      <p:ext uri="{BB962C8B-B14F-4D97-AF65-F5344CB8AC3E}">
        <p14:creationId xmlns:p14="http://schemas.microsoft.com/office/powerpoint/2010/main" val="93224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237</a:t>
            </a:fld>
            <a:endParaRPr lang="en-IN"/>
          </a:p>
        </p:txBody>
      </p:sp>
    </p:spTree>
    <p:extLst>
      <p:ext uri="{BB962C8B-B14F-4D97-AF65-F5344CB8AC3E}">
        <p14:creationId xmlns:p14="http://schemas.microsoft.com/office/powerpoint/2010/main" val="366845494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238</a:t>
            </a:fld>
            <a:endParaRPr lang="en-IN"/>
          </a:p>
        </p:txBody>
      </p:sp>
    </p:spTree>
    <p:extLst>
      <p:ext uri="{BB962C8B-B14F-4D97-AF65-F5344CB8AC3E}">
        <p14:creationId xmlns:p14="http://schemas.microsoft.com/office/powerpoint/2010/main" val="2537743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239</a:t>
            </a:fld>
            <a:endParaRPr lang="en-IN"/>
          </a:p>
        </p:txBody>
      </p:sp>
    </p:spTree>
    <p:extLst>
      <p:ext uri="{BB962C8B-B14F-4D97-AF65-F5344CB8AC3E}">
        <p14:creationId xmlns:p14="http://schemas.microsoft.com/office/powerpoint/2010/main" val="258266368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240</a:t>
            </a:fld>
            <a:endParaRPr lang="en-IN"/>
          </a:p>
        </p:txBody>
      </p:sp>
    </p:spTree>
    <p:extLst>
      <p:ext uri="{BB962C8B-B14F-4D97-AF65-F5344CB8AC3E}">
        <p14:creationId xmlns:p14="http://schemas.microsoft.com/office/powerpoint/2010/main" val="735165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241</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45238317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242</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2039643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243</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40310230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244</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73014840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245</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0543106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246</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92914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247</a:t>
            </a:fld>
            <a:endParaRPr lang="en-IN"/>
          </a:p>
        </p:txBody>
      </p:sp>
    </p:spTree>
    <p:extLst>
      <p:ext uri="{BB962C8B-B14F-4D97-AF65-F5344CB8AC3E}">
        <p14:creationId xmlns:p14="http://schemas.microsoft.com/office/powerpoint/2010/main" val="7813661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extLst>
      <p:ext uri="{BB962C8B-B14F-4D97-AF65-F5344CB8AC3E}">
        <p14:creationId xmlns:p14="http://schemas.microsoft.com/office/powerpoint/2010/main" val="30672318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extLst>
      <p:ext uri="{BB962C8B-B14F-4D97-AF65-F5344CB8AC3E}">
        <p14:creationId xmlns:p14="http://schemas.microsoft.com/office/powerpoint/2010/main" val="361457951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250</a:t>
            </a:fld>
            <a:endParaRPr lang="en-IN"/>
          </a:p>
        </p:txBody>
      </p:sp>
    </p:spTree>
    <p:extLst>
      <p:ext uri="{BB962C8B-B14F-4D97-AF65-F5344CB8AC3E}">
        <p14:creationId xmlns:p14="http://schemas.microsoft.com/office/powerpoint/2010/main" val="352927432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251</a:t>
            </a:fld>
            <a:endParaRPr lang="en-IN"/>
          </a:p>
        </p:txBody>
      </p:sp>
    </p:spTree>
    <p:extLst>
      <p:ext uri="{BB962C8B-B14F-4D97-AF65-F5344CB8AC3E}">
        <p14:creationId xmlns:p14="http://schemas.microsoft.com/office/powerpoint/2010/main" val="397120015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252</a:t>
            </a:fld>
            <a:endParaRPr lang="en-IN"/>
          </a:p>
        </p:txBody>
      </p:sp>
    </p:spTree>
    <p:extLst>
      <p:ext uri="{BB962C8B-B14F-4D97-AF65-F5344CB8AC3E}">
        <p14:creationId xmlns:p14="http://schemas.microsoft.com/office/powerpoint/2010/main" val="351704928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extLst>
      <p:ext uri="{BB962C8B-B14F-4D97-AF65-F5344CB8AC3E}">
        <p14:creationId xmlns:p14="http://schemas.microsoft.com/office/powerpoint/2010/main" val="393921412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254</a:t>
            </a:fld>
            <a:endParaRPr lang="en-IN"/>
          </a:p>
        </p:txBody>
      </p:sp>
    </p:spTree>
    <p:extLst>
      <p:ext uri="{BB962C8B-B14F-4D97-AF65-F5344CB8AC3E}">
        <p14:creationId xmlns:p14="http://schemas.microsoft.com/office/powerpoint/2010/main" val="23226027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extLst>
      <p:ext uri="{BB962C8B-B14F-4D97-AF65-F5344CB8AC3E}">
        <p14:creationId xmlns:p14="http://schemas.microsoft.com/office/powerpoint/2010/main" val="65004890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extLst>
      <p:ext uri="{BB962C8B-B14F-4D97-AF65-F5344CB8AC3E}">
        <p14:creationId xmlns:p14="http://schemas.microsoft.com/office/powerpoint/2010/main" val="261492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extLst>
      <p:ext uri="{BB962C8B-B14F-4D97-AF65-F5344CB8AC3E}">
        <p14:creationId xmlns:p14="http://schemas.microsoft.com/office/powerpoint/2010/main" val="87841192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259</a:t>
            </a:fld>
            <a:endParaRPr lang="en-IN"/>
          </a:p>
        </p:txBody>
      </p:sp>
    </p:spTree>
    <p:extLst>
      <p:ext uri="{BB962C8B-B14F-4D97-AF65-F5344CB8AC3E}">
        <p14:creationId xmlns:p14="http://schemas.microsoft.com/office/powerpoint/2010/main" val="179412347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extLst>
      <p:ext uri="{BB962C8B-B14F-4D97-AF65-F5344CB8AC3E}">
        <p14:creationId xmlns:p14="http://schemas.microsoft.com/office/powerpoint/2010/main" val="34870413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extLst>
      <p:ext uri="{BB962C8B-B14F-4D97-AF65-F5344CB8AC3E}">
        <p14:creationId xmlns:p14="http://schemas.microsoft.com/office/powerpoint/2010/main" val="311610687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262</a:t>
            </a:fld>
            <a:endParaRPr lang="en-IN"/>
          </a:p>
        </p:txBody>
      </p:sp>
    </p:spTree>
    <p:extLst>
      <p:ext uri="{BB962C8B-B14F-4D97-AF65-F5344CB8AC3E}">
        <p14:creationId xmlns:p14="http://schemas.microsoft.com/office/powerpoint/2010/main" val="7455450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263</a:t>
            </a:fld>
            <a:endParaRPr lang="en-IN"/>
          </a:p>
        </p:txBody>
      </p:sp>
    </p:spTree>
    <p:extLst>
      <p:ext uri="{BB962C8B-B14F-4D97-AF65-F5344CB8AC3E}">
        <p14:creationId xmlns:p14="http://schemas.microsoft.com/office/powerpoint/2010/main" val="16353275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264</a:t>
            </a:fld>
            <a:endParaRPr lang="en-IN"/>
          </a:p>
        </p:txBody>
      </p:sp>
    </p:spTree>
    <p:extLst>
      <p:ext uri="{BB962C8B-B14F-4D97-AF65-F5344CB8AC3E}">
        <p14:creationId xmlns:p14="http://schemas.microsoft.com/office/powerpoint/2010/main" val="358188676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265</a:t>
            </a:fld>
            <a:endParaRPr lang="en-IN"/>
          </a:p>
        </p:txBody>
      </p:sp>
    </p:spTree>
    <p:extLst>
      <p:ext uri="{BB962C8B-B14F-4D97-AF65-F5344CB8AC3E}">
        <p14:creationId xmlns:p14="http://schemas.microsoft.com/office/powerpoint/2010/main" val="23807435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266</a:t>
            </a:fld>
            <a:endParaRPr lang="en-IN"/>
          </a:p>
        </p:txBody>
      </p:sp>
    </p:spTree>
    <p:extLst>
      <p:ext uri="{BB962C8B-B14F-4D97-AF65-F5344CB8AC3E}">
        <p14:creationId xmlns:p14="http://schemas.microsoft.com/office/powerpoint/2010/main" val="362644404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267</a:t>
            </a:fld>
            <a:endParaRPr lang="en-IN"/>
          </a:p>
        </p:txBody>
      </p:sp>
    </p:spTree>
    <p:extLst>
      <p:ext uri="{BB962C8B-B14F-4D97-AF65-F5344CB8AC3E}">
        <p14:creationId xmlns:p14="http://schemas.microsoft.com/office/powerpoint/2010/main" val="3665820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268</a:t>
            </a:fld>
            <a:endParaRPr lang="en-IN"/>
          </a:p>
        </p:txBody>
      </p:sp>
    </p:spTree>
    <p:extLst>
      <p:ext uri="{BB962C8B-B14F-4D97-AF65-F5344CB8AC3E}">
        <p14:creationId xmlns:p14="http://schemas.microsoft.com/office/powerpoint/2010/main" val="14792449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extLst>
      <p:ext uri="{BB962C8B-B14F-4D97-AF65-F5344CB8AC3E}">
        <p14:creationId xmlns:p14="http://schemas.microsoft.com/office/powerpoint/2010/main" val="9598759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extLst>
      <p:ext uri="{BB962C8B-B14F-4D97-AF65-F5344CB8AC3E}">
        <p14:creationId xmlns:p14="http://schemas.microsoft.com/office/powerpoint/2010/main" val="130375721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271</a:t>
            </a:fld>
            <a:endParaRPr lang="en-IN"/>
          </a:p>
        </p:txBody>
      </p:sp>
    </p:spTree>
    <p:extLst>
      <p:ext uri="{BB962C8B-B14F-4D97-AF65-F5344CB8AC3E}">
        <p14:creationId xmlns:p14="http://schemas.microsoft.com/office/powerpoint/2010/main" val="86779234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272</a:t>
            </a:fld>
            <a:endParaRPr lang="en-IN"/>
          </a:p>
        </p:txBody>
      </p:sp>
    </p:spTree>
    <p:extLst>
      <p:ext uri="{BB962C8B-B14F-4D97-AF65-F5344CB8AC3E}">
        <p14:creationId xmlns:p14="http://schemas.microsoft.com/office/powerpoint/2010/main" val="32826817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273</a:t>
            </a:fld>
            <a:endParaRPr lang="en-IN"/>
          </a:p>
        </p:txBody>
      </p:sp>
    </p:spTree>
    <p:extLst>
      <p:ext uri="{BB962C8B-B14F-4D97-AF65-F5344CB8AC3E}">
        <p14:creationId xmlns:p14="http://schemas.microsoft.com/office/powerpoint/2010/main" val="393028453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274</a:t>
            </a:fld>
            <a:endParaRPr lang="en-IN"/>
          </a:p>
        </p:txBody>
      </p:sp>
    </p:spTree>
    <p:extLst>
      <p:ext uri="{BB962C8B-B14F-4D97-AF65-F5344CB8AC3E}">
        <p14:creationId xmlns:p14="http://schemas.microsoft.com/office/powerpoint/2010/main" val="389417847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275</a:t>
            </a:fld>
            <a:endParaRPr lang="en-IN"/>
          </a:p>
        </p:txBody>
      </p:sp>
    </p:spTree>
    <p:extLst>
      <p:ext uri="{BB962C8B-B14F-4D97-AF65-F5344CB8AC3E}">
        <p14:creationId xmlns:p14="http://schemas.microsoft.com/office/powerpoint/2010/main" val="5279620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276</a:t>
            </a:fld>
            <a:endParaRPr lang="en-IN"/>
          </a:p>
        </p:txBody>
      </p:sp>
    </p:spTree>
    <p:extLst>
      <p:ext uri="{BB962C8B-B14F-4D97-AF65-F5344CB8AC3E}">
        <p14:creationId xmlns:p14="http://schemas.microsoft.com/office/powerpoint/2010/main" val="30100140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extLst>
      <p:ext uri="{BB962C8B-B14F-4D97-AF65-F5344CB8AC3E}">
        <p14:creationId xmlns:p14="http://schemas.microsoft.com/office/powerpoint/2010/main" val="4112019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a:t>
            </a:fld>
            <a:endParaRPr lang="en-I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extLst>
      <p:ext uri="{BB962C8B-B14F-4D97-AF65-F5344CB8AC3E}">
        <p14:creationId xmlns:p14="http://schemas.microsoft.com/office/powerpoint/2010/main" val="203292053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extLst>
      <p:ext uri="{BB962C8B-B14F-4D97-AF65-F5344CB8AC3E}">
        <p14:creationId xmlns:p14="http://schemas.microsoft.com/office/powerpoint/2010/main" val="179268402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extLst>
      <p:ext uri="{BB962C8B-B14F-4D97-AF65-F5344CB8AC3E}">
        <p14:creationId xmlns:p14="http://schemas.microsoft.com/office/powerpoint/2010/main" val="342414744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extLst>
      <p:ext uri="{BB962C8B-B14F-4D97-AF65-F5344CB8AC3E}">
        <p14:creationId xmlns:p14="http://schemas.microsoft.com/office/powerpoint/2010/main" val="227610792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extLst>
      <p:ext uri="{BB962C8B-B14F-4D97-AF65-F5344CB8AC3E}">
        <p14:creationId xmlns:p14="http://schemas.microsoft.com/office/powerpoint/2010/main" val="246498091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extLst>
      <p:ext uri="{BB962C8B-B14F-4D97-AF65-F5344CB8AC3E}">
        <p14:creationId xmlns:p14="http://schemas.microsoft.com/office/powerpoint/2010/main" val="273435364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extLst>
      <p:ext uri="{BB962C8B-B14F-4D97-AF65-F5344CB8AC3E}">
        <p14:creationId xmlns:p14="http://schemas.microsoft.com/office/powerpoint/2010/main" val="5697649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285</a:t>
            </a:fld>
            <a:endParaRPr lang="en-IN"/>
          </a:p>
        </p:txBody>
      </p:sp>
    </p:spTree>
    <p:extLst>
      <p:ext uri="{BB962C8B-B14F-4D97-AF65-F5344CB8AC3E}">
        <p14:creationId xmlns:p14="http://schemas.microsoft.com/office/powerpoint/2010/main" val="155643995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extLst>
      <p:ext uri="{BB962C8B-B14F-4D97-AF65-F5344CB8AC3E}">
        <p14:creationId xmlns:p14="http://schemas.microsoft.com/office/powerpoint/2010/main" val="197687080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extLst>
      <p:ext uri="{BB962C8B-B14F-4D97-AF65-F5344CB8AC3E}">
        <p14:creationId xmlns:p14="http://schemas.microsoft.com/office/powerpoint/2010/main" val="2443586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30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extLst>
      <p:ext uri="{BB962C8B-B14F-4D97-AF65-F5344CB8AC3E}">
        <p14:creationId xmlns:p14="http://schemas.microsoft.com/office/powerpoint/2010/main" val="29370788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extLst>
      <p:ext uri="{BB962C8B-B14F-4D97-AF65-F5344CB8AC3E}">
        <p14:creationId xmlns:p14="http://schemas.microsoft.com/office/powerpoint/2010/main" val="418707336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extLst>
      <p:ext uri="{BB962C8B-B14F-4D97-AF65-F5344CB8AC3E}">
        <p14:creationId xmlns:p14="http://schemas.microsoft.com/office/powerpoint/2010/main" val="371692991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extLst>
      <p:ext uri="{BB962C8B-B14F-4D97-AF65-F5344CB8AC3E}">
        <p14:creationId xmlns:p14="http://schemas.microsoft.com/office/powerpoint/2010/main" val="375460169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extLst>
      <p:ext uri="{BB962C8B-B14F-4D97-AF65-F5344CB8AC3E}">
        <p14:creationId xmlns:p14="http://schemas.microsoft.com/office/powerpoint/2010/main" val="85090570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extLst>
      <p:ext uri="{BB962C8B-B14F-4D97-AF65-F5344CB8AC3E}">
        <p14:creationId xmlns:p14="http://schemas.microsoft.com/office/powerpoint/2010/main" val="30976130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extLst>
      <p:ext uri="{BB962C8B-B14F-4D97-AF65-F5344CB8AC3E}">
        <p14:creationId xmlns:p14="http://schemas.microsoft.com/office/powerpoint/2010/main" val="215879123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extLst>
      <p:ext uri="{BB962C8B-B14F-4D97-AF65-F5344CB8AC3E}">
        <p14:creationId xmlns:p14="http://schemas.microsoft.com/office/powerpoint/2010/main" val="7291019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extLst>
      <p:ext uri="{BB962C8B-B14F-4D97-AF65-F5344CB8AC3E}">
        <p14:creationId xmlns:p14="http://schemas.microsoft.com/office/powerpoint/2010/main" val="303397511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extLst>
      <p:ext uri="{BB962C8B-B14F-4D97-AF65-F5344CB8AC3E}">
        <p14:creationId xmlns:p14="http://schemas.microsoft.com/office/powerpoint/2010/main" val="1548722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extLst>
      <p:ext uri="{BB962C8B-B14F-4D97-AF65-F5344CB8AC3E}">
        <p14:creationId xmlns:p14="http://schemas.microsoft.com/office/powerpoint/2010/main" val="420857990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B190BF9C-A68B-46A7-AB2D-3D8A96ED8841}" type="slidenum">
              <a:rPr lang="en-US" altLang="en-US">
                <a:solidFill>
                  <a:prstClr val="black"/>
                </a:solidFill>
                <a:latin typeface="Arial" panose="020B0604020202020204" pitchFamily="34" charset="0"/>
              </a:rPr>
              <a:t>310</a:t>
            </a:fld>
            <a:endParaRPr lang="en-US" altLang="en-US">
              <a:solidFill>
                <a:prstClr val="black"/>
              </a:solidFill>
              <a:latin typeface="Arial" panose="020B0604020202020204" pitchFamily="34" charset="0"/>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315</a:t>
            </a:fld>
            <a:endParaRPr lang="en-IN"/>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spcBef>
                <a:spcPct val="30000"/>
              </a:spcBef>
              <a:defRPr sz="1200">
                <a:solidFill>
                  <a:schemeClr val="tx1"/>
                </a:solidFill>
                <a:latin typeface="Arial" panose="020B0604020202020204" pitchFamily="34" charset="0"/>
              </a:defRPr>
            </a:lvl1pPr>
            <a:lvl2pPr marL="741680" indent="-284480" defTabSz="914400">
              <a:spcBef>
                <a:spcPct val="30000"/>
              </a:spcBef>
              <a:defRPr sz="1200">
                <a:solidFill>
                  <a:schemeClr val="tx1"/>
                </a:solidFill>
                <a:latin typeface="Arial" panose="020B0604020202020204" pitchFamily="34" charset="0"/>
              </a:defRPr>
            </a:lvl2pPr>
            <a:lvl3pPr marL="1141730" indent="-227330" defTabSz="914400">
              <a:spcBef>
                <a:spcPct val="30000"/>
              </a:spcBef>
              <a:defRPr sz="1200">
                <a:solidFill>
                  <a:schemeClr val="tx1"/>
                </a:solidFill>
                <a:latin typeface="Arial" panose="020B0604020202020204" pitchFamily="34" charset="0"/>
              </a:defRPr>
            </a:lvl3pPr>
            <a:lvl4pPr marL="1598930" indent="-227330" defTabSz="914400">
              <a:spcBef>
                <a:spcPct val="30000"/>
              </a:spcBef>
              <a:defRPr sz="1200">
                <a:solidFill>
                  <a:schemeClr val="tx1"/>
                </a:solidFill>
                <a:latin typeface="Arial" panose="020B0604020202020204" pitchFamily="34" charset="0"/>
              </a:defRPr>
            </a:lvl4pPr>
            <a:lvl5pPr marL="2056130" indent="-227330" defTabSz="914400">
              <a:spcBef>
                <a:spcPct val="30000"/>
              </a:spcBef>
              <a:defRPr sz="1200">
                <a:solidFill>
                  <a:schemeClr val="tx1"/>
                </a:solidFill>
                <a:latin typeface="Arial" panose="020B0604020202020204" pitchFamily="34" charset="0"/>
              </a:defRPr>
            </a:lvl5pPr>
            <a:lvl6pPr marL="2503805" indent="-227330" defTabSz="914400" eaLnBrk="0" fontAlgn="base" hangingPunct="0">
              <a:spcBef>
                <a:spcPct val="30000"/>
              </a:spcBef>
              <a:spcAft>
                <a:spcPct val="0"/>
              </a:spcAft>
              <a:defRPr sz="1200">
                <a:solidFill>
                  <a:schemeClr val="tx1"/>
                </a:solidFill>
                <a:latin typeface="Arial" panose="020B0604020202020204" pitchFamily="34" charset="0"/>
              </a:defRPr>
            </a:lvl6pPr>
            <a:lvl7pPr marL="2952115" indent="-227330" defTabSz="914400" eaLnBrk="0" fontAlgn="base" hangingPunct="0">
              <a:spcBef>
                <a:spcPct val="30000"/>
              </a:spcBef>
              <a:spcAft>
                <a:spcPct val="0"/>
              </a:spcAft>
              <a:defRPr sz="1200">
                <a:solidFill>
                  <a:schemeClr val="tx1"/>
                </a:solidFill>
                <a:latin typeface="Arial" panose="020B0604020202020204" pitchFamily="34" charset="0"/>
              </a:defRPr>
            </a:lvl7pPr>
            <a:lvl8pPr marL="3399790" indent="-227330" defTabSz="914400" eaLnBrk="0" fontAlgn="base" hangingPunct="0">
              <a:spcBef>
                <a:spcPct val="30000"/>
              </a:spcBef>
              <a:spcAft>
                <a:spcPct val="0"/>
              </a:spcAft>
              <a:defRPr sz="1200">
                <a:solidFill>
                  <a:schemeClr val="tx1"/>
                </a:solidFill>
                <a:latin typeface="Arial" panose="020B0604020202020204" pitchFamily="34" charset="0"/>
              </a:defRPr>
            </a:lvl8pPr>
            <a:lvl9pPr marL="3847465" indent="-227330" defTabSz="9144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DDD24-A373-4996-AEE5-4FA133C1660E}" type="slidenum">
              <a:rPr lang="en-US" altLang="en-US">
                <a:solidFill>
                  <a:srgbClr val="000000"/>
                </a:solidFill>
              </a:rPr>
              <a:t>320</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p:spPr>
      </p:sp>
      <p:sp>
        <p:nvSpPr>
          <p:cNvPr id="138244" name="Rectangle 3"/>
          <p:cNvSpPr>
            <a:spLocks noGrp="1" noChangeArrowheads="1"/>
          </p:cNvSpPr>
          <p:nvPr>
            <p:ph type="body" idx="1"/>
          </p:nvPr>
        </p:nvSpPr>
        <p:spPr>
          <a:xfrm>
            <a:off x="914607" y="4342777"/>
            <a:ext cx="5028787" cy="411355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330EE468-3F45-48E9-BEDD-B95EA464087E}" type="slidenum">
              <a:rPr lang="en-US" altLang="en-US">
                <a:solidFill>
                  <a:prstClr val="black"/>
                </a:solidFill>
                <a:latin typeface="Arial" panose="020B0604020202020204" pitchFamily="34" charset="0"/>
              </a:rPr>
              <a:t>321</a:t>
            </a:fld>
            <a:endParaRPr lang="en-US" altLang="en-US">
              <a:solidFill>
                <a:prstClr val="black"/>
              </a:solidFill>
              <a:latin typeface="Arial" panose="020B0604020202020204" pitchFamily="34" charset="0"/>
            </a:endParaRP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DD43469-075D-46B7-85E1-E48693C3D899}" type="slidenum">
              <a:rPr lang="en-US" altLang="en-US">
                <a:solidFill>
                  <a:prstClr val="black"/>
                </a:solidFill>
                <a:latin typeface="Arial" panose="020B0604020202020204" pitchFamily="34" charset="0"/>
              </a:rPr>
              <a:t>322</a:t>
            </a:fld>
            <a:endParaRPr lang="en-US" altLang="en-US">
              <a:solidFill>
                <a:prstClr val="black"/>
              </a:solidFill>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388097E-ABF5-4AA5-BAE5-D2154F3D0C5D}" type="slidenum">
              <a:rPr lang="en-US" altLang="en-US">
                <a:solidFill>
                  <a:prstClr val="black"/>
                </a:solidFill>
                <a:latin typeface="Arial" panose="020B0604020202020204" pitchFamily="34" charset="0"/>
              </a:rPr>
              <a:t>323</a:t>
            </a:fld>
            <a:endParaRPr lang="en-US" altLang="en-US">
              <a:solidFill>
                <a:prstClr val="black"/>
              </a:solidFill>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324</a:t>
            </a:fld>
            <a:endParaRPr lang="en-IN"/>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330</a:t>
            </a:fld>
            <a:endParaRPr lang="en-IN"/>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335</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42002483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340</a:t>
            </a:fld>
            <a:endParaRPr lang="en-IN"/>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343</a:t>
            </a:fld>
            <a:endParaRPr lang="en-IN"/>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347</a:t>
            </a:fld>
            <a:endParaRPr lang="en-IN"/>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348</a:t>
            </a:fld>
            <a:endParaRPr lang="en-IN"/>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356</a:t>
            </a:fld>
            <a:endParaRPr lang="en-IN"/>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358</a:t>
            </a:fld>
            <a:endParaRPr lang="en-IN"/>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361</a:t>
            </a:fld>
            <a:endParaRPr lang="en-IN"/>
          </a:p>
        </p:txBody>
      </p:sp>
    </p:spTree>
    <p:extLst>
      <p:ext uri="{BB962C8B-B14F-4D97-AF65-F5344CB8AC3E}">
        <p14:creationId xmlns:p14="http://schemas.microsoft.com/office/powerpoint/2010/main" val="350347781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364</a:t>
            </a:fld>
            <a:endParaRPr lang="en-IN"/>
          </a:p>
        </p:txBody>
      </p:sp>
    </p:spTree>
    <p:extLst>
      <p:ext uri="{BB962C8B-B14F-4D97-AF65-F5344CB8AC3E}">
        <p14:creationId xmlns:p14="http://schemas.microsoft.com/office/powerpoint/2010/main" val="179396610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365</a:t>
            </a:fld>
            <a:endParaRPr lang="en-IN"/>
          </a:p>
        </p:txBody>
      </p:sp>
    </p:spTree>
    <p:extLst>
      <p:ext uri="{BB962C8B-B14F-4D97-AF65-F5344CB8AC3E}">
        <p14:creationId xmlns:p14="http://schemas.microsoft.com/office/powerpoint/2010/main" val="210569376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366</a:t>
            </a:fld>
            <a:endParaRPr lang="en-IN"/>
          </a:p>
        </p:txBody>
      </p:sp>
    </p:spTree>
    <p:extLst>
      <p:ext uri="{BB962C8B-B14F-4D97-AF65-F5344CB8AC3E}">
        <p14:creationId xmlns:p14="http://schemas.microsoft.com/office/powerpoint/2010/main" val="4016401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a:t>
            </a:fld>
            <a:endParaRPr lang="en-IN"/>
          </a:p>
        </p:txBody>
      </p:sp>
    </p:spTree>
    <p:extLst>
      <p:ext uri="{BB962C8B-B14F-4D97-AF65-F5344CB8AC3E}">
        <p14:creationId xmlns:p14="http://schemas.microsoft.com/office/powerpoint/2010/main" val="208153303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367</a:t>
            </a:fld>
            <a:endParaRPr lang="en-IN"/>
          </a:p>
        </p:txBody>
      </p:sp>
    </p:spTree>
    <p:extLst>
      <p:ext uri="{BB962C8B-B14F-4D97-AF65-F5344CB8AC3E}">
        <p14:creationId xmlns:p14="http://schemas.microsoft.com/office/powerpoint/2010/main" val="249163939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368</a:t>
            </a:fld>
            <a:endParaRPr lang="en-IN"/>
          </a:p>
        </p:txBody>
      </p:sp>
    </p:spTree>
    <p:extLst>
      <p:ext uri="{BB962C8B-B14F-4D97-AF65-F5344CB8AC3E}">
        <p14:creationId xmlns:p14="http://schemas.microsoft.com/office/powerpoint/2010/main" val="423510750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369</a:t>
            </a:fld>
            <a:endParaRPr lang="en-IN"/>
          </a:p>
        </p:txBody>
      </p:sp>
    </p:spTree>
    <p:extLst>
      <p:ext uri="{BB962C8B-B14F-4D97-AF65-F5344CB8AC3E}">
        <p14:creationId xmlns:p14="http://schemas.microsoft.com/office/powerpoint/2010/main" val="68723814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370</a:t>
            </a:fld>
            <a:endParaRPr lang="en-IN"/>
          </a:p>
        </p:txBody>
      </p:sp>
    </p:spTree>
    <p:extLst>
      <p:ext uri="{BB962C8B-B14F-4D97-AF65-F5344CB8AC3E}">
        <p14:creationId xmlns:p14="http://schemas.microsoft.com/office/powerpoint/2010/main" val="162168113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371</a:t>
            </a:fld>
            <a:endParaRPr lang="en-IN"/>
          </a:p>
        </p:txBody>
      </p:sp>
    </p:spTree>
    <p:extLst>
      <p:ext uri="{BB962C8B-B14F-4D97-AF65-F5344CB8AC3E}">
        <p14:creationId xmlns:p14="http://schemas.microsoft.com/office/powerpoint/2010/main" val="192460597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372</a:t>
            </a:fld>
            <a:endParaRPr lang="en-IN"/>
          </a:p>
        </p:txBody>
      </p:sp>
    </p:spTree>
    <p:extLst>
      <p:ext uri="{BB962C8B-B14F-4D97-AF65-F5344CB8AC3E}">
        <p14:creationId xmlns:p14="http://schemas.microsoft.com/office/powerpoint/2010/main" val="209670922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373</a:t>
            </a:fld>
            <a:endParaRPr lang="en-IN"/>
          </a:p>
        </p:txBody>
      </p:sp>
    </p:spTree>
    <p:extLst>
      <p:ext uri="{BB962C8B-B14F-4D97-AF65-F5344CB8AC3E}">
        <p14:creationId xmlns:p14="http://schemas.microsoft.com/office/powerpoint/2010/main" val="269475137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374</a:t>
            </a:fld>
            <a:endParaRPr lang="en-IN"/>
          </a:p>
        </p:txBody>
      </p:sp>
    </p:spTree>
    <p:extLst>
      <p:ext uri="{BB962C8B-B14F-4D97-AF65-F5344CB8AC3E}">
        <p14:creationId xmlns:p14="http://schemas.microsoft.com/office/powerpoint/2010/main" val="301902186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375</a:t>
            </a:fld>
            <a:endParaRPr lang="en-IN"/>
          </a:p>
        </p:txBody>
      </p:sp>
    </p:spTree>
    <p:extLst>
      <p:ext uri="{BB962C8B-B14F-4D97-AF65-F5344CB8AC3E}">
        <p14:creationId xmlns:p14="http://schemas.microsoft.com/office/powerpoint/2010/main" val="118579275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376</a:t>
            </a:fld>
            <a:endParaRPr lang="en-IN"/>
          </a:p>
        </p:txBody>
      </p:sp>
    </p:spTree>
    <p:extLst>
      <p:ext uri="{BB962C8B-B14F-4D97-AF65-F5344CB8AC3E}">
        <p14:creationId xmlns:p14="http://schemas.microsoft.com/office/powerpoint/2010/main" val="22561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377</a:t>
            </a:fld>
            <a:endParaRPr lang="en-IN"/>
          </a:p>
        </p:txBody>
      </p:sp>
    </p:spTree>
    <p:extLst>
      <p:ext uri="{BB962C8B-B14F-4D97-AF65-F5344CB8AC3E}">
        <p14:creationId xmlns:p14="http://schemas.microsoft.com/office/powerpoint/2010/main" val="31591991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378</a:t>
            </a:fld>
            <a:endParaRPr lang="en-IN"/>
          </a:p>
        </p:txBody>
      </p:sp>
    </p:spTree>
    <p:extLst>
      <p:ext uri="{BB962C8B-B14F-4D97-AF65-F5344CB8AC3E}">
        <p14:creationId xmlns:p14="http://schemas.microsoft.com/office/powerpoint/2010/main" val="118512809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379</a:t>
            </a:fld>
            <a:endParaRPr lang="en-IN"/>
          </a:p>
        </p:txBody>
      </p:sp>
    </p:spTree>
    <p:extLst>
      <p:ext uri="{BB962C8B-B14F-4D97-AF65-F5344CB8AC3E}">
        <p14:creationId xmlns:p14="http://schemas.microsoft.com/office/powerpoint/2010/main" val="187324474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380</a:t>
            </a:fld>
            <a:endParaRPr lang="en-IN"/>
          </a:p>
        </p:txBody>
      </p:sp>
    </p:spTree>
    <p:extLst>
      <p:ext uri="{BB962C8B-B14F-4D97-AF65-F5344CB8AC3E}">
        <p14:creationId xmlns:p14="http://schemas.microsoft.com/office/powerpoint/2010/main" val="2153482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381</a:t>
            </a:fld>
            <a:endParaRPr lang="en-IN"/>
          </a:p>
        </p:txBody>
      </p:sp>
    </p:spTree>
    <p:extLst>
      <p:ext uri="{BB962C8B-B14F-4D97-AF65-F5344CB8AC3E}">
        <p14:creationId xmlns:p14="http://schemas.microsoft.com/office/powerpoint/2010/main" val="382729794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385</a:t>
            </a:fld>
            <a:endParaRPr lang="en-IN"/>
          </a:p>
        </p:txBody>
      </p:sp>
    </p:spTree>
    <p:extLst>
      <p:ext uri="{BB962C8B-B14F-4D97-AF65-F5344CB8AC3E}">
        <p14:creationId xmlns:p14="http://schemas.microsoft.com/office/powerpoint/2010/main" val="114941040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386</a:t>
            </a:fld>
            <a:endParaRPr lang="en-IN"/>
          </a:p>
        </p:txBody>
      </p:sp>
    </p:spTree>
    <p:extLst>
      <p:ext uri="{BB962C8B-B14F-4D97-AF65-F5344CB8AC3E}">
        <p14:creationId xmlns:p14="http://schemas.microsoft.com/office/powerpoint/2010/main" val="328695933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387</a:t>
            </a:fld>
            <a:endParaRPr lang="en-IN"/>
          </a:p>
        </p:txBody>
      </p:sp>
    </p:spTree>
    <p:extLst>
      <p:ext uri="{BB962C8B-B14F-4D97-AF65-F5344CB8AC3E}">
        <p14:creationId xmlns:p14="http://schemas.microsoft.com/office/powerpoint/2010/main" val="64210595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390</a:t>
            </a:fld>
            <a:endParaRPr lang="en-IN"/>
          </a:p>
        </p:txBody>
      </p:sp>
    </p:spTree>
    <p:extLst>
      <p:ext uri="{BB962C8B-B14F-4D97-AF65-F5344CB8AC3E}">
        <p14:creationId xmlns:p14="http://schemas.microsoft.com/office/powerpoint/2010/main" val="2048967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391</a:t>
            </a:fld>
            <a:endParaRPr lang="en-IN"/>
          </a:p>
        </p:txBody>
      </p:sp>
    </p:spTree>
    <p:extLst>
      <p:ext uri="{BB962C8B-B14F-4D97-AF65-F5344CB8AC3E}">
        <p14:creationId xmlns:p14="http://schemas.microsoft.com/office/powerpoint/2010/main" val="255183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A9B74-897C-48AC-A4BB-7C2FBBA9C583}" type="slidenum">
              <a:rPr lang="en-US" altLang="en-US"/>
              <a:pPr/>
              <a:t>392</a:t>
            </a:fld>
            <a:endParaRPr lang="en-US" altLang="en-US"/>
          </a:p>
        </p:txBody>
      </p:sp>
      <p:sp>
        <p:nvSpPr>
          <p:cNvPr id="148070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070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99582612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77482-517F-4C7A-A9E3-196382E35AA1}" type="slidenum">
              <a:rPr lang="en-US" altLang="en-US"/>
              <a:pPr/>
              <a:t>393</a:t>
            </a:fld>
            <a:endParaRPr lang="en-US" altLang="en-US"/>
          </a:p>
        </p:txBody>
      </p:sp>
      <p:sp>
        <p:nvSpPr>
          <p:cNvPr id="148275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275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70544470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FB676-E010-43E5-831A-0F7D50C26D77}" type="slidenum">
              <a:rPr lang="en-US" altLang="en-US"/>
              <a:pPr/>
              <a:t>394</a:t>
            </a:fld>
            <a:endParaRPr lang="en-US" altLang="en-US"/>
          </a:p>
        </p:txBody>
      </p:sp>
      <p:sp>
        <p:nvSpPr>
          <p:cNvPr id="1484802"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4803"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0967375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DB33E-06A5-422C-A174-444D88F4CC12}" type="slidenum">
              <a:rPr lang="en-US" altLang="en-US"/>
              <a:pPr/>
              <a:t>395</a:t>
            </a:fld>
            <a:endParaRPr lang="en-US" altLang="en-US"/>
          </a:p>
        </p:txBody>
      </p:sp>
      <p:sp>
        <p:nvSpPr>
          <p:cNvPr id="148685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685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9504084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51D2A-B93C-49A6-A55B-938C508AAD5D}" type="slidenum">
              <a:rPr lang="en-US" altLang="en-US"/>
              <a:pPr/>
              <a:t>396</a:t>
            </a:fld>
            <a:endParaRPr lang="en-US" altLang="en-US"/>
          </a:p>
        </p:txBody>
      </p:sp>
      <p:sp>
        <p:nvSpPr>
          <p:cNvPr id="14888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88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27276012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13433E-FEC0-465D-8CD9-FBEED8EABB4B}" type="slidenum">
              <a:rPr lang="en-US" altLang="en-US"/>
              <a:pPr/>
              <a:t>397</a:t>
            </a:fld>
            <a:endParaRPr lang="en-US" altLang="en-US"/>
          </a:p>
        </p:txBody>
      </p:sp>
      <p:sp>
        <p:nvSpPr>
          <p:cNvPr id="149094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9094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50245820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CD571C-8CA5-4866-AB26-A320CFF6FC66}" type="slidenum">
              <a:rPr lang="en-US" altLang="en-US"/>
              <a:pPr/>
              <a:t>398</a:t>
            </a:fld>
            <a:endParaRPr lang="en-US" altLang="en-US"/>
          </a:p>
        </p:txBody>
      </p:sp>
      <p:sp>
        <p:nvSpPr>
          <p:cNvPr id="149299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9299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5288584"/>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B55A1-8374-46A5-931E-1DC2AF201888}" type="slidenum">
              <a:rPr lang="en-US" altLang="en-US"/>
              <a:pPr/>
              <a:t>399</a:t>
            </a:fld>
            <a:endParaRPr lang="en-US" altLang="en-US"/>
          </a:p>
        </p:txBody>
      </p:sp>
      <p:sp>
        <p:nvSpPr>
          <p:cNvPr id="147865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865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611398336"/>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400</a:t>
            </a:fld>
            <a:endParaRPr lang="en-IN"/>
          </a:p>
        </p:txBody>
      </p:sp>
    </p:spTree>
    <p:extLst>
      <p:ext uri="{BB962C8B-B14F-4D97-AF65-F5344CB8AC3E}">
        <p14:creationId xmlns:p14="http://schemas.microsoft.com/office/powerpoint/2010/main" val="110990202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BEBD-6D9B-439B-A7E5-003BC267C6C3}" type="slidenum">
              <a:rPr lang="en-US" altLang="en-US"/>
              <a:pPr/>
              <a:t>401</a:t>
            </a:fld>
            <a:endParaRPr lang="en-US" altLang="en-US"/>
          </a:p>
        </p:txBody>
      </p:sp>
      <p:sp>
        <p:nvSpPr>
          <p:cNvPr id="132813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2813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31031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56734-5851-41DB-A1C3-47593CEAD7E5}" type="slidenum">
              <a:rPr lang="en-US" altLang="en-US"/>
              <a:pPr/>
              <a:t>402</a:t>
            </a:fld>
            <a:endParaRPr lang="en-US" altLang="en-US"/>
          </a:p>
        </p:txBody>
      </p:sp>
      <p:sp>
        <p:nvSpPr>
          <p:cNvPr id="133222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3222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1033911809"/>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E8EBD-8C87-4F05-A118-BC24BBD28B48}" type="slidenum">
              <a:rPr lang="en-US" altLang="en-US"/>
              <a:pPr/>
              <a:t>403</a:t>
            </a:fld>
            <a:endParaRPr lang="en-US" altLang="en-US"/>
          </a:p>
        </p:txBody>
      </p:sp>
      <p:sp>
        <p:nvSpPr>
          <p:cNvPr id="13352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352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516318243"/>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404</a:t>
            </a:fld>
            <a:endParaRPr lang="en-IN"/>
          </a:p>
        </p:txBody>
      </p:sp>
    </p:spTree>
    <p:extLst>
      <p:ext uri="{BB962C8B-B14F-4D97-AF65-F5344CB8AC3E}">
        <p14:creationId xmlns:p14="http://schemas.microsoft.com/office/powerpoint/2010/main" val="283311855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405</a:t>
            </a:fld>
            <a:endParaRPr lang="en-IN">
              <a:solidFill>
                <a:prstClr val="black"/>
              </a:solidFill>
            </a:endParaRPr>
          </a:p>
        </p:txBody>
      </p:sp>
    </p:spTree>
    <p:extLst>
      <p:ext uri="{BB962C8B-B14F-4D97-AF65-F5344CB8AC3E}">
        <p14:creationId xmlns:p14="http://schemas.microsoft.com/office/powerpoint/2010/main" val="300907335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406</a:t>
            </a:fld>
            <a:endParaRPr lang="en-IN">
              <a:solidFill>
                <a:prstClr val="black"/>
              </a:solidFill>
            </a:endParaRPr>
          </a:p>
        </p:txBody>
      </p:sp>
    </p:spTree>
    <p:extLst>
      <p:ext uri="{BB962C8B-B14F-4D97-AF65-F5344CB8AC3E}">
        <p14:creationId xmlns:p14="http://schemas.microsoft.com/office/powerpoint/2010/main" val="22938234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407</a:t>
            </a:fld>
            <a:endParaRPr lang="en-IN">
              <a:solidFill>
                <a:prstClr val="black"/>
              </a:solidFill>
            </a:endParaRPr>
          </a:p>
        </p:txBody>
      </p:sp>
    </p:spTree>
    <p:extLst>
      <p:ext uri="{BB962C8B-B14F-4D97-AF65-F5344CB8AC3E}">
        <p14:creationId xmlns:p14="http://schemas.microsoft.com/office/powerpoint/2010/main" val="2547096364"/>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408</a:t>
            </a:fld>
            <a:endParaRPr lang="en-IN">
              <a:solidFill>
                <a:prstClr val="black"/>
              </a:solidFill>
            </a:endParaRPr>
          </a:p>
        </p:txBody>
      </p:sp>
    </p:spTree>
    <p:extLst>
      <p:ext uri="{BB962C8B-B14F-4D97-AF65-F5344CB8AC3E}">
        <p14:creationId xmlns:p14="http://schemas.microsoft.com/office/powerpoint/2010/main" val="325288734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a:solidFill>
                  <a:prstClr val="black"/>
                </a:solidFill>
              </a:rPr>
              <a:pPr/>
              <a:t>409</a:t>
            </a:fld>
            <a:endParaRPr lang="en-IN">
              <a:solidFill>
                <a:prstClr val="black"/>
              </a:solidFill>
            </a:endParaRPr>
          </a:p>
        </p:txBody>
      </p:sp>
    </p:spTree>
    <p:extLst>
      <p:ext uri="{BB962C8B-B14F-4D97-AF65-F5344CB8AC3E}">
        <p14:creationId xmlns:p14="http://schemas.microsoft.com/office/powerpoint/2010/main" val="2137607749"/>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414</a:t>
            </a:fld>
            <a:endParaRPr lang="en-IN"/>
          </a:p>
        </p:txBody>
      </p:sp>
    </p:spTree>
    <p:extLst>
      <p:ext uri="{BB962C8B-B14F-4D97-AF65-F5344CB8AC3E}">
        <p14:creationId xmlns:p14="http://schemas.microsoft.com/office/powerpoint/2010/main" val="232327161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415</a:t>
            </a:fld>
            <a:endParaRPr lang="en-IN"/>
          </a:p>
        </p:txBody>
      </p:sp>
    </p:spTree>
    <p:extLst>
      <p:ext uri="{BB962C8B-B14F-4D97-AF65-F5344CB8AC3E}">
        <p14:creationId xmlns:p14="http://schemas.microsoft.com/office/powerpoint/2010/main" val="4264355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Muda, Mura, Muri :Three terms often used together in the Toyota Production System (and called the Three Ms) that collectively describe wasteful practices to be eliminated.</a:t>
            </a:r>
          </a:p>
          <a:p>
            <a:pPr algn="just"/>
            <a:endParaRPr lang="en-IN" dirty="0"/>
          </a:p>
          <a:p>
            <a:pPr algn="just"/>
            <a:r>
              <a:rPr lang="en-IN" dirty="0"/>
              <a:t>Muda : Any activity that consumes resources without creating value for the customer. Within this general category it is useful to distinguish between type one muda, consisting of activities that cannot be eliminated immediately, and type two muda, consisting of activities that can be eliminated quickly through kaizen. An example of type one muda is a rework operation after a paintbooth, which is required to obtain a finish acceptable to the customer from a paint process that is not highly capable. Because a completely capable paint process for fine finishes has eluded manufacturers for decades, it is not likely that this type of muda can be eliminated quickly. An example of type two muda is multiple movements of products and inventories between steps in a fabrication and assembly process. These steps can be quickly eliminated in a kaizen workshop by moving production equipment and operators into a smoothly flowing cell.</a:t>
            </a:r>
          </a:p>
          <a:p>
            <a:pPr algn="just"/>
            <a:endParaRPr lang="en-IN" dirty="0"/>
          </a:p>
          <a:p>
            <a:pPr algn="just"/>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pPr algn="just"/>
            <a:endParaRPr lang="en-IN" dirty="0"/>
          </a:p>
          <a:p>
            <a:pPr algn="just"/>
            <a:r>
              <a:rPr lang="en-IN" dirty="0"/>
              <a:t>Muri Overburdening equipment or operators by requiring them to run at a higher or harder pace with more force and effort for a longer period of time than</a:t>
            </a:r>
          </a:p>
          <a:p>
            <a:pPr algn="just"/>
            <a:endParaRPr lang="en-IN" dirty="0"/>
          </a:p>
          <a:p>
            <a:pPr algn="just"/>
            <a:r>
              <a:rPr lang="en-IN" dirty="0"/>
              <a:t>Muda, Mura, and Muri in Conjunction: muda, mura, and muri often are related so that eliminating one also eliminates the others.</a:t>
            </a:r>
          </a:p>
          <a:p>
            <a:pPr algn="just"/>
            <a:endParaRPr lang="en-IN" dirty="0"/>
          </a:p>
          <a:p>
            <a:pPr algn="just"/>
            <a:r>
              <a:rPr lang="en-IN" b="1" u="sng" dirty="0"/>
              <a:t>Wisdom:</a:t>
            </a:r>
          </a:p>
          <a:p>
            <a:pPr algn="just"/>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pPr algn="just"/>
            <a:endParaRPr lang="en-IN" dirty="0"/>
          </a:p>
          <a:p>
            <a:pPr algn="just"/>
            <a:r>
              <a:rPr lang="en-IN" b="1" u="sng" dirty="0"/>
              <a:t>Instruction:</a:t>
            </a:r>
          </a:p>
          <a:p>
            <a:pPr algn="just"/>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416</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3472975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417</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2213050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418</a:t>
            </a:fld>
            <a:endParaRPr lang="en-IN"/>
          </a:p>
        </p:txBody>
      </p:sp>
    </p:spTree>
    <p:extLst>
      <p:ext uri="{BB962C8B-B14F-4D97-AF65-F5344CB8AC3E}">
        <p14:creationId xmlns:p14="http://schemas.microsoft.com/office/powerpoint/2010/main" val="367997046"/>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419</a:t>
            </a:fld>
            <a:endParaRPr lang="en-IN"/>
          </a:p>
        </p:txBody>
      </p:sp>
    </p:spTree>
    <p:extLst>
      <p:ext uri="{BB962C8B-B14F-4D97-AF65-F5344CB8AC3E}">
        <p14:creationId xmlns:p14="http://schemas.microsoft.com/office/powerpoint/2010/main" val="87951018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420</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643328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539482084"/>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96953268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835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DEPLOYMENT</a:t>
            </a:r>
          </a:p>
        </p:txBody>
      </p:sp>
    </p:spTree>
    <p:extLst>
      <p:ext uri="{BB962C8B-B14F-4D97-AF65-F5344CB8AC3E}">
        <p14:creationId xmlns:p14="http://schemas.microsoft.com/office/powerpoint/2010/main" val="117377994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347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ASSESSMENT AND REVIEW</a:t>
            </a:r>
          </a:p>
        </p:txBody>
      </p:sp>
      <p:sp>
        <p:nvSpPr>
          <p:cNvPr id="233476" name="Rectangle 5"/>
          <p:cNvSpPr>
            <a:spLocks noGrp="1" noChangeArrowheads="1"/>
          </p:cNvSpPr>
          <p:nvPr>
            <p:ph type="body" idx="1"/>
          </p:nvPr>
        </p:nvSpPr>
        <p:spPr>
          <a:xfrm>
            <a:off x="815975" y="5114925"/>
            <a:ext cx="5346700" cy="4083051"/>
          </a:xfrm>
          <a:solidFill>
            <a:srgbClr val="FFFFFF"/>
          </a:solidFill>
          <a:ln>
            <a:solidFill>
              <a:schemeClr val="bg1"/>
            </a:solidFill>
          </a:ln>
        </p:spPr>
        <p:txBody>
          <a:bodyPr/>
          <a:lstStyle/>
          <a:p>
            <a:pPr algn="just" eaLnBrk="1" hangingPunct="1"/>
            <a:r>
              <a:rPr lang="en-US"/>
              <a:t>Organisations depend on the measurement and analysis of results. Such measurements should derive from business needs and strategy, and they should provide critical data and information about effectiveness of approach (or key processes) and deployment (level of implementation).</a:t>
            </a:r>
          </a:p>
          <a:p>
            <a:pPr algn="just" eaLnBrk="1" hangingPunct="1"/>
            <a:r>
              <a:rPr lang="en-US"/>
              <a:t>Analysis is carried out to extract larger meaning from data and information to support evaluation, decision making, and improvement. It helps in understanding cause and effect relationships that might not otherwise be evident.</a:t>
            </a:r>
          </a:p>
          <a:p>
            <a:pPr algn="just" eaLnBrk="1" hangingPunct="1"/>
            <a:r>
              <a:rPr lang="en-US"/>
              <a:t>Learning activities may include :</a:t>
            </a:r>
          </a:p>
          <a:p>
            <a:pPr marL="284163" lvl="1" indent="-282575" algn="just" eaLnBrk="1" hangingPunct="1">
              <a:buFontTx/>
              <a:buAutoNum type="romanLcParenBoth"/>
            </a:pPr>
            <a:r>
              <a:rPr lang="en-US"/>
              <a:t>benchmarking studies with the leaders</a:t>
            </a:r>
          </a:p>
          <a:p>
            <a:pPr marL="284163" lvl="1" indent="-282575" algn="just" eaLnBrk="1" hangingPunct="1">
              <a:buFontTx/>
              <a:buAutoNum type="romanLcParenBoth"/>
            </a:pPr>
            <a:r>
              <a:rPr lang="en-US"/>
              <a:t>study groups, deep analysis</a:t>
            </a:r>
          </a:p>
          <a:p>
            <a:pPr marL="284163" lvl="1" indent="-282575" algn="just" eaLnBrk="1" hangingPunct="1">
              <a:buFontTx/>
              <a:buAutoNum type="romanLcParenBoth"/>
            </a:pPr>
            <a:r>
              <a:rPr lang="en-US"/>
              <a:t>experts/Consultants inputs</a:t>
            </a:r>
          </a:p>
          <a:p>
            <a:pPr marL="284163" lvl="1" indent="-282575" algn="just" eaLnBrk="1" hangingPunct="1">
              <a:buFontTx/>
              <a:buAutoNum type="romanLcParenBoth"/>
            </a:pPr>
            <a:r>
              <a:rPr lang="en-US"/>
              <a:t>training and education (new tools, techniques, concepts etc.).</a:t>
            </a:r>
          </a:p>
          <a:p>
            <a:pPr algn="just" eaLnBrk="1" hangingPunct="1"/>
            <a:r>
              <a:rPr lang="en-US" i="1"/>
              <a:t>Learning is extracting generic principles from specific experiences which can be used to company’s advantage (Products, Process, Performance and for Planning, Control, Improvement)</a:t>
            </a:r>
          </a:p>
        </p:txBody>
      </p:sp>
    </p:spTree>
    <p:extLst>
      <p:ext uri="{BB962C8B-B14F-4D97-AF65-F5344CB8AC3E}">
        <p14:creationId xmlns:p14="http://schemas.microsoft.com/office/powerpoint/2010/main" val="336320214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859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EXCELLENCE OF RESULTS</a:t>
            </a:r>
            <a:endParaRPr lang="en-US" sz="1200" b="1">
              <a:latin typeface="Helvetica" pitchFamily="34" charset="0"/>
            </a:endParaRPr>
          </a:p>
        </p:txBody>
      </p:sp>
      <p:sp>
        <p:nvSpPr>
          <p:cNvPr id="238596" name="Rectangle 5"/>
          <p:cNvSpPr>
            <a:spLocks noChangeArrowheads="1"/>
          </p:cNvSpPr>
          <p:nvPr/>
        </p:nvSpPr>
        <p:spPr bwMode="auto">
          <a:xfrm>
            <a:off x="838201" y="5019675"/>
            <a:ext cx="5345113" cy="4083051"/>
          </a:xfrm>
          <a:prstGeom prst="rect">
            <a:avLst/>
          </a:prstGeom>
          <a:solidFill>
            <a:srgbClr val="FFFFFF"/>
          </a:solidFill>
          <a:ln w="9525">
            <a:solidFill>
              <a:schemeClr val="bg1"/>
            </a:solidFill>
            <a:miter lim="800000"/>
            <a:headEnd/>
            <a:tailEnd/>
          </a:ln>
        </p:spPr>
        <p:txBody>
          <a:bodyPr lIns="91733" tIns="45866" rIns="91733" bIns="45866"/>
          <a:lstStyle/>
          <a:p>
            <a:pPr algn="just" eaLnBrk="0" hangingPunct="0">
              <a:spcBef>
                <a:spcPct val="40000"/>
              </a:spcBef>
              <a:spcAft>
                <a:spcPct val="40000"/>
              </a:spcAft>
            </a:pPr>
            <a:r>
              <a:rPr lang="en-AU" sz="1200"/>
              <a:t>Measuring performance by itself has no meaning. Meaning is only assigned by comparison. Comparison against the past, for example, provides valuable information on performance improvements and underlying trends but is of limited use for providing direction. It is therefore necessary also to define targets for each of the selected measures. However, internal measures lack the view to the outside. Even a 100 per cent improvement might indicate a moderate performance if the performance standards of other organizations are considerably higher. It is therefore, of crucial importance to evaluate internal measures against the performance of competitors as well as the performance of companies with similar processes in other industries. The need for benchmarking has widely been recognized. Benchmarks are not the focus but it is important to recognize that they should be considered when designing performance measurement systems.</a:t>
            </a:r>
          </a:p>
          <a:p>
            <a:pPr algn="just" eaLnBrk="0" hangingPunct="0">
              <a:spcBef>
                <a:spcPct val="40000"/>
              </a:spcBef>
              <a:spcAft>
                <a:spcPct val="40000"/>
              </a:spcAft>
            </a:pPr>
            <a:r>
              <a:rPr lang="en-AU" sz="1200" i="1"/>
              <a:t>In summary, it is necessary to constantly compare actual performance against past, targets and benchmarks, and check the sustainability of good performance by looking at its linkage with the organisation approaches/initiatives.</a:t>
            </a:r>
            <a:endParaRPr lang="en-US" sz="1200" i="1"/>
          </a:p>
        </p:txBody>
      </p:sp>
    </p:spTree>
    <p:extLst>
      <p:ext uri="{BB962C8B-B14F-4D97-AF65-F5344CB8AC3E}">
        <p14:creationId xmlns:p14="http://schemas.microsoft.com/office/powerpoint/2010/main" val="650983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The slide has animation which will play out on the click of the mouse.</a:t>
            </a:r>
          </a:p>
          <a:p>
            <a:pPr algn="just"/>
            <a:r>
              <a:rPr lang="en-IN" dirty="0"/>
              <a:t>Run it once for practise and make a story around it . Do not play all the at the same time. </a:t>
            </a:r>
          </a:p>
          <a:p>
            <a:pPr algn="just"/>
            <a:r>
              <a:rPr lang="en-IN" dirty="0"/>
              <a:t>The structure of the ZED model is is emphasized by the animation.</a:t>
            </a:r>
          </a:p>
          <a:p>
            <a:pPr algn="just"/>
            <a:endParaRPr lang="en-IN" dirty="0"/>
          </a:p>
          <a:p>
            <a:pPr algn="just"/>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pPr algn="just"/>
            <a:endParaRPr lang="en-IN" dirty="0"/>
          </a:p>
          <a:p>
            <a:pPr algn="just"/>
            <a:r>
              <a:rPr lang="en-IN" dirty="0"/>
              <a:t>Seven Wastes :Taiichi Ohno’s categorization of the seven major wastes typically found in mass production:</a:t>
            </a:r>
          </a:p>
          <a:p>
            <a:pPr algn="just"/>
            <a:r>
              <a:rPr lang="en-IN" dirty="0"/>
              <a:t> 1. </a:t>
            </a:r>
            <a:r>
              <a:rPr lang="en-IN" u="sng" dirty="0"/>
              <a:t>Overproduction:</a:t>
            </a:r>
            <a:r>
              <a:rPr lang="en-IN" dirty="0"/>
              <a:t> Producing ahead of what’s actually needed by the next process or customer. The worst form of waste because it contributes to the other six. </a:t>
            </a:r>
          </a:p>
          <a:p>
            <a:pPr algn="just"/>
            <a:r>
              <a:rPr lang="en-IN" dirty="0"/>
              <a:t> 2. </a:t>
            </a:r>
            <a:r>
              <a:rPr lang="en-IN" u="sng" dirty="0"/>
              <a:t>Waiting</a:t>
            </a:r>
            <a:r>
              <a:rPr lang="en-IN" dirty="0"/>
              <a:t>: Operators standing idle as machines cycle, equipment fails, needed parts fail to arrive, etc.</a:t>
            </a:r>
          </a:p>
          <a:p>
            <a:pPr algn="just"/>
            <a:r>
              <a:rPr lang="en-IN" dirty="0"/>
              <a:t> 3</a:t>
            </a:r>
            <a:r>
              <a:rPr lang="en-IN" u="sng" dirty="0"/>
              <a:t>. Conveyance</a:t>
            </a:r>
            <a:r>
              <a:rPr lang="en-IN" dirty="0"/>
              <a:t>: Moving parts and products unnecessarily, such as from a processing step to a warehouse to a subsequent processing step when the second step instead   </a:t>
            </a:r>
          </a:p>
          <a:p>
            <a:pPr algn="just"/>
            <a:r>
              <a:rPr lang="en-IN" dirty="0"/>
              <a:t>    could be located immediately adjacent to the first step.</a:t>
            </a:r>
          </a:p>
          <a:p>
            <a:pPr algn="just"/>
            <a:r>
              <a:rPr lang="en-IN" dirty="0"/>
              <a:t> 4. </a:t>
            </a:r>
            <a:r>
              <a:rPr lang="en-IN" u="sng" dirty="0"/>
              <a:t>Processing: </a:t>
            </a:r>
            <a:r>
              <a:rPr lang="en-IN" dirty="0"/>
              <a:t>Performing unnecessary or incorrect processing, typically from poor tool or product design. </a:t>
            </a:r>
          </a:p>
          <a:p>
            <a:pPr algn="just"/>
            <a:r>
              <a:rPr lang="en-IN" dirty="0"/>
              <a:t> 5. </a:t>
            </a:r>
            <a:r>
              <a:rPr lang="en-IN" u="sng" dirty="0"/>
              <a:t>Inventory</a:t>
            </a:r>
            <a:r>
              <a:rPr lang="en-IN" dirty="0"/>
              <a:t>: Having more than the minimum stocks necessary for a precisely controlled pull system. </a:t>
            </a:r>
          </a:p>
          <a:p>
            <a:pPr algn="just"/>
            <a:r>
              <a:rPr lang="en-IN" dirty="0"/>
              <a:t> 6. </a:t>
            </a:r>
            <a:r>
              <a:rPr lang="en-IN" u="sng" dirty="0"/>
              <a:t>Motion</a:t>
            </a:r>
            <a:r>
              <a:rPr lang="en-IN" dirty="0"/>
              <a:t>: Operators making movements that are straining or unnecessary, such as looking for parts, tools, documents, etc. </a:t>
            </a:r>
          </a:p>
          <a:p>
            <a:pPr algn="just"/>
            <a:r>
              <a:rPr lang="en-IN" dirty="0"/>
              <a:t>7. </a:t>
            </a:r>
            <a:r>
              <a:rPr lang="en-IN" u="sng" dirty="0"/>
              <a:t>Correction</a:t>
            </a:r>
            <a:r>
              <a:rPr lang="en-IN" dirty="0"/>
              <a:t>: Inspection, rework, and scrap.</a:t>
            </a:r>
          </a:p>
          <a:p>
            <a:pPr algn="just"/>
            <a:endParaRPr lang="en-IN" dirty="0"/>
          </a:p>
          <a:p>
            <a:pPr algn="just"/>
            <a:r>
              <a:rPr lang="en-IN" dirty="0"/>
              <a:t>Wisdom: Discuss the tools that attack each form of waste . If Overproduction is the biggest waste which is the tool used to control over production? </a:t>
            </a:r>
          </a:p>
          <a:p>
            <a:pPr algn="just"/>
            <a:r>
              <a:rPr lang="en-IN" dirty="0"/>
              <a:t>Relate the first Slide on Mura , Muri and Muda to this one.</a:t>
            </a:r>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42691" name="Text Box 4"/>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a:t>
            </a:r>
            <a:r>
              <a:rPr lang="en-US" sz="1200" b="1">
                <a:latin typeface="Helvetica" pitchFamily="34" charset="0"/>
              </a:rPr>
              <a:t>SCOPE</a:t>
            </a:r>
          </a:p>
        </p:txBody>
      </p:sp>
    </p:spTree>
    <p:extLst>
      <p:ext uri="{BB962C8B-B14F-4D97-AF65-F5344CB8AC3E}">
        <p14:creationId xmlns:p14="http://schemas.microsoft.com/office/powerpoint/2010/main" val="274938645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760413" y="1089025"/>
            <a:ext cx="5284787" cy="3963988"/>
          </a:xfrm>
          <a:solidFill>
            <a:srgbClr val="FFFFFF"/>
          </a:solidFill>
          <a:ln/>
        </p:spPr>
      </p:sp>
      <p:sp>
        <p:nvSpPr>
          <p:cNvPr id="241667" name="Text Box 3"/>
          <p:cNvSpPr txBox="1">
            <a:spLocks noChangeArrowheads="1"/>
          </p:cNvSpPr>
          <p:nvPr/>
        </p:nvSpPr>
        <p:spPr bwMode="auto">
          <a:xfrm>
            <a:off x="612775" y="715964"/>
            <a:ext cx="6015038" cy="284689"/>
          </a:xfrm>
          <a:prstGeom prst="rect">
            <a:avLst/>
          </a:prstGeom>
          <a:noFill/>
          <a:ln w="12700">
            <a:noFill/>
            <a:miter lim="800000"/>
            <a:headEnd/>
            <a:tailEnd/>
          </a:ln>
        </p:spPr>
        <p:txBody>
          <a:bodyPr lIns="91260" tIns="45630" rIns="91260" bIns="45630">
            <a:spAutoFit/>
          </a:bodyPr>
          <a:lstStyle/>
          <a:p>
            <a:pPr defTabSz="911225" eaLnBrk="0" hangingPunct="0">
              <a:tabLst>
                <a:tab pos="576263" algn="l"/>
              </a:tabLst>
            </a:pPr>
            <a:r>
              <a:rPr lang="en-GB" sz="1200" b="1">
                <a:latin typeface="Helvetica" pitchFamily="34" charset="0"/>
              </a:rPr>
              <a:t>MEASURES: MATURITY LEVELS</a:t>
            </a:r>
          </a:p>
        </p:txBody>
      </p:sp>
    </p:spTree>
    <p:extLst>
      <p:ext uri="{BB962C8B-B14F-4D97-AF65-F5344CB8AC3E}">
        <p14:creationId xmlns:p14="http://schemas.microsoft.com/office/powerpoint/2010/main" val="309428210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431</a:t>
            </a:fld>
            <a:endParaRPr lang="en-IN"/>
          </a:p>
        </p:txBody>
      </p:sp>
    </p:spTree>
    <p:extLst>
      <p:ext uri="{BB962C8B-B14F-4D97-AF65-F5344CB8AC3E}">
        <p14:creationId xmlns:p14="http://schemas.microsoft.com/office/powerpoint/2010/main" val="306820197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432</a:t>
            </a:fld>
            <a:endParaRPr lang="en-IN"/>
          </a:p>
        </p:txBody>
      </p:sp>
    </p:spTree>
    <p:extLst>
      <p:ext uri="{BB962C8B-B14F-4D97-AF65-F5344CB8AC3E}">
        <p14:creationId xmlns:p14="http://schemas.microsoft.com/office/powerpoint/2010/main" val="262071758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433</a:t>
            </a:fld>
            <a:endParaRPr lang="en-IN"/>
          </a:p>
        </p:txBody>
      </p:sp>
    </p:spTree>
    <p:extLst>
      <p:ext uri="{BB962C8B-B14F-4D97-AF65-F5344CB8AC3E}">
        <p14:creationId xmlns:p14="http://schemas.microsoft.com/office/powerpoint/2010/main" val="52561123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434</a:t>
            </a:fld>
            <a:endParaRPr lang="en-IN"/>
          </a:p>
        </p:txBody>
      </p:sp>
    </p:spTree>
    <p:extLst>
      <p:ext uri="{BB962C8B-B14F-4D97-AF65-F5344CB8AC3E}">
        <p14:creationId xmlns:p14="http://schemas.microsoft.com/office/powerpoint/2010/main" val="185740714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435</a:t>
            </a:fld>
            <a:endParaRPr lang="en-IN"/>
          </a:p>
        </p:txBody>
      </p:sp>
    </p:spTree>
    <p:extLst>
      <p:ext uri="{BB962C8B-B14F-4D97-AF65-F5344CB8AC3E}">
        <p14:creationId xmlns:p14="http://schemas.microsoft.com/office/powerpoint/2010/main" val="253548814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436</a:t>
            </a:fld>
            <a:endParaRPr lang="en-IN"/>
          </a:p>
        </p:txBody>
      </p:sp>
    </p:spTree>
    <p:extLst>
      <p:ext uri="{BB962C8B-B14F-4D97-AF65-F5344CB8AC3E}">
        <p14:creationId xmlns:p14="http://schemas.microsoft.com/office/powerpoint/2010/main" val="73067008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437</a:t>
            </a:fld>
            <a:endParaRPr lang="en-IN"/>
          </a:p>
        </p:txBody>
      </p:sp>
    </p:spTree>
    <p:extLst>
      <p:ext uri="{BB962C8B-B14F-4D97-AF65-F5344CB8AC3E}">
        <p14:creationId xmlns:p14="http://schemas.microsoft.com/office/powerpoint/2010/main" val="42944184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438</a:t>
            </a:fld>
            <a:endParaRPr lang="en-IN"/>
          </a:p>
        </p:txBody>
      </p:sp>
    </p:spTree>
    <p:extLst>
      <p:ext uri="{BB962C8B-B14F-4D97-AF65-F5344CB8AC3E}">
        <p14:creationId xmlns:p14="http://schemas.microsoft.com/office/powerpoint/2010/main" val="3102725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Discuss : If the waste is measured in terms of time . That is if the throughput time or lead time is to be reduced then what are the tools available to do that ? </a:t>
            </a:r>
          </a:p>
          <a:p>
            <a:pPr algn="just"/>
            <a:r>
              <a:rPr lang="en-IN" dirty="0"/>
              <a:t>Identification of waste is just the beginning , removal the second step but the preventing from waste arising again is the job of management. </a:t>
            </a:r>
          </a:p>
          <a:p>
            <a:pPr algn="just"/>
            <a:r>
              <a:rPr lang="en-IN" dirty="0"/>
              <a:t>mention again how Mura, Muri and Muda play out again . </a:t>
            </a:r>
          </a:p>
          <a:p>
            <a:pPr algn="just"/>
            <a:endParaRPr lang="en-IN" dirty="0"/>
          </a:p>
          <a:p>
            <a:pPr algn="just"/>
            <a:r>
              <a:rPr lang="en-IN" dirty="0"/>
              <a:t>Lean or Toyota Production system has “ Stability “ as one of the key assumptions . If the environment is not stable it will make removal of waste difficult.</a:t>
            </a:r>
          </a:p>
          <a:p>
            <a:pPr algn="just"/>
            <a:endParaRPr lang="en-IN" dirty="0"/>
          </a:p>
          <a:p>
            <a:pPr algn="just"/>
            <a:r>
              <a:rPr lang="en-IN" dirty="0"/>
              <a:t>Question : What tools do we use to create a constant load on production ?</a:t>
            </a:r>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439</a:t>
            </a:fld>
            <a:endParaRPr lang="en-IN"/>
          </a:p>
        </p:txBody>
      </p:sp>
    </p:spTree>
    <p:extLst>
      <p:ext uri="{BB962C8B-B14F-4D97-AF65-F5344CB8AC3E}">
        <p14:creationId xmlns:p14="http://schemas.microsoft.com/office/powerpoint/2010/main" val="87325927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440</a:t>
            </a:fld>
            <a:endParaRPr lang="en-IN"/>
          </a:p>
        </p:txBody>
      </p:sp>
    </p:spTree>
    <p:extLst>
      <p:ext uri="{BB962C8B-B14F-4D97-AF65-F5344CB8AC3E}">
        <p14:creationId xmlns:p14="http://schemas.microsoft.com/office/powerpoint/2010/main" val="1891015690"/>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441</a:t>
            </a:fld>
            <a:endParaRPr lang="en-IN"/>
          </a:p>
        </p:txBody>
      </p:sp>
    </p:spTree>
    <p:extLst>
      <p:ext uri="{BB962C8B-B14F-4D97-AF65-F5344CB8AC3E}">
        <p14:creationId xmlns:p14="http://schemas.microsoft.com/office/powerpoint/2010/main" val="227433032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442</a:t>
            </a:fld>
            <a:endParaRPr lang="en-IN"/>
          </a:p>
        </p:txBody>
      </p:sp>
    </p:spTree>
    <p:extLst>
      <p:ext uri="{BB962C8B-B14F-4D97-AF65-F5344CB8AC3E}">
        <p14:creationId xmlns:p14="http://schemas.microsoft.com/office/powerpoint/2010/main" val="203661812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443</a:t>
            </a:fld>
            <a:endParaRPr lang="en-IN"/>
          </a:p>
        </p:txBody>
      </p:sp>
    </p:spTree>
    <p:extLst>
      <p:ext uri="{BB962C8B-B14F-4D97-AF65-F5344CB8AC3E}">
        <p14:creationId xmlns:p14="http://schemas.microsoft.com/office/powerpoint/2010/main" val="416801931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444</a:t>
            </a:fld>
            <a:endParaRPr lang="en-IN"/>
          </a:p>
        </p:txBody>
      </p:sp>
    </p:spTree>
    <p:extLst>
      <p:ext uri="{BB962C8B-B14F-4D97-AF65-F5344CB8AC3E}">
        <p14:creationId xmlns:p14="http://schemas.microsoft.com/office/powerpoint/2010/main" val="427243972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445</a:t>
            </a:fld>
            <a:endParaRPr lang="en-IN"/>
          </a:p>
        </p:txBody>
      </p:sp>
    </p:spTree>
    <p:extLst>
      <p:ext uri="{BB962C8B-B14F-4D97-AF65-F5344CB8AC3E}">
        <p14:creationId xmlns:p14="http://schemas.microsoft.com/office/powerpoint/2010/main" val="230042307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446</a:t>
            </a:fld>
            <a:endParaRPr lang="en-IN"/>
          </a:p>
        </p:txBody>
      </p:sp>
    </p:spTree>
    <p:extLst>
      <p:ext uri="{BB962C8B-B14F-4D97-AF65-F5344CB8AC3E}">
        <p14:creationId xmlns:p14="http://schemas.microsoft.com/office/powerpoint/2010/main" val="676087109"/>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448</a:t>
            </a:fld>
            <a:endParaRPr lang="en-IN"/>
          </a:p>
        </p:txBody>
      </p:sp>
    </p:spTree>
    <p:extLst>
      <p:ext uri="{BB962C8B-B14F-4D97-AF65-F5344CB8AC3E}">
        <p14:creationId xmlns:p14="http://schemas.microsoft.com/office/powerpoint/2010/main" val="214025670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449</a:t>
            </a:fld>
            <a:endParaRPr lang="en-IN"/>
          </a:p>
        </p:txBody>
      </p:sp>
    </p:spTree>
    <p:extLst>
      <p:ext uri="{BB962C8B-B14F-4D97-AF65-F5344CB8AC3E}">
        <p14:creationId xmlns:p14="http://schemas.microsoft.com/office/powerpoint/2010/main" val="1825819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450</a:t>
            </a:fld>
            <a:endParaRPr lang="en-IN"/>
          </a:p>
        </p:txBody>
      </p:sp>
    </p:spTree>
    <p:extLst>
      <p:ext uri="{BB962C8B-B14F-4D97-AF65-F5344CB8AC3E}">
        <p14:creationId xmlns:p14="http://schemas.microsoft.com/office/powerpoint/2010/main" val="107498940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79E6C-B5AB-4A53-832C-956CAE8B165C}" type="slidenum">
              <a:rPr lang="en-US" smtClean="0"/>
              <a:t>452</a:t>
            </a:fld>
            <a:endParaRPr lang="en-US"/>
          </a:p>
        </p:txBody>
      </p:sp>
    </p:spTree>
    <p:extLst>
      <p:ext uri="{BB962C8B-B14F-4D97-AF65-F5344CB8AC3E}">
        <p14:creationId xmlns:p14="http://schemas.microsoft.com/office/powerpoint/2010/main" val="1360626323"/>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457</a:t>
            </a:fld>
            <a:endParaRPr lang="en-IN"/>
          </a:p>
        </p:txBody>
      </p:sp>
    </p:spTree>
    <p:extLst>
      <p:ext uri="{BB962C8B-B14F-4D97-AF65-F5344CB8AC3E}">
        <p14:creationId xmlns:p14="http://schemas.microsoft.com/office/powerpoint/2010/main" val="154872497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460</a:t>
            </a:fld>
            <a:endParaRPr lang="en-IN"/>
          </a:p>
        </p:txBody>
      </p:sp>
    </p:spTree>
    <p:extLst>
      <p:ext uri="{BB962C8B-B14F-4D97-AF65-F5344CB8AC3E}">
        <p14:creationId xmlns:p14="http://schemas.microsoft.com/office/powerpoint/2010/main" val="3947745624"/>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461</a:t>
            </a:fld>
            <a:endParaRPr lang="en-IN"/>
          </a:p>
        </p:txBody>
      </p:sp>
    </p:spTree>
    <p:extLst>
      <p:ext uri="{BB962C8B-B14F-4D97-AF65-F5344CB8AC3E}">
        <p14:creationId xmlns:p14="http://schemas.microsoft.com/office/powerpoint/2010/main" val="212030669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463</a:t>
            </a:fld>
            <a:endParaRPr lang="en-IN"/>
          </a:p>
        </p:txBody>
      </p:sp>
    </p:spTree>
    <p:extLst>
      <p:ext uri="{BB962C8B-B14F-4D97-AF65-F5344CB8AC3E}">
        <p14:creationId xmlns:p14="http://schemas.microsoft.com/office/powerpoint/2010/main" val="2365848222"/>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467</a:t>
            </a:fld>
            <a:endParaRPr lang="en-IN"/>
          </a:p>
        </p:txBody>
      </p:sp>
    </p:spTree>
    <p:extLst>
      <p:ext uri="{BB962C8B-B14F-4D97-AF65-F5344CB8AC3E}">
        <p14:creationId xmlns:p14="http://schemas.microsoft.com/office/powerpoint/2010/main" val="2399213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:Five Ss Five related terms, beginning with an S sound, describing workplace practices conducive to visual control and lean production.</a:t>
            </a:r>
          </a:p>
          <a:p>
            <a:pPr algn="just"/>
            <a:endParaRPr lang="en-IN" dirty="0"/>
          </a:p>
          <a:p>
            <a:pPr algn="just"/>
            <a:r>
              <a:rPr lang="en-IN" dirty="0"/>
              <a:t>The five terms in Japanese are: </a:t>
            </a:r>
          </a:p>
          <a:p>
            <a:pPr marL="228600" indent="-228600" algn="just">
              <a:buAutoNum type="arabicPeriod"/>
            </a:pPr>
            <a:r>
              <a:rPr lang="en-IN" dirty="0"/>
              <a:t>Seiri: Separate needed from unneeded items— tools, parts, materials, paperwork— and discard the unneeded. </a:t>
            </a:r>
          </a:p>
          <a:p>
            <a:pPr marL="228600" indent="-228600" algn="just">
              <a:buAutoNum type="arabicPeriod"/>
            </a:pPr>
            <a:r>
              <a:rPr lang="en-IN" dirty="0"/>
              <a:t>Seiton: Neatly arrange what is left— a place for everything and everything in its place. </a:t>
            </a:r>
          </a:p>
          <a:p>
            <a:pPr marL="228600" indent="-228600" algn="just">
              <a:buAutoNum type="arabicPeriod"/>
            </a:pPr>
            <a:r>
              <a:rPr lang="en-IN" dirty="0"/>
              <a:t>Seiso: Clean and wash. </a:t>
            </a:r>
          </a:p>
          <a:p>
            <a:pPr marL="228600" indent="-228600" algn="just">
              <a:buAutoNum type="arabicPeriod"/>
            </a:pPr>
            <a:r>
              <a:rPr lang="en-IN" dirty="0"/>
              <a:t>Seiketsu: Cleanliness resulting from regular performance of the first three Ss.</a:t>
            </a:r>
          </a:p>
          <a:p>
            <a:pPr marL="228600" indent="-228600" algn="just">
              <a:buAutoNum type="arabicPeriod"/>
            </a:pPr>
            <a:r>
              <a:rPr lang="en-IN" dirty="0"/>
              <a:t>Shitsuke: Discipline, to perform the first four Ss.</a:t>
            </a:r>
          </a:p>
          <a:p>
            <a:pPr algn="just"/>
            <a:endParaRPr lang="en-IN" dirty="0"/>
          </a:p>
          <a:p>
            <a:pPr algn="just"/>
            <a:r>
              <a:rPr lang="en-IN" dirty="0"/>
              <a:t>The Five Ss often are translated into English as Sort, Straighten, Shine, Standardize, and Sustain. Some lean practitioners add a sixth S for Safety: Establish and practice safety procedures in the workshop and office.</a:t>
            </a:r>
          </a:p>
          <a:p>
            <a:pPr algn="just"/>
            <a:endParaRPr lang="en-IN" dirty="0"/>
          </a:p>
          <a:p>
            <a:pPr algn="just"/>
            <a:r>
              <a:rPr lang="en-IN" b="1" u="sng" dirty="0"/>
              <a:t>Wisdom:</a:t>
            </a:r>
            <a:r>
              <a:rPr lang="en-IN" dirty="0"/>
              <a:t> 5S applies to the whole of the company . Though this may be more easily noticeable on the shop floor . This practise of 5S meshes the FIFO principle and neatly arranging things . Usually the  Seiri &amp; Seiton are mostly used together . Seiso is cleaning mostly to do make sure that leaks &amp; metal chops do not casue too much of damage. It is not about using too much of paint .</a:t>
            </a:r>
          </a:p>
          <a:p>
            <a:pPr algn="just"/>
            <a:endParaRPr lang="en-IN" dirty="0"/>
          </a:p>
          <a:p>
            <a:pPr algn="just"/>
            <a:r>
              <a:rPr lang="en-IN" dirty="0"/>
              <a:t>Keeping the rejected in red box is also sorting but this is not the main purpose of 5S</a:t>
            </a:r>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pPr algn="just"/>
            <a:endParaRPr lang="en-IN" dirty="0"/>
          </a:p>
          <a:p>
            <a:pPr algn="just"/>
            <a:r>
              <a:rPr lang="en-IN" dirty="0"/>
              <a:t>Display charts usually show trends, Pareto, root cause and action plan for a particular parameter. This also means that a lot of data based decisions and information is dissipated within an organisation.</a:t>
            </a:r>
          </a:p>
          <a:p>
            <a:pPr algn="just"/>
            <a:endParaRPr lang="en-IN" dirty="0"/>
          </a:p>
          <a:p>
            <a:pPr algn="just"/>
            <a:r>
              <a:rPr lang="en-IN" b="1" u="sng" dirty="0"/>
              <a:t>Wisdom</a:t>
            </a:r>
            <a:r>
              <a:rPr lang="en-IN" dirty="0"/>
              <a:t>: Not all organisations can have a deploy a manpower to create a fancy board that needs daily update. Smaller organisation will display only very important instructions.  One great feature of the Totyota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pPr algn="just"/>
            <a:endParaRPr lang="en-IN" dirty="0"/>
          </a:p>
          <a:p>
            <a:pPr algn="just"/>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pPr algn="just"/>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pPr algn="just"/>
            <a:endParaRPr lang="en-IN" dirty="0"/>
          </a:p>
          <a:p>
            <a:pPr algn="just"/>
            <a:r>
              <a:rPr lang="en-IN" b="1" u="sng" dirty="0"/>
              <a:t>Definition:</a:t>
            </a:r>
          </a:p>
          <a:p>
            <a:pPr algn="just"/>
            <a:r>
              <a:rPr lang="en-IN" b="1" dirty="0"/>
              <a:t>Andon</a:t>
            </a:r>
            <a:r>
              <a:rPr lang="en-IN" dirty="0"/>
              <a:t>: A visual management tool that highlights the status of operations in an area at a single glance and that signals whenever an abnormality occurs. An andon can indicate production status (for example, which machines are operating), an abnormality (for example, machine downtime, a quality problem, tooling faults, operator delays, and materials shortages), and needed actions, such as changeovers. An  andon also can be used to display the status of production in terms of the number of units planned versus actual output. A typical andon,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Colored lighting on top of machines to signal problems (red) or normal operations (green) is another type of andon.</a:t>
            </a:r>
          </a:p>
          <a:p>
            <a:pPr algn="just"/>
            <a:endParaRPr lang="en-IN" dirty="0"/>
          </a:p>
          <a:p>
            <a:pPr algn="just"/>
            <a:r>
              <a:rPr lang="en-IN" b="1" dirty="0"/>
              <a:t>Jidoka:</a:t>
            </a:r>
            <a:r>
              <a:rPr lang="en-IN" dirty="0"/>
              <a:t> Providing machines and operators the ability to detect when an abnormal condition has occurred and immediately stop work. This enables operations to build in quality at each process and to separate men and machines for more efficient work. Jidoka is one of the two pillars of the Toyota Production System along with just-in-time. Jidoka highlights the causes of problems because work stops immediately when a problem first occurs. This leads to improvements in the processes that build in quality by eliminating the root causes of defects. Jidoka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multiprocess handling.</a:t>
            </a:r>
          </a:p>
          <a:p>
            <a:pPr algn="just"/>
            <a:endParaRPr lang="en-IN" dirty="0"/>
          </a:p>
          <a:p>
            <a:pPr algn="just"/>
            <a:endParaRPr lang="en-IN" dirty="0"/>
          </a:p>
          <a:p>
            <a:pPr algn="just"/>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pPr algn="just"/>
            <a:endParaRPr lang="en-IN" dirty="0"/>
          </a:p>
          <a:p>
            <a:pPr algn="just"/>
            <a:r>
              <a:rPr lang="en-IN" dirty="0"/>
              <a:t>Discuss how Jidoka &amp; Andon can be used for improving productivity ? Quote on example</a:t>
            </a:r>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It is a technology that creates some degree of automation around the existing equipment, tools, method and people, using mostly standards components available in the market. </a:t>
            </a:r>
          </a:p>
          <a:p>
            <a:pPr algn="just"/>
            <a:r>
              <a:rPr lang="en-IN" dirty="0"/>
              <a:t>A wide range of activities like loading , feeding , clamping , machining , welding  inspection etc are good areas for LCA.</a:t>
            </a:r>
          </a:p>
          <a:p>
            <a:pPr algn="just"/>
            <a:r>
              <a:rPr lang="en-IN" dirty="0"/>
              <a:t>Second characteristic is that the payback period of such investment is very short .</a:t>
            </a:r>
          </a:p>
          <a:p>
            <a:pPr algn="just"/>
            <a:endParaRPr lang="en-IN" dirty="0"/>
          </a:p>
          <a:p>
            <a:pPr algn="just"/>
            <a:r>
              <a:rPr lang="en-IN" b="1" u="sng" dirty="0"/>
              <a:t>Wisdom:  </a:t>
            </a:r>
          </a:p>
          <a:p>
            <a:pPr algn="just"/>
            <a:r>
              <a:rPr lang="en-IN" b="1" u="sng" dirty="0"/>
              <a:t> </a:t>
            </a:r>
            <a:r>
              <a:rPr lang="en-IN" b="0" u="none" dirty="0"/>
              <a:t>Kaizen activities could be a systematic approach for looking at LCA. However doing Kaizen has its sequence , first do the manual kaizen , then process kaizen and then machine kaizen. A huge amount of automation at low cost is done when we do process kaizen &amp; manual kaizen. Starting machine Kaizen is the last resort but a good low cost modification can bring huge productivity gain.</a:t>
            </a:r>
          </a:p>
          <a:p>
            <a:pPr algn="just"/>
            <a:endParaRPr lang="en-IN" b="0" u="none" dirty="0"/>
          </a:p>
          <a:p>
            <a:pPr algn="just"/>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56</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57</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t>58</a:t>
            </a:fld>
            <a:endParaRPr lang="en-IN">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pPr algn="just"/>
            <a:endParaRPr lang="en-IN" dirty="0"/>
          </a:p>
          <a:p>
            <a:pPr algn="just"/>
            <a:r>
              <a:rPr lang="en-IN" b="1" u="sng" dirty="0"/>
              <a:t>Seven steps of Autonomous Maintenance</a:t>
            </a:r>
          </a:p>
          <a:p>
            <a:pPr algn="just"/>
            <a:endParaRPr lang="en-IN" dirty="0"/>
          </a:p>
          <a:p>
            <a:pPr algn="just"/>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pPr algn="just"/>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pPr algn="just"/>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pPr algn="just"/>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pPr algn="just"/>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pPr algn="just"/>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pPr algn="just"/>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pPr algn="just"/>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pPr algn="just"/>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pPr algn="just"/>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pPr algn="just"/>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pPr algn="just"/>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pPr algn="just"/>
            <a:endParaRPr lang="en-IN" dirty="0"/>
          </a:p>
          <a:p>
            <a:pPr algn="just"/>
            <a:r>
              <a:rPr lang="en-IN" dirty="0"/>
              <a:t>Wisdom: Bring out the essential difference in Preventive, Predictive and productive  maintenance . Usually preventive is already predetermined and over the a time the user shall know the exact behaviour of the machine and thus can predict the failures. To do so he will require to capture a data and calculate MTTR &amp; MTBF . </a:t>
            </a:r>
          </a:p>
          <a:p>
            <a:pPr algn="just"/>
            <a:r>
              <a:rPr lang="en-IN" dirty="0"/>
              <a:t>However a zero breakdown is considered too conservative but a trend of reducing downtimes is more desirable . Discuss why ?</a:t>
            </a:r>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dirty="0"/>
              <a:t>Overall Equipment Effectiveness (OEE) A total productive maintenance (TPM) measure of how effectively equipment is being used </a:t>
            </a:r>
          </a:p>
          <a:p>
            <a:pPr algn="just"/>
            <a:r>
              <a:rPr lang="en-IN" dirty="0"/>
              <a:t>OEE is</a:t>
            </a:r>
            <a:r>
              <a:rPr lang="en-IN" baseline="0" dirty="0"/>
              <a:t> </a:t>
            </a:r>
            <a:r>
              <a:rPr lang="en-IN" dirty="0"/>
              <a:t>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pPr algn="just"/>
            <a:r>
              <a:rPr lang="en-IN" dirty="0"/>
              <a:t>These elements are multiplied to obtain OEE: Availability Rate × Performance Rate × Quality Rate = OEE </a:t>
            </a:r>
          </a:p>
          <a:p>
            <a:pPr algn="just"/>
            <a:r>
              <a:rPr lang="en-IN" dirty="0"/>
              <a:t>If Availability is 90%, Performance is 95%, and Quality is 99% then 0.90 × 0.95 × 0.99 = 84.6% OEE </a:t>
            </a:r>
          </a:p>
          <a:p>
            <a:pPr algn="just"/>
            <a:r>
              <a:rPr lang="en-IN" dirty="0"/>
              <a:t>OEE typically focuses on what are termed the six major losses— failures, adjustments, minor stoppages, reduced operating speeds, scrap, and rework</a:t>
            </a:r>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Wisdom : Can you have a OEE for the plant ? How should one use OEE in management ? Can we increase OEE and still suffer from delivery issues and more quality problems?</a:t>
            </a:r>
          </a:p>
          <a:p>
            <a:pPr algn="just"/>
            <a:r>
              <a:rPr lang="en-IN" dirty="0"/>
              <a:t>Usually if OEE of any one of the equipment is more than 95% then it is quite likely that it is a constraint and limiting your ability to make more money. However many companies add more to OEE so that it makes more sense in their conditions. </a:t>
            </a:r>
          </a:p>
          <a:p>
            <a:pPr algn="just"/>
            <a:endParaRPr lang="en-IN" dirty="0"/>
          </a:p>
          <a:p>
            <a:pPr algn="just"/>
            <a:r>
              <a:rPr lang="en-IN" dirty="0"/>
              <a:t>Have a good discussion or ask a participant if he /She has a good example of real time OEE use for improving the maintenance program</a:t>
            </a:r>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71</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72</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4DD6DF-1A0F-498E-B081-ABA3DAE06AA8}" type="slidenum">
              <a:rPr lang="en-AU" altLang="en-US" sz="1200">
                <a:solidFill>
                  <a:prstClr val="black"/>
                </a:solidFill>
              </a:rPr>
              <a:t>73</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 </a:t>
            </a:r>
            <a:r>
              <a:rPr lang="en-IN" dirty="0"/>
              <a:t>:</a:t>
            </a:r>
          </a:p>
          <a:p>
            <a:pPr algn="just"/>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pPr algn="just"/>
            <a:endParaRPr lang="en-IN" dirty="0"/>
          </a:p>
          <a:p>
            <a:pPr algn="just"/>
            <a:r>
              <a:rPr lang="en-IN" dirty="0"/>
              <a:t>Aim of the plant layout is to improve material flow.</a:t>
            </a:r>
          </a:p>
          <a:p>
            <a:pPr algn="just"/>
            <a:r>
              <a:rPr lang="en-IN" dirty="0"/>
              <a:t>In a bid to utilize space on the shop floor or show better space utilization machines are installed in a area where space utilization is better. Due to this a material may have to travel a lot of distance before it can be ready for dispatch . Good plant layout practise will focus on reducing the waste of motion , inventory and handling while making it easier for visual management . A flow line also requires less of supervision and the workers knows where the material is lying on which he has top process.</a:t>
            </a:r>
          </a:p>
          <a:p>
            <a:pPr algn="just"/>
            <a:endParaRPr lang="en-IN" dirty="0"/>
          </a:p>
          <a:p>
            <a:pPr algn="just"/>
            <a:r>
              <a:rPr lang="en-IN" b="1" u="sng" dirty="0"/>
              <a:t>Wisdom</a:t>
            </a:r>
            <a:r>
              <a:rPr lang="en-IN" dirty="0"/>
              <a:t>: Start with asking what is the job of a supervisor ? What does one see him do on the shop floor ? How of his job is just co ordinating ?</a:t>
            </a:r>
          </a:p>
          <a:p>
            <a:pPr algn="just"/>
            <a:r>
              <a:rPr lang="en-IN" dirty="0"/>
              <a:t>Then introduce the concept of visual management to solve these issues. Bring out a discussion that material movement from one machine to next need not be co ordinated by a supervisor and less manpower will be needed on the shop floor for moving the material to the next operation.</a:t>
            </a:r>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pPr algn="just"/>
            <a:r>
              <a:rPr lang="en-IN" dirty="0"/>
              <a:t> </a:t>
            </a:r>
          </a:p>
          <a:p>
            <a:pPr algn="just"/>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pPr algn="just"/>
            <a:endParaRPr lang="en-IN" dirty="0"/>
          </a:p>
          <a:p>
            <a:pPr algn="just"/>
            <a:r>
              <a:rPr lang="en-IN" dirty="0"/>
              <a:t>Increasing the availability , by that we mean reducing stock out, is the main job of materials department . Purchasing plays a big part . However the purchasing person takes only five actions . </a:t>
            </a:r>
          </a:p>
          <a:p>
            <a:pPr marL="228600" indent="-228600" algn="just">
              <a:buAutoNum type="arabicPeriod"/>
            </a:pPr>
            <a:r>
              <a:rPr lang="en-IN" dirty="0"/>
              <a:t>Places an order</a:t>
            </a:r>
          </a:p>
          <a:p>
            <a:pPr marL="228600" indent="-228600" algn="just">
              <a:buAutoNum type="arabicPeriod"/>
            </a:pPr>
            <a:r>
              <a:rPr lang="en-IN" dirty="0"/>
              <a:t>Chases an order</a:t>
            </a:r>
          </a:p>
          <a:p>
            <a:pPr marL="228600" indent="-228600" algn="just">
              <a:buAutoNum type="arabicPeriod"/>
            </a:pPr>
            <a:r>
              <a:rPr lang="en-IN" dirty="0"/>
              <a:t>Reduces an ordered quantity</a:t>
            </a:r>
          </a:p>
          <a:p>
            <a:pPr marL="228600" indent="-228600" algn="just">
              <a:buAutoNum type="arabicPeriod"/>
            </a:pPr>
            <a:r>
              <a:rPr lang="en-IN" dirty="0"/>
              <a:t>Defers a delivery date</a:t>
            </a:r>
          </a:p>
          <a:p>
            <a:pPr marL="228600" indent="-228600" algn="just">
              <a:buAutoNum type="arabicPeriod"/>
            </a:pPr>
            <a:r>
              <a:rPr lang="en-IN" dirty="0"/>
              <a:t>Cacels an order </a:t>
            </a:r>
          </a:p>
          <a:p>
            <a:pPr marL="0" indent="0" algn="just">
              <a:buNone/>
            </a:pPr>
            <a:endParaRPr lang="en-IN" dirty="0"/>
          </a:p>
          <a:p>
            <a:pPr marL="0" indent="0" algn="just">
              <a:buNone/>
            </a:pPr>
            <a:r>
              <a:rPr lang="en-IN" dirty="0"/>
              <a:t>In case a company has to better manage its materials supply and inventory it should taking these decisions. </a:t>
            </a:r>
          </a:p>
          <a:p>
            <a:pPr marL="0" indent="0" algn="just">
              <a:buNone/>
            </a:pPr>
            <a:endParaRPr lang="en-IN" dirty="0"/>
          </a:p>
          <a:p>
            <a:pPr marL="0" indent="0" algn="just">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lgn="just">
              <a:buNone/>
            </a:pPr>
            <a:r>
              <a:rPr lang="en-IN" dirty="0"/>
              <a:t>While we are buying at cheaper per unit rate how is the cost of operation always going up ? In other words our productivity is falling . We are spending more and more on achieving the same throughput.</a:t>
            </a:r>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extLst>
      <p:ext uri="{BB962C8B-B14F-4D97-AF65-F5344CB8AC3E}">
        <p14:creationId xmlns:p14="http://schemas.microsoft.com/office/powerpoint/2010/main" val="665036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u="sng" kern="1200" dirty="0">
                <a:solidFill>
                  <a:schemeClr val="tx1"/>
                </a:solidFill>
                <a:effectLst/>
                <a:latin typeface="+mn-lt"/>
                <a:ea typeface="+mn-ea"/>
                <a:cs typeface="+mn-cs"/>
              </a:rPr>
              <a:t>Definition:</a:t>
            </a:r>
          </a:p>
          <a:p>
            <a:pPr algn="just"/>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Thus,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implementation is not sustainable long-term. In other words, this will drive suppliers out of business, which goes against the purpose of supplier development.</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ane lower-cost product on-time.</a:t>
            </a:r>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pPr algn="just"/>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pPr algn="just"/>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pPr algn="just"/>
            <a:r>
              <a:rPr lang="en-IN" sz="1200" b="0" i="0" kern="1200" dirty="0">
                <a:solidFill>
                  <a:schemeClr val="tx1"/>
                </a:solidFill>
                <a:effectLst/>
                <a:latin typeface="+mn-lt"/>
                <a:ea typeface="+mn-ea"/>
                <a:cs typeface="+mn-cs"/>
              </a:rPr>
              <a:t>Outsourcing can free up cash, personnel, facilities and time resources for a company.</a:t>
            </a:r>
          </a:p>
          <a:p>
            <a:pPr algn="just"/>
            <a:r>
              <a:rPr lang="en-IN" sz="1200" b="0" i="0" kern="1200" dirty="0">
                <a:solidFill>
                  <a:schemeClr val="tx1"/>
                </a:solidFill>
                <a:effectLst/>
                <a:latin typeface="+mn-lt"/>
                <a:ea typeface="+mn-ea"/>
                <a:cs typeface="+mn-cs"/>
              </a:rPr>
              <a:t>It can result in cost savings from lower labor costs, taxes, energy costs and reductions in the cost of production.</a:t>
            </a:r>
          </a:p>
          <a:p>
            <a:pPr algn="just"/>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pPr algn="just"/>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pPr algn="just"/>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a:t>
            </a:r>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7.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8.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86" name="think-cell Slide" r:id="rId4" imgW="12700" imgH="12700" progId="TCLayout.ActiveDocument.1">
                  <p:embed/>
                </p:oleObj>
              </mc:Choice>
              <mc:Fallback>
                <p:oleObj name="think-cell Slide" r:id="rId4" imgW="12700" imgH="12700" progId="TCLayout.ActiveDocument.1">
                  <p:embed/>
                  <p:pic>
                    <p:nvPicPr>
                      <p:cNvPr id="0"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2825087"/>
            <a:ext cx="6154963" cy="850134"/>
          </a:xfrm>
          <a:prstGeom prst="rect">
            <a:avLst/>
          </a:prstGeom>
        </p:spPr>
        <p:txBody>
          <a:bodyPr wrap="square" anchor="ctr" anchorCtr="0">
            <a:normAutofit/>
          </a:bodyPr>
          <a:lstStyle>
            <a:lvl1pPr algn="ctr">
              <a:defRPr sz="36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anose="020B0600070205080204" pitchFamily="34" charset="-128"/>
                <a:cs typeface="Arial" panose="020B0604020202020204"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anose="020B0600070205080204" pitchFamily="34" charset="-128"/>
                <a:cs typeface="Arial" panose="020B0604020202020204" pitchFamily="34" charset="0"/>
              </a:defRPr>
            </a:lvl1pPr>
          </a:lstStyle>
          <a:p>
            <a:pPr>
              <a:defRPr/>
            </a:pPr>
            <a:fld id="{F7B5D3DE-8322-4991-9993-46EAAAB1DD7E}"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425"/>
            <a:ext cx="8229600" cy="292388"/>
          </a:xfrm>
        </p:spPr>
        <p:txBody>
          <a:bodyPr/>
          <a:lstStyle/>
          <a:p>
            <a:r>
              <a:rPr lang="en-US"/>
              <a:t>Click to edit Master title style</a:t>
            </a:r>
          </a:p>
        </p:txBody>
      </p:sp>
      <p:sp>
        <p:nvSpPr>
          <p:cNvPr id="3" name="Table Placeholder 2"/>
          <p:cNvSpPr>
            <a:spLocks noGrp="1"/>
          </p:cNvSpPr>
          <p:nvPr>
            <p:ph type="tbl" idx="1" hasCustomPrompt="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panose="020B0604020202020204" pitchFamily="34" charset="0"/>
                <a:ea typeface="+mn-ea"/>
                <a:cs typeface="Arial" panose="020B0604020202020204"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anose="020B0600070205080204" pitchFamily="34" charset="-128"/>
                <a:cs typeface="Arial" panose="020B0604020202020204" pitchFamily="34" charset="0"/>
              </a:defRPr>
            </a:lvl1pPr>
          </a:lstStyle>
          <a:p>
            <a:fld id="{87FA980F-A1AC-4001-9C01-305F69180B5E}" type="slidenum">
              <a:rPr lang="en-GB" smtClean="0"/>
              <a:t>‹#›</a:t>
            </a:fld>
            <a:endParaRPr lang="en-GB"/>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1336"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996288" y="2825087"/>
            <a:ext cx="7299728" cy="850134"/>
          </a:xfrm>
          <a:prstGeom prst="rect">
            <a:avLst/>
          </a:prstGeom>
        </p:spPr>
        <p:txBody>
          <a:bodyPr wrap="square" anchor="ctr" anchorCtr="0">
            <a:normAutofit/>
          </a:bodyPr>
          <a:lstStyle>
            <a:lvl1pPr algn="ctr">
              <a:defRPr sz="28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
        <p:nvSpPr>
          <p:cNvPr id="23" name="Rectangle 22">
            <a:extLst>
              <a:ext uri="{FF2B5EF4-FFF2-40B4-BE49-F238E27FC236}">
                <a16:creationId xmlns:a16="http://schemas.microsoft.com/office/drawing/2014/main" id="{8022F936-3C54-417C-BD03-206D4DD69F58}"/>
              </a:ext>
            </a:extLst>
          </p:cNvPr>
          <p:cNvSpPr/>
          <p:nvPr userDrawn="1"/>
        </p:nvSpPr>
        <p:spPr>
          <a:xfrm>
            <a:off x="7492434" y="2544259"/>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pic>
        <p:nvPicPr>
          <p:cNvPr id="24" name="Picture 23">
            <a:extLst>
              <a:ext uri="{FF2B5EF4-FFF2-40B4-BE49-F238E27FC236}">
                <a16:creationId xmlns:a16="http://schemas.microsoft.com/office/drawing/2014/main" id="{A6E2B288-6DB9-40A8-8916-F992028AFE99}"/>
              </a:ext>
            </a:extLst>
          </p:cNvPr>
          <p:cNvPicPr>
            <a:picLocks noChangeAspect="1"/>
          </p:cNvPicPr>
          <p:nvPr userDrawn="1"/>
        </p:nvPicPr>
        <p:blipFill>
          <a:blip r:embed="rId8" cstate="print"/>
          <a:stretch>
            <a:fillRect/>
          </a:stretch>
        </p:blipFill>
        <p:spPr>
          <a:xfrm>
            <a:off x="56483" y="3661574"/>
            <a:ext cx="2046685" cy="1082742"/>
          </a:xfrm>
          <a:prstGeom prst="rect">
            <a:avLst/>
          </a:prstGeom>
        </p:spPr>
      </p:pic>
      <p:pic>
        <p:nvPicPr>
          <p:cNvPr id="25" name="Picture 24">
            <a:extLst>
              <a:ext uri="{FF2B5EF4-FFF2-40B4-BE49-F238E27FC236}">
                <a16:creationId xmlns:a16="http://schemas.microsoft.com/office/drawing/2014/main" id="{D2D2C172-2392-48F6-B126-B0CABE7C092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46882" y="99615"/>
            <a:ext cx="2012806" cy="1907287"/>
          </a:xfrm>
          <a:prstGeom prst="rect">
            <a:avLst/>
          </a:prstGeom>
        </p:spPr>
      </p:pic>
    </p:spTree>
    <p:extLst>
      <p:ext uri="{BB962C8B-B14F-4D97-AF65-F5344CB8AC3E}">
        <p14:creationId xmlns:p14="http://schemas.microsoft.com/office/powerpoint/2010/main" val="148946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513" name="think-cell Slide" r:id="rId4" imgW="12700" imgH="12700" progId="TCLayout.ActiveDocument.1">
                  <p:embed/>
                </p:oleObj>
              </mc:Choice>
              <mc:Fallback>
                <p:oleObj name="think-cell Slide" r:id="rId4" imgW="12700" imgH="12700" progId="TCLayout.ActiveDocument.1">
                  <p:embed/>
                  <p:pic>
                    <p:nvPicPr>
                      <p:cNvPr id="0" name="Picture 9747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ssion">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2360"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31916" y="0"/>
            <a:ext cx="9188649" cy="6858000"/>
          </a:xfrm>
          <a:prstGeom prst="rect">
            <a:avLst/>
          </a:prstGeom>
          <a:solidFill>
            <a:schemeClr val="accent2"/>
          </a:solidFill>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830864"/>
            <a:ext cx="4210050" cy="912998"/>
          </a:xfrm>
          <a:prstGeom prst="rect">
            <a:avLst/>
          </a:prstGeom>
          <a:solidFill>
            <a:srgbClr val="002060"/>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5400"/>
          </a:effectLst>
        </p:spPr>
        <p:txBody>
          <a:bodyPr wrap="square" lIns="91440" anchor="ctr" anchorCtr="0">
            <a:normAutofit/>
          </a:bodyPr>
          <a:lstStyle>
            <a:lvl1pPr algn="l">
              <a:defRPr sz="2400" b="0" cap="none" baseline="0">
                <a:solidFill>
                  <a:schemeClr val="bg1"/>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69916" y="2661120"/>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extLst>
      <p:ext uri="{BB962C8B-B14F-4D97-AF65-F5344CB8AC3E}">
        <p14:creationId xmlns:p14="http://schemas.microsoft.com/office/powerpoint/2010/main" val="38934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8345" name="think-cell Slide" r:id="rId4" imgW="4445" imgH="4445" progId="TCLayout.ActiveDocument.1">
                  <p:embed/>
                </p:oleObj>
              </mc:Choice>
              <mc:Fallback>
                <p:oleObj name="think-cell Slide" r:id="rId4" imgW="4445" imgH="4445" progId="TCLayout.ActiveDocument.1">
                  <p:embed/>
                  <p:pic>
                    <p:nvPicPr>
                      <p:cNvPr id="0"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ameters-List">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6441" name="think-cell Slide" r:id="rId4" imgW="4445" imgH="4445" progId="TCLayout.ActiveDocument.1">
                  <p:embed/>
                </p:oleObj>
              </mc:Choice>
              <mc:Fallback>
                <p:oleObj name="think-cell Slide" r:id="rId4" imgW="4445" imgH="4445"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6">
            <a:extLst>
              <a:ext uri="{FF2B5EF4-FFF2-40B4-BE49-F238E27FC236}">
                <a16:creationId xmlns:a16="http://schemas.microsoft.com/office/drawing/2014/main" id="{6B72C9EC-1C24-42C5-90B1-77F85B503AD7}"/>
              </a:ext>
            </a:extLst>
          </p:cNvPr>
          <p:cNvSpPr>
            <a:spLocks noGrp="1"/>
          </p:cNvSpPr>
          <p:nvPr>
            <p:ph sz="quarter" idx="10"/>
          </p:nvPr>
        </p:nvSpPr>
        <p:spPr>
          <a:xfrm>
            <a:off x="996950" y="1050688"/>
            <a:ext cx="7054850" cy="430887"/>
          </a:xfrm>
        </p:spPr>
        <p:txBody>
          <a:bodyPr/>
          <a:lstStyle>
            <a:lvl1pPr algn="ctr">
              <a:defRPr sz="2800"/>
            </a:lvl1pPr>
            <a:lvl2pPr algn="ctr">
              <a:defRPr sz="2800"/>
            </a:lvl2pPr>
          </a:lstStyle>
          <a:p>
            <a:pPr lvl="0"/>
            <a:r>
              <a:rPr lang="en-US" dirty="0"/>
              <a:t>Edit Master text styles</a:t>
            </a:r>
          </a:p>
        </p:txBody>
      </p:sp>
      <p:sp>
        <p:nvSpPr>
          <p:cNvPr id="11" name="Table Placeholder 10">
            <a:extLst>
              <a:ext uri="{FF2B5EF4-FFF2-40B4-BE49-F238E27FC236}">
                <a16:creationId xmlns:a16="http://schemas.microsoft.com/office/drawing/2014/main" id="{802DEE2D-11ED-4681-A53E-A69D06943DF5}"/>
              </a:ext>
            </a:extLst>
          </p:cNvPr>
          <p:cNvSpPr>
            <a:spLocks noGrp="1"/>
          </p:cNvSpPr>
          <p:nvPr>
            <p:ph type="tbl" sz="quarter" idx="11"/>
          </p:nvPr>
        </p:nvSpPr>
        <p:spPr>
          <a:xfrm>
            <a:off x="996950" y="1897181"/>
            <a:ext cx="7054850" cy="3221038"/>
          </a:xfrm>
        </p:spPr>
        <p:txBody>
          <a:bodyPr/>
          <a:lstStyle/>
          <a:p>
            <a:endParaRPr lang="en-US"/>
          </a:p>
        </p:txBody>
      </p:sp>
    </p:spTree>
    <p:extLst>
      <p:ext uri="{BB962C8B-B14F-4D97-AF65-F5344CB8AC3E}">
        <p14:creationId xmlns:p14="http://schemas.microsoft.com/office/powerpoint/2010/main" val="133497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Content">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3376" name="think-cell Slide" r:id="rId4" imgW="4445" imgH="4445" progId="TCLayout.ActiveDocument.1">
                  <p:embed/>
                </p:oleObj>
              </mc:Choice>
              <mc:Fallback>
                <p:oleObj name="think-cell Slide" r:id="rId4" imgW="4445" imgH="4445"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6">
            <a:extLst>
              <a:ext uri="{FF2B5EF4-FFF2-40B4-BE49-F238E27FC236}">
                <a16:creationId xmlns:a16="http://schemas.microsoft.com/office/drawing/2014/main" id="{B6475B1C-27DE-4384-966F-C8D6A31448F7}"/>
              </a:ext>
            </a:extLst>
          </p:cNvPr>
          <p:cNvSpPr>
            <a:spLocks noGrp="1"/>
          </p:cNvSpPr>
          <p:nvPr>
            <p:ph sz="quarter" idx="10"/>
          </p:nvPr>
        </p:nvSpPr>
        <p:spPr>
          <a:xfrm>
            <a:off x="382589" y="968375"/>
            <a:ext cx="8123236" cy="536418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639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pPr>
              <a:defRPr/>
            </a:pPr>
            <a:endParaRPr lang="en-US" dirty="0">
              <a:solidFill>
                <a:srgbClr val="2F5897"/>
              </a:solidFill>
            </a:endParaRPr>
          </a:p>
        </p:txBody>
      </p:sp>
      <p:sp>
        <p:nvSpPr>
          <p:cNvPr id="6" name="Rectangle 5"/>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7" name="Picture 2" descr="C:\Users\Hitesh S\Desktop\focus-d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a:spLocks noGrp="1"/>
          </p:cNvSpPr>
          <p:nvPr>
            <p:ph idx="1"/>
          </p:nvPr>
        </p:nvSpPr>
        <p:spPr>
          <a:xfrm>
            <a:off x="2501808" y="4160406"/>
            <a:ext cx="4389768" cy="923330"/>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Arrow 7">
            <a:hlinkClick r:id="rId3"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t>07-Nov-17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4.xml"/><Relationship Id="rId26" Type="http://schemas.openxmlformats.org/officeDocument/2006/relationships/tags" Target="../tags/tag12.xml"/><Relationship Id="rId39"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ags" Target="../tags/tag7.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tags" Target="../tags/tag19.xml"/><Relationship Id="rId38"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37"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p:nvPr>
            <p:custDataLst>
              <p:tags r:id="rId15"/>
            </p:custData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69" name="think-cell Slide" r:id="rId34" imgW="12700" imgH="12700" progId="TCLayout.ActiveDocument.1">
                  <p:embed/>
                </p:oleObj>
              </mc:Choice>
              <mc:Fallback>
                <p:oleObj name="think-cell Slide" r:id="rId34" imgW="12700" imgH="12700" progId="TCLayout.ActiveDocument.1">
                  <p:embed/>
                  <p:pic>
                    <p:nvPicPr>
                      <p:cNvPr id="0" name="Object 1" hidden="1"/>
                      <p:cNvPicPr/>
                      <p:nvPr/>
                    </p:nvPicPr>
                    <p:blipFill>
                      <a:blip r:embed="rId35"/>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930"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a:defRPr/>
            </a:pPr>
            <a:r>
              <a:rPr lang="en-US" sz="1200" baseline="0" noProof="0" dirty="0">
                <a:solidFill>
                  <a:srgbClr val="808080"/>
                </a:solidFill>
                <a:latin typeface="+mn-lt"/>
              </a:rPr>
              <a:t>Unit of measure</a:t>
            </a:r>
          </a:p>
        </p:txBody>
      </p:sp>
      <p:grpSp>
        <p:nvGrpSpPr>
          <p:cNvPr id="15" name="ACET" hidden="1"/>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195">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ln>
            <a:extLst>
              <a:ext uri="{909E8E84-426E-40dd-AFC4-6F175D3DCCD1}">
                <a14:hiddenFill xmlns=""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ln>
            <a:extLst>
              <a:ext uri="{909E8E84-426E-40dd-AFC4-6F175D3DCCD1}">
                <a14:hiddenFill xmlns="" xmlns:a14="http://schemas.microsoft.com/office/drawing/2010/main">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930" defTabSz="895350">
                <a:defRPr sz="2400">
                  <a:solidFill>
                    <a:schemeClr val="tx1"/>
                  </a:solidFill>
                  <a:latin typeface="Arial" panose="020B0604020202020204" pitchFamily="34" charset="0"/>
                </a:defRPr>
              </a:lvl3pPr>
              <a:lvl4pPr marL="1405255"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marL="71755" indent="-71755">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055" indent="-313055" defTabSz="671195">
                <a:tabLst>
                  <a:tab pos="367665"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6"/>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2"/>
              </p:custDataLst>
            </p:nvPr>
          </p:nvSpPr>
          <p:spPr bwMode="auto">
            <a:xfrm>
              <a:off x="1600" y="1600"/>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3"/>
              </p:custDataLst>
            </p:nvPr>
          </p:nvSpPr>
          <p:spPr bwMode="auto">
            <a:xfrm>
              <a:off x="1600" y="1600"/>
              <a:ext cx="160" cy="160"/>
            </a:xfrm>
            <a:prstGeom prst="arc">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grpSp>
          <p:nvGrpSpPr>
            <p:cNvPr id="72" name="MoonLegend1"/>
            <p:cNvGrpSpPr>
              <a:grpSpLocks noChangeAspect="1"/>
            </p:cNvGrpSpPr>
            <p:nvPr userDrawn="1">
              <p:custDataLst>
                <p:tags r:id="rId1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0"/>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9"/>
                </p:custDataLst>
              </p:nvPr>
            </p:nvSpPr>
            <p:spPr bwMode="auto">
              <a:xfrm>
                <a:off x="1694" y="2044"/>
                <a:ext cx="160" cy="160"/>
              </a:xfrm>
              <a:prstGeom prst="arc">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2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p:nvPicPr>
        <p:blipFill>
          <a:blip r:embed="rId36">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1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7" y="411369"/>
            <a:ext cx="699668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pPr lvl="0"/>
            <a:r>
              <a:rPr lang="en-US" noProof="0" dirty="0"/>
              <a:t>Click to edit Master title style</a:t>
            </a:r>
          </a:p>
        </p:txBody>
      </p:sp>
      <p:sp>
        <p:nvSpPr>
          <p:cNvPr id="95" name="Slide Number"/>
          <p:cNvSpPr txBox="1"/>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795" fontAlgn="base">
              <a:spcBef>
                <a:spcPct val="0"/>
              </a:spcBef>
              <a:spcAft>
                <a:spcPct val="0"/>
              </a:spcAft>
            </a:pPr>
            <a:fld id="{42C328C1-A84F-4A39-A664-DBA00541A8C6}" type="slidenum">
              <a:rPr lang="en-US" sz="705" smtClean="0">
                <a:solidFill>
                  <a:srgbClr val="000000"/>
                </a:solidFill>
              </a:rPr>
              <a:t>‹#›</a:t>
            </a:fld>
            <a:endParaRPr lang="en-US" sz="705"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1" fmla="*/ 0 w 1803400"/>
              <a:gd name="connsiteY0-2" fmla="*/ 0 h 717550"/>
              <a:gd name="connsiteX1-3" fmla="*/ 438150 w 1803400"/>
              <a:gd name="connsiteY1-4" fmla="*/ 717550 h 717550"/>
              <a:gd name="connsiteX2-5" fmla="*/ 1803400 w 1803400"/>
              <a:gd name="connsiteY2-6" fmla="*/ 717550 h 717550"/>
              <a:gd name="connsiteX3-7" fmla="*/ 1803400 w 1803400"/>
              <a:gd name="connsiteY3-8" fmla="*/ 0 h 717550"/>
              <a:gd name="connsiteX4-9" fmla="*/ 0 w 1803400"/>
              <a:gd name="connsiteY4-10" fmla="*/ 0 h 717550"/>
              <a:gd name="connsiteX0-11" fmla="*/ 0 w 1803400"/>
              <a:gd name="connsiteY0-12" fmla="*/ 0 h 717550"/>
              <a:gd name="connsiteX1-13" fmla="*/ 438150 w 1803400"/>
              <a:gd name="connsiteY1-14" fmla="*/ 717550 h 717550"/>
              <a:gd name="connsiteX2-15" fmla="*/ 1803400 w 1803400"/>
              <a:gd name="connsiteY2-16" fmla="*/ 717550 h 717550"/>
              <a:gd name="connsiteX3-17" fmla="*/ 1803400 w 1803400"/>
              <a:gd name="connsiteY3-18" fmla="*/ 0 h 717550"/>
              <a:gd name="connsiteX4-19" fmla="*/ 0 w 1803400"/>
              <a:gd name="connsiteY4-20" fmla="*/ 0 h 717550"/>
              <a:gd name="connsiteX0-21" fmla="*/ 0 w 1803400"/>
              <a:gd name="connsiteY0-22" fmla="*/ 0 h 717550"/>
              <a:gd name="connsiteX1-23" fmla="*/ 438150 w 1803400"/>
              <a:gd name="connsiteY1-24" fmla="*/ 717550 h 717550"/>
              <a:gd name="connsiteX2-25" fmla="*/ 1803400 w 1803400"/>
              <a:gd name="connsiteY2-26" fmla="*/ 717550 h 717550"/>
              <a:gd name="connsiteX3-27" fmla="*/ 1803400 w 1803400"/>
              <a:gd name="connsiteY3-28" fmla="*/ 0 h 717550"/>
              <a:gd name="connsiteX4-29" fmla="*/ 0 w 1803400"/>
              <a:gd name="connsiteY4-30" fmla="*/ 0 h 717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1985" fontAlgn="base">
              <a:spcBef>
                <a:spcPct val="0"/>
              </a:spcBef>
              <a:spcAft>
                <a:spcPct val="0"/>
              </a:spcAft>
            </a:pPr>
            <a:endParaRPr lang="en-GB" sz="1130" dirty="0" err="1">
              <a:solidFill>
                <a:srgbClr val="000000"/>
              </a:solidFill>
              <a:latin typeface="Arial" panose="020B0604020202020204"/>
            </a:endParaRPr>
          </a:p>
        </p:txBody>
      </p:sp>
      <p:pic>
        <p:nvPicPr>
          <p:cNvPr id="97" name="Picture 2" descr="http://qpg.co.in/yahoo_site_admin/assets/images/QCI_3.320180122_std.jpg"/>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a:fillRect/>
          </a:stretch>
        </p:blipFill>
        <p:spPr bwMode="ltGray">
          <a:xfrm>
            <a:off x="7203494" y="125250"/>
            <a:ext cx="980499" cy="342868"/>
          </a:xfrm>
          <a:prstGeom prst="rect">
            <a:avLst/>
          </a:prstGeom>
          <a:noFill/>
          <a:ln>
            <a:noFill/>
          </a:ln>
        </p:spPr>
      </p:pic>
      <p:pic>
        <p:nvPicPr>
          <p:cNvPr id="3" name="Picture 2"/>
          <p:cNvPicPr>
            <a:picLocks noChangeAspect="1"/>
          </p:cNvPicPr>
          <p:nvPr userDrawn="1"/>
        </p:nvPicPr>
        <p:blipFill rotWithShape="1">
          <a:blip r:embed="rId39">
            <a:extLst>
              <a:ext uri="{28A0092B-C50C-407E-A947-70E740481C1C}">
                <a14:useLocalDpi xmlns:a14="http://schemas.microsoft.com/office/drawing/2010/main" val="0"/>
              </a:ext>
            </a:extLst>
          </a:blip>
          <a:srcRect l="31570" r="35175" b="34349"/>
          <a:stretch/>
        </p:blipFill>
        <p:spPr>
          <a:xfrm>
            <a:off x="8345930" y="44834"/>
            <a:ext cx="686848" cy="65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60" r:id="rId4"/>
    <p:sldLayoutId id="2147483651" r:id="rId5"/>
    <p:sldLayoutId id="2147483662" r:id="rId6"/>
    <p:sldLayoutId id="2147483661" r:id="rId7"/>
    <p:sldLayoutId id="2147483652" r:id="rId8"/>
    <p:sldLayoutId id="2147483653" r:id="rId9"/>
    <p:sldLayoutId id="2147483654" r:id="rId10"/>
    <p:sldLayoutId id="2147483656" r:id="rId11"/>
    <p:sldLayoutId id="2147483658" r:id="rId12"/>
  </p:sldLayoutIdLst>
  <p:hf hdr="0" ftr="0" dt="0"/>
  <p:txStyles>
    <p:titleStyle>
      <a:lvl1pPr algn="l" defTabSz="684530" rtl="0" eaLnBrk="1" fontAlgn="base" hangingPunct="1">
        <a:spcBef>
          <a:spcPct val="0"/>
        </a:spcBef>
        <a:spcAft>
          <a:spcPct val="0"/>
        </a:spcAft>
        <a:tabLst>
          <a:tab pos="206375" algn="l"/>
        </a:tabLst>
        <a:defRPr sz="1800"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p:titleStyle>
    <p:bodyStyle>
      <a:lvl1pPr marL="0" indent="0" algn="l" defTabSz="684530"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7955" indent="-146685" algn="l" defTabSz="684530" rtl="0" eaLnBrk="1" fontAlgn="base" hangingPunct="1">
        <a:spcBef>
          <a:spcPct val="0"/>
        </a:spcBef>
        <a:spcAft>
          <a:spcPct val="0"/>
        </a:spcAft>
        <a:buClr>
          <a:schemeClr val="tx2"/>
        </a:buClr>
        <a:buSzPct val="125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2pPr>
      <a:lvl3pPr marL="349885" indent="-200660"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3pPr>
      <a:lvl4pPr marL="469900" indent="-118745"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4pPr>
      <a:lvl5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5pPr>
      <a:lvl6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6pPr>
      <a:lvl7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7pPr>
      <a:lvl8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8pPr>
      <a:lvl9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9pPr>
    </p:bodyStyle>
    <p:otherStyle>
      <a:defPPr>
        <a:defRPr lang="en-US"/>
      </a:defPPr>
      <a:lvl1pPr marL="0" algn="l" defTabSz="699135" rtl="0" eaLnBrk="1" latinLnBrk="0" hangingPunct="1">
        <a:defRPr sz="1350" kern="1200">
          <a:solidFill>
            <a:schemeClr val="tx1"/>
          </a:solidFill>
          <a:latin typeface="+mn-lt"/>
          <a:ea typeface="+mn-ea"/>
          <a:cs typeface="+mn-cs"/>
        </a:defRPr>
      </a:lvl1pPr>
      <a:lvl2pPr marL="349885" algn="l" defTabSz="699135" rtl="0" eaLnBrk="1" latinLnBrk="0" hangingPunct="1">
        <a:defRPr sz="1350" kern="1200">
          <a:solidFill>
            <a:schemeClr val="tx1"/>
          </a:solidFill>
          <a:latin typeface="+mn-lt"/>
          <a:ea typeface="+mn-ea"/>
          <a:cs typeface="+mn-cs"/>
        </a:defRPr>
      </a:lvl2pPr>
      <a:lvl3pPr marL="699770" algn="l" defTabSz="699135" rtl="0" eaLnBrk="1" latinLnBrk="0" hangingPunct="1">
        <a:defRPr sz="1350" kern="1200">
          <a:solidFill>
            <a:schemeClr val="tx1"/>
          </a:solidFill>
          <a:latin typeface="+mn-lt"/>
          <a:ea typeface="+mn-ea"/>
          <a:cs typeface="+mn-cs"/>
        </a:defRPr>
      </a:lvl3pPr>
      <a:lvl4pPr marL="1049655" algn="l" defTabSz="699135" rtl="0" eaLnBrk="1" latinLnBrk="0" hangingPunct="1">
        <a:defRPr sz="1350" kern="1200">
          <a:solidFill>
            <a:schemeClr val="tx1"/>
          </a:solidFill>
          <a:latin typeface="+mn-lt"/>
          <a:ea typeface="+mn-ea"/>
          <a:cs typeface="+mn-cs"/>
        </a:defRPr>
      </a:lvl4pPr>
      <a:lvl5pPr marL="1399540" algn="l" defTabSz="699135" rtl="0" eaLnBrk="1" latinLnBrk="0" hangingPunct="1">
        <a:defRPr sz="1350" kern="1200">
          <a:solidFill>
            <a:schemeClr val="tx1"/>
          </a:solidFill>
          <a:latin typeface="+mn-lt"/>
          <a:ea typeface="+mn-ea"/>
          <a:cs typeface="+mn-cs"/>
        </a:defRPr>
      </a:lvl5pPr>
      <a:lvl6pPr marL="1749425" algn="l" defTabSz="699135" rtl="0" eaLnBrk="1" latinLnBrk="0" hangingPunct="1">
        <a:defRPr sz="1350" kern="1200">
          <a:solidFill>
            <a:schemeClr val="tx1"/>
          </a:solidFill>
          <a:latin typeface="+mn-lt"/>
          <a:ea typeface="+mn-ea"/>
          <a:cs typeface="+mn-cs"/>
        </a:defRPr>
      </a:lvl6pPr>
      <a:lvl7pPr marL="2099310" algn="l" defTabSz="699135" rtl="0" eaLnBrk="1" latinLnBrk="0" hangingPunct="1">
        <a:defRPr sz="1350" kern="1200">
          <a:solidFill>
            <a:schemeClr val="tx1"/>
          </a:solidFill>
          <a:latin typeface="+mn-lt"/>
          <a:ea typeface="+mn-ea"/>
          <a:cs typeface="+mn-cs"/>
        </a:defRPr>
      </a:lvl7pPr>
      <a:lvl8pPr marL="2449195" algn="l" defTabSz="699135" rtl="0" eaLnBrk="1" latinLnBrk="0" hangingPunct="1">
        <a:defRPr sz="1350" kern="1200">
          <a:solidFill>
            <a:schemeClr val="tx1"/>
          </a:solidFill>
          <a:latin typeface="+mn-lt"/>
          <a:ea typeface="+mn-ea"/>
          <a:cs typeface="+mn-cs"/>
        </a:defRPr>
      </a:lvl8pPr>
      <a:lvl9pPr marL="2799080" algn="l" defTabSz="6991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4.xml"/><Relationship Id="rId1" Type="http://schemas.openxmlformats.org/officeDocument/2006/relationships/themeOverride" Target="../theme/themeOverride15.xml"/><Relationship Id="rId4"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8.xml"/><Relationship Id="rId1" Type="http://schemas.openxmlformats.org/officeDocument/2006/relationships/tags" Target="../tags/tag176.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7.xml"/><Relationship Id="rId1" Type="http://schemas.openxmlformats.org/officeDocument/2006/relationships/themeOverride" Target="../theme/themeOverride16.xml"/><Relationship Id="rId4"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tags" Target="../tags/tag178.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1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tags" Target="../tags/tag181.xml"/><Relationship Id="rId5" Type="http://schemas.openxmlformats.org/officeDocument/2006/relationships/slide" Target="slide201.xml"/><Relationship Id="rId4" Type="http://schemas.openxmlformats.org/officeDocument/2006/relationships/slide" Target="slide195.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5.xml"/><Relationship Id="rId1" Type="http://schemas.openxmlformats.org/officeDocument/2006/relationships/tags" Target="../tags/tag183.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tags" Target="../tags/tag18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tags" Target="../tags/tag186.xml"/><Relationship Id="rId4" Type="http://schemas.openxmlformats.org/officeDocument/2006/relationships/image" Target="../media/image57.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ags" Target="../tags/tag187.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tags" Target="../tags/tag190.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1.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4.xml"/><Relationship Id="rId7" Type="http://schemas.openxmlformats.org/officeDocument/2006/relationships/image" Target="../media/image6.emf"/><Relationship Id="rId2" Type="http://schemas.openxmlformats.org/officeDocument/2006/relationships/tags" Target="../tags/tag63.xml"/><Relationship Id="rId1" Type="http://schemas.openxmlformats.org/officeDocument/2006/relationships/vmlDrawing" Target="../drawings/vmlDrawing11.vml"/><Relationship Id="rId6" Type="http://schemas.openxmlformats.org/officeDocument/2006/relationships/oleObject" Target="../embeddings/oleObject7.bin"/><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5.xml"/><Relationship Id="rId1" Type="http://schemas.openxmlformats.org/officeDocument/2006/relationships/tags" Target="../tags/tag19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tags" Target="../tags/tag194.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5.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5.xml"/><Relationship Id="rId1" Type="http://schemas.openxmlformats.org/officeDocument/2006/relationships/tags" Target="../tags/tag19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7.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8.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9.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xml"/><Relationship Id="rId1" Type="http://schemas.openxmlformats.org/officeDocument/2006/relationships/tags" Target="../tags/tag20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20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xml"/><Relationship Id="rId1" Type="http://schemas.openxmlformats.org/officeDocument/2006/relationships/tags" Target="../tags/tag202.xml"/><Relationship Id="rId5" Type="http://schemas.openxmlformats.org/officeDocument/2006/relationships/slide" Target="slide295.xml"/><Relationship Id="rId4" Type="http://schemas.openxmlformats.org/officeDocument/2006/relationships/slide" Target="slide288.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8.xml"/><Relationship Id="rId1" Type="http://schemas.openxmlformats.org/officeDocument/2006/relationships/tags" Target="../tags/tag20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tags" Target="../tags/tag205.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xml"/><Relationship Id="rId1" Type="http://schemas.openxmlformats.org/officeDocument/2006/relationships/tags" Target="../tags/tag206.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tags" Target="../tags/tag207.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tags" Target="../tags/tag208.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tags" Target="../tags/tag209.xml"/><Relationship Id="rId4" Type="http://schemas.openxmlformats.org/officeDocument/2006/relationships/image" Target="../media/image60.GI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8.xml"/><Relationship Id="rId1" Type="http://schemas.openxmlformats.org/officeDocument/2006/relationships/tags" Target="../tags/tag21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8.xml"/><Relationship Id="rId7" Type="http://schemas.openxmlformats.org/officeDocument/2006/relationships/notesSlide" Target="../notesSlides/notesSlide1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5.xml"/><Relationship Id="rId11" Type="http://schemas.openxmlformats.org/officeDocument/2006/relationships/image" Target="../media/image20.png"/><Relationship Id="rId5" Type="http://schemas.openxmlformats.org/officeDocument/2006/relationships/tags" Target="../tags/tag70.xml"/><Relationship Id="rId10" Type="http://schemas.openxmlformats.org/officeDocument/2006/relationships/image" Target="../media/image19.png"/><Relationship Id="rId4" Type="http://schemas.openxmlformats.org/officeDocument/2006/relationships/tags" Target="../tags/tag69.xml"/><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5.xml"/><Relationship Id="rId1" Type="http://schemas.openxmlformats.org/officeDocument/2006/relationships/tags" Target="../tags/tag21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tags" Target="../tags/tag2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tags" Target="../tags/tag214.xml"/></Relationships>
</file>

<file path=ppt/slides/_rels/slide144.xml.rels><?xml version="1.0" encoding="UTF-8" standalone="yes"?>
<Relationships xmlns="http://schemas.openxmlformats.org/package/2006/relationships"><Relationship Id="rId8" Type="http://schemas.openxmlformats.org/officeDocument/2006/relationships/slide" Target="slide165.xml"/><Relationship Id="rId3" Type="http://schemas.openxmlformats.org/officeDocument/2006/relationships/notesSlide" Target="../notesSlides/notesSlide122.xml"/><Relationship Id="rId7" Type="http://schemas.openxmlformats.org/officeDocument/2006/relationships/slide" Target="slide161.xml"/><Relationship Id="rId2" Type="http://schemas.openxmlformats.org/officeDocument/2006/relationships/slideLayout" Target="../slideLayouts/slideLayout5.xml"/><Relationship Id="rId1" Type="http://schemas.openxmlformats.org/officeDocument/2006/relationships/tags" Target="../tags/tag215.xml"/><Relationship Id="rId6" Type="http://schemas.openxmlformats.org/officeDocument/2006/relationships/slide" Target="slide158.xml"/><Relationship Id="rId11" Type="http://schemas.openxmlformats.org/officeDocument/2006/relationships/slide" Target="slide174.xml"/><Relationship Id="rId5" Type="http://schemas.openxmlformats.org/officeDocument/2006/relationships/slide" Target="slide155.xml"/><Relationship Id="rId10" Type="http://schemas.openxmlformats.org/officeDocument/2006/relationships/slide" Target="slide171.xml"/><Relationship Id="rId4" Type="http://schemas.openxmlformats.org/officeDocument/2006/relationships/slide" Target="slide145.xml"/><Relationship Id="rId9" Type="http://schemas.openxmlformats.org/officeDocument/2006/relationships/slide" Target="slide168.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8.xml"/><Relationship Id="rId1" Type="http://schemas.openxmlformats.org/officeDocument/2006/relationships/tags" Target="../tags/tag217.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8.xml"/><Relationship Id="rId1" Type="http://schemas.openxmlformats.org/officeDocument/2006/relationships/themeOverride" Target="../theme/themeOverride17.xml"/><Relationship Id="rId4" Type="http://schemas.openxmlformats.org/officeDocument/2006/relationships/notesSlide" Target="../notesSlides/notesSlide125.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5.xml"/><Relationship Id="rId1" Type="http://schemas.openxmlformats.org/officeDocument/2006/relationships/tags" Target="../tags/tag219.xml"/><Relationship Id="rId4" Type="http://schemas.openxmlformats.org/officeDocument/2006/relationships/image" Target="../media/image61.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5.xml"/><Relationship Id="rId1" Type="http://schemas.openxmlformats.org/officeDocument/2006/relationships/tags" Target="../tags/tag220.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2.xml"/><Relationship Id="rId7" Type="http://schemas.openxmlformats.org/officeDocument/2006/relationships/slideLayout" Target="../slideLayouts/slideLayout5.xml"/><Relationship Id="rId2" Type="http://schemas.openxmlformats.org/officeDocument/2006/relationships/tags" Target="../tags/tag71.xml"/><Relationship Id="rId1" Type="http://schemas.openxmlformats.org/officeDocument/2006/relationships/vmlDrawing" Target="../drawings/vmlDrawing12.v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image" Target="../media/image6.emf"/><Relationship Id="rId4" Type="http://schemas.openxmlformats.org/officeDocument/2006/relationships/tags" Target="../tags/tag73.xml"/><Relationship Id="rId9"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xml"/><Relationship Id="rId1" Type="http://schemas.openxmlformats.org/officeDocument/2006/relationships/tags" Target="../tags/tag22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xml"/><Relationship Id="rId1" Type="http://schemas.openxmlformats.org/officeDocument/2006/relationships/tags" Target="../tags/tag22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5.xml"/><Relationship Id="rId1" Type="http://schemas.openxmlformats.org/officeDocument/2006/relationships/tags" Target="../tags/tag224.xml"/><Relationship Id="rId4" Type="http://schemas.openxmlformats.org/officeDocument/2006/relationships/image" Target="../media/image62.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5.xml"/><Relationship Id="rId1" Type="http://schemas.openxmlformats.org/officeDocument/2006/relationships/tags" Target="../tags/tag225.xml"/><Relationship Id="rId4" Type="http://schemas.openxmlformats.org/officeDocument/2006/relationships/image" Target="../media/image63.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8.xml"/><Relationship Id="rId1" Type="http://schemas.openxmlformats.org/officeDocument/2006/relationships/tags" Target="../tags/tag227.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8.xml"/><Relationship Id="rId1" Type="http://schemas.openxmlformats.org/officeDocument/2006/relationships/themeOverride" Target="../theme/themeOverride18.xml"/><Relationship Id="rId4" Type="http://schemas.openxmlformats.org/officeDocument/2006/relationships/notesSlide" Target="../notesSlides/notesSlide135.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8.xml"/><Relationship Id="rId1" Type="http://schemas.openxmlformats.org/officeDocument/2006/relationships/tags" Target="../tags/tag230.xml"/></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5.jpeg"/><Relationship Id="rId3" Type="http://schemas.openxmlformats.org/officeDocument/2006/relationships/tags" Target="../tags/tag77.xml"/><Relationship Id="rId7" Type="http://schemas.openxmlformats.org/officeDocument/2006/relationships/image" Target="../media/image6.emf"/><Relationship Id="rId12" Type="http://schemas.openxmlformats.org/officeDocument/2006/relationships/image" Target="../media/image24.jpeg"/><Relationship Id="rId2" Type="http://schemas.openxmlformats.org/officeDocument/2006/relationships/tags" Target="../tags/tag76.xml"/><Relationship Id="rId1" Type="http://schemas.openxmlformats.org/officeDocument/2006/relationships/vmlDrawing" Target="../drawings/vmlDrawing13.vml"/><Relationship Id="rId6" Type="http://schemas.openxmlformats.org/officeDocument/2006/relationships/oleObject" Target="../embeddings/oleObject9.bin"/><Relationship Id="rId11" Type="http://schemas.openxmlformats.org/officeDocument/2006/relationships/image" Target="../media/image23.jpeg"/><Relationship Id="rId5" Type="http://schemas.openxmlformats.org/officeDocument/2006/relationships/notesSlide" Target="../notesSlides/notesSlide13.xml"/><Relationship Id="rId10" Type="http://schemas.openxmlformats.org/officeDocument/2006/relationships/image" Target="../media/image22.jpeg"/><Relationship Id="rId4" Type="http://schemas.openxmlformats.org/officeDocument/2006/relationships/slideLayout" Target="../slideLayouts/slideLayout5.xml"/><Relationship Id="rId9" Type="http://schemas.openxmlformats.org/officeDocument/2006/relationships/image" Target="file:///C:\Icon%20gallery\Mechanical\Gear_03.emf" TargetMode="External"/><Relationship Id="rId1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1.xml"/><Relationship Id="rId1" Type="http://schemas.openxmlformats.org/officeDocument/2006/relationships/themeOverride" Target="../theme/themeOverride19.xml"/><Relationship Id="rId4" Type="http://schemas.openxmlformats.org/officeDocument/2006/relationships/notesSlide" Target="../notesSlides/notesSlide138.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8.xml"/><Relationship Id="rId1" Type="http://schemas.openxmlformats.org/officeDocument/2006/relationships/tags" Target="../tags/tag233.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4.xml"/><Relationship Id="rId1" Type="http://schemas.openxmlformats.org/officeDocument/2006/relationships/themeOverride" Target="../theme/themeOverride20.xml"/><Relationship Id="rId4" Type="http://schemas.openxmlformats.org/officeDocument/2006/relationships/notesSlide" Target="../notesSlides/notesSlide141.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5.xml"/><Relationship Id="rId1" Type="http://schemas.openxmlformats.org/officeDocument/2006/relationships/tags" Target="../tags/tag235.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tags" Target="../tags/tag236.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8.xml"/><Relationship Id="rId1" Type="http://schemas.openxmlformats.org/officeDocument/2006/relationships/tags" Target="../tags/tag237.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8.xml"/><Relationship Id="rId1" Type="http://schemas.openxmlformats.org/officeDocument/2006/relationships/themeOverride" Target="../theme/themeOverride21.xml"/><Relationship Id="rId4" Type="http://schemas.openxmlformats.org/officeDocument/2006/relationships/notesSlide" Target="../notesSlides/notesSlide14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8.xml"/><Relationship Id="rId1" Type="http://schemas.openxmlformats.org/officeDocument/2006/relationships/tags" Target="../tags/tag240.xml"/></Relationships>
</file>

<file path=ppt/slides/_rels/slide17.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27.emf"/><Relationship Id="rId2" Type="http://schemas.openxmlformats.org/officeDocument/2006/relationships/tags" Target="../tags/tag78.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1.xml"/><Relationship Id="rId1" Type="http://schemas.openxmlformats.org/officeDocument/2006/relationships/themeOverride" Target="../theme/themeOverride22.xml"/><Relationship Id="rId4" Type="http://schemas.openxmlformats.org/officeDocument/2006/relationships/notesSlide" Target="../notesSlides/notesSlide148.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xml"/><Relationship Id="rId1" Type="http://schemas.openxmlformats.org/officeDocument/2006/relationships/tags" Target="../tags/tag24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8.xml"/><Relationship Id="rId1" Type="http://schemas.openxmlformats.org/officeDocument/2006/relationships/tags" Target="../tags/tag243.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4.xml"/><Relationship Id="rId1" Type="http://schemas.openxmlformats.org/officeDocument/2006/relationships/themeOverride" Target="../theme/themeOverride23.xml"/><Relationship Id="rId4" Type="http://schemas.openxmlformats.org/officeDocument/2006/relationships/notesSlide" Target="../notesSlides/notesSlide15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8.xml"/><Relationship Id="rId1" Type="http://schemas.openxmlformats.org/officeDocument/2006/relationships/tags" Target="../tags/tag246.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7.xml"/><Relationship Id="rId1" Type="http://schemas.openxmlformats.org/officeDocument/2006/relationships/themeOverride" Target="../theme/themeOverride24.xml"/><Relationship Id="rId4" Type="http://schemas.openxmlformats.org/officeDocument/2006/relationships/notesSlide" Target="../notesSlides/notesSlide154.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5.xml"/><Relationship Id="rId1" Type="http://schemas.openxmlformats.org/officeDocument/2006/relationships/tags" Target="../tags/tag24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18.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6.emf"/><Relationship Id="rId2" Type="http://schemas.openxmlformats.org/officeDocument/2006/relationships/tags" Target="../tags/tag80.xml"/><Relationship Id="rId1" Type="http://schemas.openxmlformats.org/officeDocument/2006/relationships/vmlDrawing" Target="../drawings/vmlDrawing15.vml"/><Relationship Id="rId6" Type="http://schemas.openxmlformats.org/officeDocument/2006/relationships/oleObject" Target="../embeddings/oleObject11.bin"/><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57.xml"/><Relationship Id="rId7" Type="http://schemas.openxmlformats.org/officeDocument/2006/relationships/slide" Target="slide256.xml"/><Relationship Id="rId2" Type="http://schemas.openxmlformats.org/officeDocument/2006/relationships/slideLayout" Target="../slideLayouts/slideLayout9.xml"/><Relationship Id="rId1" Type="http://schemas.openxmlformats.org/officeDocument/2006/relationships/tags" Target="../tags/tag250.xml"/><Relationship Id="rId6" Type="http://schemas.openxmlformats.org/officeDocument/2006/relationships/slide" Target="slide251.xml"/><Relationship Id="rId5" Type="http://schemas.openxmlformats.org/officeDocument/2006/relationships/slide" Target="slide247.xml"/><Relationship Id="rId4" Type="http://schemas.openxmlformats.org/officeDocument/2006/relationships/slide" Target="slide243.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xml"/><Relationship Id="rId1" Type="http://schemas.openxmlformats.org/officeDocument/2006/relationships/tags" Target="../tags/tag25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tags" Target="../tags/tag25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8.xml"/><Relationship Id="rId1" Type="http://schemas.openxmlformats.org/officeDocument/2006/relationships/tags" Target="../tags/tag253.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5.xml"/><Relationship Id="rId1" Type="http://schemas.openxmlformats.org/officeDocument/2006/relationships/tags" Target="../tags/tag254.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5.xml"/><Relationship Id="rId1" Type="http://schemas.openxmlformats.org/officeDocument/2006/relationships/tags" Target="../tags/tag255.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256.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8.xml"/><Relationship Id="rId1" Type="http://schemas.openxmlformats.org/officeDocument/2006/relationships/tags" Target="../tags/tag257.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5.xml"/><Relationship Id="rId1" Type="http://schemas.openxmlformats.org/officeDocument/2006/relationships/tags" Target="../tags/tag258.xml"/></Relationships>
</file>

<file path=ppt/slides/_rels/slide1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83.xml"/><Relationship Id="rId7" Type="http://schemas.openxmlformats.org/officeDocument/2006/relationships/image" Target="../media/image6.emf"/><Relationship Id="rId2" Type="http://schemas.openxmlformats.org/officeDocument/2006/relationships/tags" Target="../tags/tag82.xml"/><Relationship Id="rId1" Type="http://schemas.openxmlformats.org/officeDocument/2006/relationships/vmlDrawing" Target="../drawings/vmlDrawing16.vml"/><Relationship Id="rId6" Type="http://schemas.openxmlformats.org/officeDocument/2006/relationships/oleObject" Target="../embeddings/oleObject12.bin"/><Relationship Id="rId5" Type="http://schemas.openxmlformats.org/officeDocument/2006/relationships/notesSlide" Target="../notesSlides/notesSlide16.xml"/><Relationship Id="rId10" Type="http://schemas.openxmlformats.org/officeDocument/2006/relationships/image" Target="../media/image29.png"/><Relationship Id="rId4" Type="http://schemas.openxmlformats.org/officeDocument/2006/relationships/slideLayout" Target="../slideLayouts/slideLayout5.xml"/><Relationship Id="rId9" Type="http://schemas.openxmlformats.org/officeDocument/2006/relationships/image" Target="file:///C:\Icon%20gallery\Ideas\Idea_bulb_1.emf"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xml"/><Relationship Id="rId1" Type="http://schemas.openxmlformats.org/officeDocument/2006/relationships/tags" Target="../tags/tag259.xml"/><Relationship Id="rId4" Type="http://schemas.openxmlformats.org/officeDocument/2006/relationships/image" Target="../media/image64.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8.xml"/><Relationship Id="rId1" Type="http://schemas.openxmlformats.org/officeDocument/2006/relationships/tags" Target="../tags/tag26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26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5.xml"/><Relationship Id="rId1" Type="http://schemas.openxmlformats.org/officeDocument/2006/relationships/tags" Target="../tags/tag263.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5.xml"/><Relationship Id="rId1" Type="http://schemas.openxmlformats.org/officeDocument/2006/relationships/tags" Target="../tags/tag264.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1.xml"/><Relationship Id="rId1" Type="http://schemas.openxmlformats.org/officeDocument/2006/relationships/tags" Target="../tags/tag265.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8.xml"/><Relationship Id="rId1" Type="http://schemas.openxmlformats.org/officeDocument/2006/relationships/tags" Target="../tags/tag266.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5.xml"/><Relationship Id="rId1" Type="http://schemas.openxmlformats.org/officeDocument/2006/relationships/tags" Target="../tags/tag267.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5.xml"/><Relationship Id="rId1" Type="http://schemas.openxmlformats.org/officeDocument/2006/relationships/tags" Target="../tags/tag268.xml"/></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6.emf"/><Relationship Id="rId2" Type="http://schemas.openxmlformats.org/officeDocument/2006/relationships/tags" Target="../tags/tag84.xml"/><Relationship Id="rId1" Type="http://schemas.openxmlformats.org/officeDocument/2006/relationships/vmlDrawing" Target="../drawings/vmlDrawing17.vml"/><Relationship Id="rId6" Type="http://schemas.openxmlformats.org/officeDocument/2006/relationships/oleObject" Target="../embeddings/oleObject13.bin"/><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5.xml"/><Relationship Id="rId1" Type="http://schemas.openxmlformats.org/officeDocument/2006/relationships/tags" Target="../tags/tag269.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7.xml"/><Relationship Id="rId1" Type="http://schemas.openxmlformats.org/officeDocument/2006/relationships/tags" Target="../tags/tag270.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5.xml"/><Relationship Id="rId1" Type="http://schemas.openxmlformats.org/officeDocument/2006/relationships/tags" Target="../tags/tag27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xml"/><Relationship Id="rId1" Type="http://schemas.openxmlformats.org/officeDocument/2006/relationships/tags" Target="../tags/tag272.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5.xml"/><Relationship Id="rId1" Type="http://schemas.openxmlformats.org/officeDocument/2006/relationships/tags" Target="../tags/tag27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274.xml"/><Relationship Id="rId6" Type="http://schemas.openxmlformats.org/officeDocument/2006/relationships/slide" Target="slide309.xml"/><Relationship Id="rId5" Type="http://schemas.openxmlformats.org/officeDocument/2006/relationships/slide" Target="slide306.xml"/><Relationship Id="rId4" Type="http://schemas.openxmlformats.org/officeDocument/2006/relationships/slide" Target="slide303.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275.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8.xml"/><Relationship Id="rId1" Type="http://schemas.openxmlformats.org/officeDocument/2006/relationships/tags" Target="../tags/tag276.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5.xml"/><Relationship Id="rId1" Type="http://schemas.openxmlformats.org/officeDocument/2006/relationships/tags" Target="../tags/tag277.xml"/></Relationships>
</file>

<file path=ppt/slides/_rels/slide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xml"/><Relationship Id="rId1" Type="http://schemas.openxmlformats.org/officeDocument/2006/relationships/tags" Target="../tags/tag27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8.xml"/><Relationship Id="rId1" Type="http://schemas.openxmlformats.org/officeDocument/2006/relationships/tags" Target="../tags/tag279.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5.xml"/><Relationship Id="rId1" Type="http://schemas.openxmlformats.org/officeDocument/2006/relationships/tags" Target="../tags/tag280.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xml"/><Relationship Id="rId1" Type="http://schemas.openxmlformats.org/officeDocument/2006/relationships/tags" Target="../tags/tag281.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8.xml"/><Relationship Id="rId1" Type="http://schemas.openxmlformats.org/officeDocument/2006/relationships/tags" Target="../tags/tag28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5.xml"/><Relationship Id="rId1" Type="http://schemas.openxmlformats.org/officeDocument/2006/relationships/tags" Target="../tags/tag283.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5.xml"/><Relationship Id="rId1" Type="http://schemas.openxmlformats.org/officeDocument/2006/relationships/tags" Target="../tags/tag28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285.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5.xml"/><Relationship Id="rId1" Type="http://schemas.openxmlformats.org/officeDocument/2006/relationships/tags" Target="../tags/tag286.xml"/><Relationship Id="rId6" Type="http://schemas.openxmlformats.org/officeDocument/2006/relationships/slide" Target="slide235.xml"/><Relationship Id="rId5" Type="http://schemas.openxmlformats.org/officeDocument/2006/relationships/slide" Target="slide231.xml"/><Relationship Id="rId4" Type="http://schemas.openxmlformats.org/officeDocument/2006/relationships/slide" Target="slide228.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9.xml"/><Relationship Id="rId7" Type="http://schemas.openxmlformats.org/officeDocument/2006/relationships/image" Target="../media/image30.emf"/><Relationship Id="rId2" Type="http://schemas.openxmlformats.org/officeDocument/2006/relationships/tags" Target="../tags/tag88.xml"/><Relationship Id="rId1" Type="http://schemas.openxmlformats.org/officeDocument/2006/relationships/vmlDrawing" Target="../drawings/vmlDrawing19.vml"/><Relationship Id="rId6" Type="http://schemas.openxmlformats.org/officeDocument/2006/relationships/oleObject" Target="../embeddings/oleObject15.bin"/><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tags" Target="../tags/tag287.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8.xml"/><Relationship Id="rId1" Type="http://schemas.openxmlformats.org/officeDocument/2006/relationships/tags" Target="../tags/tag288.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5.xml"/><Relationship Id="rId1" Type="http://schemas.openxmlformats.org/officeDocument/2006/relationships/tags" Target="../tags/tag289.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290.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8.xml"/><Relationship Id="rId1" Type="http://schemas.openxmlformats.org/officeDocument/2006/relationships/tags" Target="../tags/tag291.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5.xml"/><Relationship Id="rId1" Type="http://schemas.openxmlformats.org/officeDocument/2006/relationships/tags" Target="../tags/tag29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5.xml"/><Relationship Id="rId1" Type="http://schemas.openxmlformats.org/officeDocument/2006/relationships/tags" Target="../tags/tag29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tags" Target="../tags/tag29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8.xml"/><Relationship Id="rId1" Type="http://schemas.openxmlformats.org/officeDocument/2006/relationships/tags" Target="../tags/tag295.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5.xml"/><Relationship Id="rId1" Type="http://schemas.openxmlformats.org/officeDocument/2006/relationships/tags" Target="../tags/tag296.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91.xml"/><Relationship Id="rId7" Type="http://schemas.openxmlformats.org/officeDocument/2006/relationships/image" Target="../media/image30.emf"/><Relationship Id="rId2" Type="http://schemas.openxmlformats.org/officeDocument/2006/relationships/tags" Target="../tags/tag90.xml"/><Relationship Id="rId1" Type="http://schemas.openxmlformats.org/officeDocument/2006/relationships/vmlDrawing" Target="../drawings/vmlDrawing20.vml"/><Relationship Id="rId6" Type="http://schemas.openxmlformats.org/officeDocument/2006/relationships/oleObject" Target="../embeddings/oleObject16.bin"/><Relationship Id="rId5" Type="http://schemas.openxmlformats.org/officeDocument/2006/relationships/notesSlide" Target="../notesSlides/notesSlide19.xml"/><Relationship Id="rId10" Type="http://schemas.openxmlformats.org/officeDocument/2006/relationships/image" Target="../media/image34.png"/><Relationship Id="rId4" Type="http://schemas.openxmlformats.org/officeDocument/2006/relationships/slideLayout" Target="../slideLayouts/slideLayout5.xml"/><Relationship Id="rId9" Type="http://schemas.openxmlformats.org/officeDocument/2006/relationships/image" Target="../media/image33.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5.xml"/><Relationship Id="rId1" Type="http://schemas.openxmlformats.org/officeDocument/2006/relationships/tags" Target="../tags/tag29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1.xml"/><Relationship Id="rId1" Type="http://schemas.openxmlformats.org/officeDocument/2006/relationships/tags" Target="../tags/tag298.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8.xml"/><Relationship Id="rId1" Type="http://schemas.openxmlformats.org/officeDocument/2006/relationships/tags" Target="../tags/tag299.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5.xml"/><Relationship Id="rId1" Type="http://schemas.openxmlformats.org/officeDocument/2006/relationships/tags" Target="../tags/tag300.xml"/><Relationship Id="rId6" Type="http://schemas.openxmlformats.org/officeDocument/2006/relationships/slide" Target="slide281.xml"/><Relationship Id="rId5" Type="http://schemas.openxmlformats.org/officeDocument/2006/relationships/slide" Target="slide278.xml"/><Relationship Id="rId4" Type="http://schemas.openxmlformats.org/officeDocument/2006/relationships/slide" Target="slide267.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ags" Target="../tags/tag301.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8.xml"/><Relationship Id="rId1" Type="http://schemas.openxmlformats.org/officeDocument/2006/relationships/tags" Target="../tags/tag30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5.xml"/><Relationship Id="rId1" Type="http://schemas.openxmlformats.org/officeDocument/2006/relationships/tags" Target="../tags/tag303.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5.xml"/><Relationship Id="rId1" Type="http://schemas.openxmlformats.org/officeDocument/2006/relationships/tags" Target="../tags/tag304.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5.xml"/><Relationship Id="rId1" Type="http://schemas.openxmlformats.org/officeDocument/2006/relationships/tags" Target="../tags/tag305.xml"/></Relationships>
</file>

<file path=ppt/slides/_rels/slide2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93.xml"/><Relationship Id="rId7" Type="http://schemas.openxmlformats.org/officeDocument/2006/relationships/oleObject" Target="../embeddings/oleObject17.bin"/><Relationship Id="rId2" Type="http://schemas.openxmlformats.org/officeDocument/2006/relationships/tags" Target="../tags/tag92.xml"/><Relationship Id="rId1" Type="http://schemas.openxmlformats.org/officeDocument/2006/relationships/vmlDrawing" Target="../drawings/vmlDrawing21.v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5.xml"/><Relationship Id="rId9" Type="http://schemas.openxmlformats.org/officeDocument/2006/relationships/image" Target="../media/image36.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5.xml"/><Relationship Id="rId1" Type="http://schemas.openxmlformats.org/officeDocument/2006/relationships/tags" Target="../tags/tag30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5.xml"/><Relationship Id="rId1" Type="http://schemas.openxmlformats.org/officeDocument/2006/relationships/tags" Target="../tags/tag307.xml"/><Relationship Id="rId4" Type="http://schemas.openxmlformats.org/officeDocument/2006/relationships/image" Target="../media/image65.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5.xml"/><Relationship Id="rId1" Type="http://schemas.openxmlformats.org/officeDocument/2006/relationships/tags" Target="../tags/tag308.xml"/><Relationship Id="rId4" Type="http://schemas.openxmlformats.org/officeDocument/2006/relationships/image" Target="../media/image66.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309.xml"/><Relationship Id="rId4" Type="http://schemas.openxmlformats.org/officeDocument/2006/relationships/image" Target="../media/image67.jpe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tags" Target="../tags/tag310.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311.xml"/><Relationship Id="rId4" Type="http://schemas.openxmlformats.org/officeDocument/2006/relationships/image" Target="../media/image68.jpe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5.xml"/><Relationship Id="rId1" Type="http://schemas.openxmlformats.org/officeDocument/2006/relationships/tags" Target="../tags/tag312.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5.xml"/><Relationship Id="rId1" Type="http://schemas.openxmlformats.org/officeDocument/2006/relationships/tags" Target="../tags/tag31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tags" Target="../tags/tag314.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8.xml"/><Relationship Id="rId1" Type="http://schemas.openxmlformats.org/officeDocument/2006/relationships/tags" Target="../tags/tag315.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5.xml"/><Relationship Id="rId7" Type="http://schemas.openxmlformats.org/officeDocument/2006/relationships/image" Target="../media/image30.emf"/><Relationship Id="rId2" Type="http://schemas.openxmlformats.org/officeDocument/2006/relationships/tags" Target="../tags/tag94.xml"/><Relationship Id="rId1" Type="http://schemas.openxmlformats.org/officeDocument/2006/relationships/vmlDrawing" Target="../drawings/vmlDrawing22.vml"/><Relationship Id="rId6" Type="http://schemas.openxmlformats.org/officeDocument/2006/relationships/oleObject" Target="../embeddings/oleObject18.bin"/><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5.xml"/><Relationship Id="rId1" Type="http://schemas.openxmlformats.org/officeDocument/2006/relationships/tags" Target="../tags/tag316.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317.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8.xml"/><Relationship Id="rId1" Type="http://schemas.openxmlformats.org/officeDocument/2006/relationships/tags" Target="../tags/tag318.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5.xml"/><Relationship Id="rId1" Type="http://schemas.openxmlformats.org/officeDocument/2006/relationships/tags" Target="../tags/tag319.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5.xml"/><Relationship Id="rId1" Type="http://schemas.openxmlformats.org/officeDocument/2006/relationships/tags" Target="../tags/tag320.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321.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6.xml"/><Relationship Id="rId1" Type="http://schemas.openxmlformats.org/officeDocument/2006/relationships/tags" Target="../tags/tag322.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6.xml"/><Relationship Id="rId1" Type="http://schemas.openxmlformats.org/officeDocument/2006/relationships/tags" Target="../tags/tag323.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5.xml"/><Relationship Id="rId1" Type="http://schemas.openxmlformats.org/officeDocument/2006/relationships/tags" Target="../tags/tag3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5.xml"/><Relationship Id="rId1" Type="http://schemas.openxmlformats.org/officeDocument/2006/relationships/tags" Target="../tags/tag325.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5.xml"/><Relationship Id="rId1" Type="http://schemas.openxmlformats.org/officeDocument/2006/relationships/tags" Target="../tags/tag326.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6.xml"/><Relationship Id="rId1" Type="http://schemas.openxmlformats.org/officeDocument/2006/relationships/tags" Target="../tags/tag327.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5.xml"/><Relationship Id="rId1" Type="http://schemas.openxmlformats.org/officeDocument/2006/relationships/tags" Target="../tags/tag328.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5.xml"/><Relationship Id="rId1" Type="http://schemas.openxmlformats.org/officeDocument/2006/relationships/tags" Target="../tags/tag329.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5.xml"/><Relationship Id="rId1" Type="http://schemas.openxmlformats.org/officeDocument/2006/relationships/tags" Target="../tags/tag330.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5.xml"/><Relationship Id="rId1" Type="http://schemas.openxmlformats.org/officeDocument/2006/relationships/tags" Target="../tags/tag331.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5.xml"/><Relationship Id="rId1" Type="http://schemas.openxmlformats.org/officeDocument/2006/relationships/tags" Target="../tags/tag33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5.xml"/><Relationship Id="rId1" Type="http://schemas.openxmlformats.org/officeDocument/2006/relationships/tags" Target="../tags/tag333.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5.xml"/><Relationship Id="rId1" Type="http://schemas.openxmlformats.org/officeDocument/2006/relationships/tags" Target="../tags/tag334.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8.xml"/><Relationship Id="rId7" Type="http://schemas.openxmlformats.org/officeDocument/2006/relationships/image" Target="../media/image6.emf"/><Relationship Id="rId2" Type="http://schemas.openxmlformats.org/officeDocument/2006/relationships/tags" Target="../tags/tag97.xml"/><Relationship Id="rId1" Type="http://schemas.openxmlformats.org/officeDocument/2006/relationships/vmlDrawing" Target="../drawings/vmlDrawing23.vml"/><Relationship Id="rId6" Type="http://schemas.openxmlformats.org/officeDocument/2006/relationships/oleObject" Target="../embeddings/oleObject19.bin"/><Relationship Id="rId5" Type="http://schemas.openxmlformats.org/officeDocument/2006/relationships/notesSlide" Target="../notesSlides/notesSlide23.xml"/><Relationship Id="rId4"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5.xml"/><Relationship Id="rId1" Type="http://schemas.openxmlformats.org/officeDocument/2006/relationships/tags" Target="../tags/tag335.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5.xml"/><Relationship Id="rId1" Type="http://schemas.openxmlformats.org/officeDocument/2006/relationships/tags" Target="../tags/tag336.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5.xml"/><Relationship Id="rId1" Type="http://schemas.openxmlformats.org/officeDocument/2006/relationships/tags" Target="../tags/tag337.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5.xml"/><Relationship Id="rId1" Type="http://schemas.openxmlformats.org/officeDocument/2006/relationships/tags" Target="../tags/tag338.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5.xml"/><Relationship Id="rId1" Type="http://schemas.openxmlformats.org/officeDocument/2006/relationships/tags" Target="../tags/tag339.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5.xml"/><Relationship Id="rId1" Type="http://schemas.openxmlformats.org/officeDocument/2006/relationships/tags" Target="../tags/tag340.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5.xml"/><Relationship Id="rId1" Type="http://schemas.openxmlformats.org/officeDocument/2006/relationships/tags" Target="../tags/tag341.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5.xml"/><Relationship Id="rId1" Type="http://schemas.openxmlformats.org/officeDocument/2006/relationships/tags" Target="../tags/tag34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5.xml"/><Relationship Id="rId1" Type="http://schemas.openxmlformats.org/officeDocument/2006/relationships/tags" Target="../tags/tag34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5.xml"/><Relationship Id="rId1" Type="http://schemas.openxmlformats.org/officeDocument/2006/relationships/tags" Target="../tags/tag344.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00.xml"/><Relationship Id="rId7" Type="http://schemas.openxmlformats.org/officeDocument/2006/relationships/image" Target="../media/image6.emf"/><Relationship Id="rId2" Type="http://schemas.openxmlformats.org/officeDocument/2006/relationships/tags" Target="../tags/tag99.xml"/><Relationship Id="rId1" Type="http://schemas.openxmlformats.org/officeDocument/2006/relationships/vmlDrawing" Target="../drawings/vmlDrawing24.vml"/><Relationship Id="rId6" Type="http://schemas.openxmlformats.org/officeDocument/2006/relationships/oleObject" Target="../embeddings/oleObject20.bin"/><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5.xml"/><Relationship Id="rId1" Type="http://schemas.openxmlformats.org/officeDocument/2006/relationships/tags" Target="../tags/tag345.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5.xml"/><Relationship Id="rId1" Type="http://schemas.openxmlformats.org/officeDocument/2006/relationships/tags" Target="../tags/tag346.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5.xml"/><Relationship Id="rId1" Type="http://schemas.openxmlformats.org/officeDocument/2006/relationships/tags" Target="../tags/tag347.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5.xml"/><Relationship Id="rId1" Type="http://schemas.openxmlformats.org/officeDocument/2006/relationships/tags" Target="../tags/tag348.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5.xml"/><Relationship Id="rId1" Type="http://schemas.openxmlformats.org/officeDocument/2006/relationships/tags" Target="../tags/tag349.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5.xml"/><Relationship Id="rId1" Type="http://schemas.openxmlformats.org/officeDocument/2006/relationships/tags" Target="../tags/tag350.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5.xml"/><Relationship Id="rId1" Type="http://schemas.openxmlformats.org/officeDocument/2006/relationships/tags" Target="../tags/tag351.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5.xml"/><Relationship Id="rId1" Type="http://schemas.openxmlformats.org/officeDocument/2006/relationships/tags" Target="../tags/tag35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5.xml"/><Relationship Id="rId1" Type="http://schemas.openxmlformats.org/officeDocument/2006/relationships/tags" Target="../tags/tag353.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5.xml"/><Relationship Id="rId1" Type="http://schemas.openxmlformats.org/officeDocument/2006/relationships/tags" Target="../tags/tag354.xml"/></Relationships>
</file>

<file path=ppt/slides/_rels/slide2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02.xml"/><Relationship Id="rId7" Type="http://schemas.openxmlformats.org/officeDocument/2006/relationships/oleObject" Target="../embeddings/oleObject22.bin"/><Relationship Id="rId2" Type="http://schemas.openxmlformats.org/officeDocument/2006/relationships/tags" Target="../tags/tag101.xml"/><Relationship Id="rId1" Type="http://schemas.openxmlformats.org/officeDocument/2006/relationships/vmlDrawing" Target="../drawings/vmlDrawing25.vml"/><Relationship Id="rId6" Type="http://schemas.openxmlformats.org/officeDocument/2006/relationships/chart" Target="../charts/chart1.xml"/><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5.xml"/><Relationship Id="rId1" Type="http://schemas.openxmlformats.org/officeDocument/2006/relationships/tags" Target="../tags/tag355.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5.xml"/><Relationship Id="rId1" Type="http://schemas.openxmlformats.org/officeDocument/2006/relationships/tags" Target="../tags/tag356.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5.xml"/><Relationship Id="rId1" Type="http://schemas.openxmlformats.org/officeDocument/2006/relationships/tags" Target="../tags/tag357.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5.xml"/><Relationship Id="rId1" Type="http://schemas.openxmlformats.org/officeDocument/2006/relationships/tags" Target="../tags/tag358.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5.xml"/><Relationship Id="rId1" Type="http://schemas.openxmlformats.org/officeDocument/2006/relationships/tags" Target="../tags/tag359.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6.xml"/><Relationship Id="rId1" Type="http://schemas.openxmlformats.org/officeDocument/2006/relationships/tags" Target="../tags/tag360.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5.xml"/><Relationship Id="rId1" Type="http://schemas.openxmlformats.org/officeDocument/2006/relationships/tags" Target="../tags/tag361.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5.xml"/><Relationship Id="rId1" Type="http://schemas.openxmlformats.org/officeDocument/2006/relationships/tags" Target="../tags/tag362.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5.xml"/><Relationship Id="rId1" Type="http://schemas.openxmlformats.org/officeDocument/2006/relationships/tags" Target="../tags/tag363.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300.xml"/><Relationship Id="rId13" Type="http://schemas.openxmlformats.org/officeDocument/2006/relationships/slide" Target="slide264.xml"/><Relationship Id="rId3" Type="http://schemas.openxmlformats.org/officeDocument/2006/relationships/slide" Target="slide4.xml"/><Relationship Id="rId7" Type="http://schemas.openxmlformats.org/officeDocument/2006/relationships/slide" Target="slide143.xml"/><Relationship Id="rId12" Type="http://schemas.openxmlformats.org/officeDocument/2006/relationships/slide" Target="slide240.xml"/><Relationship Id="rId2" Type="http://schemas.openxmlformats.org/officeDocument/2006/relationships/slideLayout" Target="../slideLayouts/slideLayout5.xml"/><Relationship Id="rId16" Type="http://schemas.openxmlformats.org/officeDocument/2006/relationships/slide" Target="slide372.xml"/><Relationship Id="rId1" Type="http://schemas.openxmlformats.org/officeDocument/2006/relationships/tags" Target="../tags/tag29.xml"/><Relationship Id="rId6" Type="http://schemas.openxmlformats.org/officeDocument/2006/relationships/slide" Target="slide35.xml"/><Relationship Id="rId11" Type="http://schemas.openxmlformats.org/officeDocument/2006/relationships/slide" Target="slide226.xml"/><Relationship Id="rId5" Type="http://schemas.openxmlformats.org/officeDocument/2006/relationships/slide" Target="slide26.xml"/><Relationship Id="rId15" Type="http://schemas.openxmlformats.org/officeDocument/2006/relationships/slide" Target="slide364.xml"/><Relationship Id="rId10" Type="http://schemas.openxmlformats.org/officeDocument/2006/relationships/slide" Target="slide350.xml"/><Relationship Id="rId4" Type="http://schemas.openxmlformats.org/officeDocument/2006/relationships/slide" Target="slide11.xml"/><Relationship Id="rId9" Type="http://schemas.openxmlformats.org/officeDocument/2006/relationships/slide" Target="slide193.xml"/><Relationship Id="rId14" Type="http://schemas.openxmlformats.org/officeDocument/2006/relationships/slide" Target="slide286.xml"/></Relationships>
</file>

<file path=ppt/slides/_rels/slide3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04.xml"/><Relationship Id="rId7" Type="http://schemas.openxmlformats.org/officeDocument/2006/relationships/oleObject" Target="../embeddings/oleObject23.bin"/><Relationship Id="rId2" Type="http://schemas.openxmlformats.org/officeDocument/2006/relationships/tags" Target="../tags/tag103.xml"/><Relationship Id="rId1" Type="http://schemas.openxmlformats.org/officeDocument/2006/relationships/vmlDrawing" Target="../drawings/vmlDrawing26.vml"/><Relationship Id="rId6" Type="http://schemas.openxmlformats.org/officeDocument/2006/relationships/notesSlide" Target="../notesSlides/notesSlide26.xml"/><Relationship Id="rId5" Type="http://schemas.openxmlformats.org/officeDocument/2006/relationships/slideLayout" Target="../slideLayouts/slideLayout5.xml"/><Relationship Id="rId4" Type="http://schemas.openxmlformats.org/officeDocument/2006/relationships/tags" Target="../tags/tag105.xml"/><Relationship Id="rId9" Type="http://schemas.openxmlformats.org/officeDocument/2006/relationships/image" Target="../media/image41.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64.xml"/></Relationships>
</file>

<file path=ppt/slides/_rels/slide301.xml.rels><?xml version="1.0" encoding="UTF-8" standalone="yes"?>
<Relationships xmlns="http://schemas.openxmlformats.org/package/2006/relationships"><Relationship Id="rId8" Type="http://schemas.openxmlformats.org/officeDocument/2006/relationships/slide" Target="slide341.xml"/><Relationship Id="rId3" Type="http://schemas.openxmlformats.org/officeDocument/2006/relationships/slide" Target="slide313.xml"/><Relationship Id="rId7" Type="http://schemas.openxmlformats.org/officeDocument/2006/relationships/slide" Target="slide336.xml"/><Relationship Id="rId2" Type="http://schemas.openxmlformats.org/officeDocument/2006/relationships/slideLayout" Target="../slideLayouts/slideLayout5.xml"/><Relationship Id="rId1" Type="http://schemas.openxmlformats.org/officeDocument/2006/relationships/tags" Target="../tags/tag365.xml"/><Relationship Id="rId6" Type="http://schemas.openxmlformats.org/officeDocument/2006/relationships/slide" Target="slide332.xml"/><Relationship Id="rId5" Type="http://schemas.openxmlformats.org/officeDocument/2006/relationships/slide" Target="slide326.xml"/><Relationship Id="rId4" Type="http://schemas.openxmlformats.org/officeDocument/2006/relationships/slide" Target="slide317.xml"/><Relationship Id="rId9" Type="http://schemas.openxmlformats.org/officeDocument/2006/relationships/slide" Target="slide344.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6.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7.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9.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0.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1.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2.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06.xml"/><Relationship Id="rId4" Type="http://schemas.openxmlformats.org/officeDocument/2006/relationships/image" Target="../media/image42.pn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5.xml"/><Relationship Id="rId1" Type="http://schemas.openxmlformats.org/officeDocument/2006/relationships/tags" Target="../tags/tag374.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5.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6.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7.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78.xml"/></Relationships>
</file>

<file path=ppt/slides/_rels/slide3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9.xml"/><Relationship Id="rId1" Type="http://schemas.openxmlformats.org/officeDocument/2006/relationships/themeOverride" Target="../theme/themeOverride25.xml"/><Relationship Id="rId4" Type="http://schemas.openxmlformats.org/officeDocument/2006/relationships/notesSlide" Target="../notesSlides/notesSlide27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0.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1.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82.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07.xml"/><Relationship Id="rId4" Type="http://schemas.openxmlformats.org/officeDocument/2006/relationships/image" Target="../media/image43.png"/></Relationships>
</file>

<file path=ppt/slides/_rels/slide320.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5.xml"/><Relationship Id="rId1" Type="http://schemas.openxmlformats.org/officeDocument/2006/relationships/tags" Target="../tags/tag384.xml"/></Relationships>
</file>

<file path=ppt/slides/_rels/slide32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5.xml"/><Relationship Id="rId7" Type="http://schemas.openxmlformats.org/officeDocument/2006/relationships/oleObject" Target="../embeddings/oleObject26.bin"/><Relationship Id="rId2" Type="http://schemas.openxmlformats.org/officeDocument/2006/relationships/tags" Target="../tags/tag385.xml"/><Relationship Id="rId1" Type="http://schemas.openxmlformats.org/officeDocument/2006/relationships/vmlDrawing" Target="../drawings/vmlDrawing28.vml"/><Relationship Id="rId6" Type="http://schemas.openxmlformats.org/officeDocument/2006/relationships/image" Target="../media/image69.emf"/><Relationship Id="rId5" Type="http://schemas.openxmlformats.org/officeDocument/2006/relationships/oleObject" Target="../embeddings/oleObject25.bin"/><Relationship Id="rId4" Type="http://schemas.openxmlformats.org/officeDocument/2006/relationships/notesSlide" Target="../notesSlides/notesSlide274.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2.png"/><Relationship Id="rId2" Type="http://schemas.openxmlformats.org/officeDocument/2006/relationships/tags" Target="../tags/tag386.xml"/><Relationship Id="rId1" Type="http://schemas.openxmlformats.org/officeDocument/2006/relationships/vmlDrawing" Target="../drawings/vmlDrawing29.vml"/><Relationship Id="rId6" Type="http://schemas.openxmlformats.org/officeDocument/2006/relationships/image" Target="../media/image71.emf"/><Relationship Id="rId5" Type="http://schemas.openxmlformats.org/officeDocument/2006/relationships/oleObject" Target="../embeddings/oleObject27.bin"/><Relationship Id="rId4" Type="http://schemas.openxmlformats.org/officeDocument/2006/relationships/notesSlide" Target="../notesSlides/notesSlide275.xml"/></Relationships>
</file>

<file path=ppt/slides/_rels/slide323.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slideLayout" Target="../slideLayouts/slideLayout5.xml"/><Relationship Id="rId7" Type="http://schemas.openxmlformats.org/officeDocument/2006/relationships/oleObject" Target="../embeddings/oleObject29.bin"/><Relationship Id="rId2" Type="http://schemas.openxmlformats.org/officeDocument/2006/relationships/tags" Target="../tags/tag387.xml"/><Relationship Id="rId1" Type="http://schemas.openxmlformats.org/officeDocument/2006/relationships/vmlDrawing" Target="../drawings/vmlDrawing30.vml"/><Relationship Id="rId6" Type="http://schemas.openxmlformats.org/officeDocument/2006/relationships/image" Target="../media/image73.emf"/><Relationship Id="rId5" Type="http://schemas.openxmlformats.org/officeDocument/2006/relationships/oleObject" Target="../embeddings/oleObject28.bin"/><Relationship Id="rId4" Type="http://schemas.openxmlformats.org/officeDocument/2006/relationships/notesSlide" Target="../notesSlides/notesSlide276.xml"/></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8.xml"/><Relationship Id="rId1" Type="http://schemas.openxmlformats.org/officeDocument/2006/relationships/themeOverride" Target="../theme/themeOverride26.xml"/><Relationship Id="rId4" Type="http://schemas.openxmlformats.org/officeDocument/2006/relationships/notesSlide" Target="../notesSlides/notesSlide277.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9.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0.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91.xml"/></Relationships>
</file>

<file path=ppt/slides/_rels/slide32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5.xml"/><Relationship Id="rId1" Type="http://schemas.openxmlformats.org/officeDocument/2006/relationships/tags" Target="../tags/tag392.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9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08.xml"/><Relationship Id="rId4" Type="http://schemas.openxmlformats.org/officeDocument/2006/relationships/image" Target="../media/image43.png"/></Relationships>
</file>

<file path=ppt/slides/_rels/slide3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4.xml"/><Relationship Id="rId1" Type="http://schemas.openxmlformats.org/officeDocument/2006/relationships/themeOverride" Target="../theme/themeOverride27.xml"/><Relationship Id="rId4" Type="http://schemas.openxmlformats.org/officeDocument/2006/relationships/notesSlide" Target="../notesSlides/notesSlide278.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95.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6.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97.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98.xml"/></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9.xml"/><Relationship Id="rId1" Type="http://schemas.openxmlformats.org/officeDocument/2006/relationships/themeOverride" Target="../theme/themeOverride28.xml"/><Relationship Id="rId4" Type="http://schemas.openxmlformats.org/officeDocument/2006/relationships/notesSlide" Target="../notesSlides/notesSlide279.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0.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1.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2.xml"/></Relationships>
</file>

<file path=ppt/slides/_rels/slide3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5.xml"/><Relationship Id="rId1" Type="http://schemas.openxmlformats.org/officeDocument/2006/relationships/tags" Target="../tags/tag403.xm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4.xml"/><Relationship Id="rId1" Type="http://schemas.openxmlformats.org/officeDocument/2006/relationships/themeOverride" Target="../theme/themeOverride29.xml"/><Relationship Id="rId4" Type="http://schemas.openxmlformats.org/officeDocument/2006/relationships/notesSlide" Target="../notesSlides/notesSlide280.xml"/></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5.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6.xml"/></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7.xml"/><Relationship Id="rId1" Type="http://schemas.openxmlformats.org/officeDocument/2006/relationships/themeOverride" Target="../theme/themeOverride30.xml"/><Relationship Id="rId4" Type="http://schemas.openxmlformats.org/officeDocument/2006/relationships/notesSlide" Target="../notesSlides/notesSlide281.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8.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09.xml"/></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0.xml"/></Relationships>
</file>

<file path=ppt/slides/_rels/slide3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1.xml"/><Relationship Id="rId1" Type="http://schemas.openxmlformats.org/officeDocument/2006/relationships/themeOverride" Target="../theme/themeOverride31.xml"/><Relationship Id="rId4" Type="http://schemas.openxmlformats.org/officeDocument/2006/relationships/notesSlide" Target="../notesSlides/notesSlide282.xml"/></Relationships>
</file>

<file path=ppt/slides/_rels/slide348.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5.xml"/><Relationship Id="rId1" Type="http://schemas.openxmlformats.org/officeDocument/2006/relationships/tags" Target="../tags/tag41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3.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14.xml"/></Relationships>
</file>

<file path=ppt/slides/_rels/slide352.xml.rels><?xml version="1.0" encoding="UTF-8" standalone="yes"?>
<Relationships xmlns="http://schemas.openxmlformats.org/package/2006/relationships"><Relationship Id="rId3" Type="http://schemas.openxmlformats.org/officeDocument/2006/relationships/slide" Target="slide353.xml"/><Relationship Id="rId2" Type="http://schemas.openxmlformats.org/officeDocument/2006/relationships/slideLayout" Target="../slideLayouts/slideLayout5.xml"/><Relationship Id="rId1" Type="http://schemas.openxmlformats.org/officeDocument/2006/relationships/tags" Target="../tags/tag415.xml"/><Relationship Id="rId4" Type="http://schemas.openxmlformats.org/officeDocument/2006/relationships/slide" Target="slide357.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6.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7.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8.xml"/></Relationships>
</file>

<file path=ppt/slides/_rels/slide35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9.xml"/><Relationship Id="rId1" Type="http://schemas.openxmlformats.org/officeDocument/2006/relationships/themeOverride" Target="../theme/themeOverride32.xml"/><Relationship Id="rId4" Type="http://schemas.openxmlformats.org/officeDocument/2006/relationships/notesSlide" Target="../notesSlides/notesSlide284.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0.xml"/></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1.xml"/><Relationship Id="rId1" Type="http://schemas.openxmlformats.org/officeDocument/2006/relationships/themeOverride" Target="../theme/themeOverride33.xml"/><Relationship Id="rId4" Type="http://schemas.openxmlformats.org/officeDocument/2006/relationships/notesSlide" Target="../notesSlides/notesSlide285.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2.xml"/></Relationships>
</file>

<file path=ppt/slides/_rels/slide36.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79.xml"/><Relationship Id="rId18" Type="http://schemas.openxmlformats.org/officeDocument/2006/relationships/slide" Target="slide98.xml"/><Relationship Id="rId3" Type="http://schemas.openxmlformats.org/officeDocument/2006/relationships/notesSlide" Target="../notesSlides/notesSlide31.xml"/><Relationship Id="rId7" Type="http://schemas.openxmlformats.org/officeDocument/2006/relationships/slide" Target="slide50.xml"/><Relationship Id="rId12" Type="http://schemas.openxmlformats.org/officeDocument/2006/relationships/slide" Target="slide76.xml"/><Relationship Id="rId17" Type="http://schemas.openxmlformats.org/officeDocument/2006/relationships/slide" Target="slide93.xml"/><Relationship Id="rId2" Type="http://schemas.openxmlformats.org/officeDocument/2006/relationships/slideLayout" Target="../slideLayouts/slideLayout5.xml"/><Relationship Id="rId16" Type="http://schemas.openxmlformats.org/officeDocument/2006/relationships/slide" Target="slide90.xml"/><Relationship Id="rId1" Type="http://schemas.openxmlformats.org/officeDocument/2006/relationships/tags" Target="../tags/tag110.xml"/><Relationship Id="rId6" Type="http://schemas.openxmlformats.org/officeDocument/2006/relationships/slide" Target="slide44.xml"/><Relationship Id="rId11" Type="http://schemas.openxmlformats.org/officeDocument/2006/relationships/slide" Target="slide70.xml"/><Relationship Id="rId5" Type="http://schemas.openxmlformats.org/officeDocument/2006/relationships/slide" Target="slide41.xml"/><Relationship Id="rId15" Type="http://schemas.openxmlformats.org/officeDocument/2006/relationships/slide" Target="slide87.xml"/><Relationship Id="rId10" Type="http://schemas.openxmlformats.org/officeDocument/2006/relationships/slide" Target="slide65.xml"/><Relationship Id="rId19" Type="http://schemas.openxmlformats.org/officeDocument/2006/relationships/slide" Target="slide101.xml"/><Relationship Id="rId4" Type="http://schemas.openxmlformats.org/officeDocument/2006/relationships/slide" Target="slide37.xml"/><Relationship Id="rId9" Type="http://schemas.openxmlformats.org/officeDocument/2006/relationships/slide" Target="slide60.xml"/><Relationship Id="rId14" Type="http://schemas.openxmlformats.org/officeDocument/2006/relationships/slide" Target="slide8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1.xml"/><Relationship Id="rId1" Type="http://schemas.openxmlformats.org/officeDocument/2006/relationships/tags" Target="../tags/tag42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4.xml"/><Relationship Id="rId1" Type="http://schemas.openxmlformats.org/officeDocument/2006/relationships/vmlDrawing" Target="../drawings/vmlDrawing31.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notesSlide" Target="../notesSlides/notesSlide299.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12.xml"/><Relationship Id="rId4" Type="http://schemas.openxmlformats.org/officeDocument/2006/relationships/image" Target="../media/image44.png"/></Relationships>
</file>

<file path=ppt/slides/_rels/slide3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3.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3.xml"/><Relationship Id="rId1" Type="http://schemas.openxmlformats.org/officeDocument/2006/relationships/themeOverride" Target="../theme/themeOverride1.xml"/><Relationship Id="rId4" Type="http://schemas.openxmlformats.org/officeDocument/2006/relationships/notesSlide" Target="../notesSlides/notesSlide34.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9.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9.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9.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9.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9.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9.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9.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4.xml"/><Relationship Id="rId1" Type="http://schemas.openxmlformats.org/officeDocument/2006/relationships/vmlDrawing" Target="../drawings/vmlDrawing27.vml"/><Relationship Id="rId6" Type="http://schemas.openxmlformats.org/officeDocument/2006/relationships/image" Target="../media/image45.png"/><Relationship Id="rId5" Type="http://schemas.openxmlformats.org/officeDocument/2006/relationships/oleObject" Target="../embeddings/oleObject24.bin"/><Relationship Id="rId4" Type="http://schemas.openxmlformats.org/officeDocument/2006/relationships/notesSlide" Target="../notesSlides/notesSlide35.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9.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9.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9.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9.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9.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116.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9.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0.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0.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0.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9.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0.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0.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0.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7.xml"/><Relationship Id="rId1" Type="http://schemas.openxmlformats.org/officeDocument/2006/relationships/themeOverride" Target="../theme/themeOverride2.xml"/><Relationship Id="rId4" Type="http://schemas.openxmlformats.org/officeDocument/2006/relationships/notesSlide" Target="../notesSlides/notesSlide38.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25.xml"/><Relationship Id="rId1" Type="http://schemas.openxmlformats.org/officeDocument/2006/relationships/vmlDrawing" Target="../drawings/vmlDrawing32.vml"/><Relationship Id="rId6" Type="http://schemas.openxmlformats.org/officeDocument/2006/relationships/image" Target="../media/image6.emf"/><Relationship Id="rId5" Type="http://schemas.openxmlformats.org/officeDocument/2006/relationships/oleObject" Target="../embeddings/oleObject31.bin"/><Relationship Id="rId4" Type="http://schemas.openxmlformats.org/officeDocument/2006/relationships/notesSlide" Target="../notesSlides/notesSlide34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5.xml"/></Relationships>
</file>

<file path=ppt/slides/_rels/slide4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5.xm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6.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119.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0.xml"/><Relationship Id="rId1" Type="http://schemas.openxmlformats.org/officeDocument/2006/relationships/themeOverride" Target="../theme/themeOverride3.xml"/><Relationship Id="rId4" Type="http://schemas.openxmlformats.org/officeDocument/2006/relationships/notesSlide" Target="../notesSlides/notesSlide41.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121.xml"/><Relationship Id="rId4" Type="http://schemas.openxmlformats.org/officeDocument/2006/relationships/image" Target="../media/image46.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22.xml"/><Relationship Id="rId4" Type="http://schemas.openxmlformats.org/officeDocument/2006/relationships/image" Target="../media/image47.GI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23.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12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6.xml"/><Relationship Id="rId1" Type="http://schemas.openxmlformats.org/officeDocument/2006/relationships/themeOverride" Target="../theme/themeOverride4.xml"/><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2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2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9.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13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13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133.xml"/></Relationships>
</file>

<file path=ppt/slides/_rels/slide6.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notesSlide" Target="../notesSlides/notesSlide3.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slideLayout" Target="../slideLayouts/slideLayout5.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vmlDrawing" Target="../drawings/vmlDrawing9.v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image" Target="../media/image1.emf"/><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135.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6.xml"/><Relationship Id="rId1" Type="http://schemas.openxmlformats.org/officeDocument/2006/relationships/themeOverride" Target="../theme/themeOverride6.xml"/><Relationship Id="rId4"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137.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138.xml"/><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14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1.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14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143.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5.xml"/><Relationship Id="rId7"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vmlDrawing" Target="../drawings/vmlDrawing10.vml"/><Relationship Id="rId6" Type="http://schemas.openxmlformats.org/officeDocument/2006/relationships/tags" Target="../tags/tag58.xml"/><Relationship Id="rId5" Type="http://schemas.openxmlformats.org/officeDocument/2006/relationships/tags" Target="../tags/tag57.xml"/><Relationship Id="rId10" Type="http://schemas.openxmlformats.org/officeDocument/2006/relationships/image" Target="../media/image6.emf"/><Relationship Id="rId4" Type="http://schemas.openxmlformats.org/officeDocument/2006/relationships/tags" Target="../tags/tag56.xml"/><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4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8.xml"/><Relationship Id="rId1" Type="http://schemas.openxmlformats.org/officeDocument/2006/relationships/tags" Target="../tags/tag14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6.xml"/><Relationship Id="rId1" Type="http://schemas.openxmlformats.org/officeDocument/2006/relationships/themeOverride" Target="../theme/themeOverride8.xml"/><Relationship Id="rId4"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14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148.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149.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15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2.xml"/><Relationship Id="rId1" Type="http://schemas.openxmlformats.org/officeDocument/2006/relationships/themeOverride" Target="../theme/themeOverride9.xml"/><Relationship Id="rId4"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5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5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tags" Target="../tags/tag154.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5.xml"/><Relationship Id="rId1" Type="http://schemas.openxmlformats.org/officeDocument/2006/relationships/themeOverride" Target="../theme/themeOverride10.xml"/><Relationship Id="rId4"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56.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5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15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0.xml"/><Relationship Id="rId1" Type="http://schemas.openxmlformats.org/officeDocument/2006/relationships/themeOverride" Target="../theme/themeOverride11.xml"/><Relationship Id="rId4"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16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3.xml"/><Relationship Id="rId1" Type="http://schemas.openxmlformats.org/officeDocument/2006/relationships/themeOverride" Target="../theme/themeOverride12.xml"/><Relationship Id="rId4"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8.xml"/><Relationship Id="rId1" Type="http://schemas.openxmlformats.org/officeDocument/2006/relationships/tags" Target="../tags/tag165.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6.xml"/><Relationship Id="rId1" Type="http://schemas.openxmlformats.org/officeDocument/2006/relationships/themeOverride" Target="../theme/themeOverride13.xml"/><Relationship Id="rId4"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6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8.xml"/><Relationship Id="rId1" Type="http://schemas.openxmlformats.org/officeDocument/2006/relationships/tags" Target="../tags/tag168.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9.xml"/><Relationship Id="rId1" Type="http://schemas.openxmlformats.org/officeDocument/2006/relationships/themeOverride" Target="../theme/themeOverride14.xml"/><Relationship Id="rId4"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17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xml"/><Relationship Id="rId1" Type="http://schemas.openxmlformats.org/officeDocument/2006/relationships/tags" Target="../tags/tag17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8.xml"/><Relationship Id="rId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Assessor Training</a:t>
            </a:r>
          </a:p>
        </p:txBody>
      </p:sp>
      <p:sp>
        <p:nvSpPr>
          <p:cNvPr id="5" name="Subtitle 2"/>
          <p:cNvSpPr txBox="1"/>
          <p:nvPr/>
        </p:nvSpPr>
        <p:spPr bwMode="auto">
          <a:xfrm>
            <a:off x="4764764" y="3038488"/>
            <a:ext cx="3920482" cy="172354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(2/2)</a:t>
            </a:r>
          </a:p>
        </p:txBody>
      </p:sp>
      <p:grpSp>
        <p:nvGrpSpPr>
          <p:cNvPr id="4" name="Group 3"/>
          <p:cNvGrpSpPr/>
          <p:nvPr/>
        </p:nvGrpSpPr>
        <p:grpSpPr>
          <a:xfrm>
            <a:off x="471766" y="1199408"/>
            <a:ext cx="8108505" cy="4702628"/>
            <a:chOff x="13830300" y="15774177"/>
            <a:chExt cx="11944350" cy="11869545"/>
          </a:xfrm>
        </p:grpSpPr>
        <p:cxnSp>
          <p:nvCxnSpPr>
            <p:cNvPr id="5" name="Straight Connector 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Though Large industries are not covered in this scheme, the model is applicable across all sectors and size</a:t>
            </a:r>
          </a:p>
          <a:p>
            <a:pPr marL="285750" indent="-285750" algn="just">
              <a:buFont typeface="Arial" panose="020B0604020202020204" pitchFamily="34"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panose="020B0604020202020204" pitchFamily="34"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panose="020B0604020202020204" pitchFamily="34" charset="0"/>
              <a:buChar char="•"/>
            </a:pPr>
            <a:r>
              <a:rPr lang="en-US" dirty="0">
                <a:solidFill>
                  <a:srgbClr val="000000"/>
                </a:solidFill>
              </a:rPr>
              <a:t>Registration is online and user-friendly</a:t>
            </a:r>
          </a:p>
          <a:p>
            <a:pPr marL="1200150" lvl="2" indent="-285750" algn="just">
              <a:buFont typeface="Arial" panose="020B0604020202020204" pitchFamily="34" charset="0"/>
              <a:buChar char="•"/>
            </a:pPr>
            <a:r>
              <a:rPr lang="en-US" dirty="0">
                <a:solidFill>
                  <a:srgbClr val="000000"/>
                </a:solidFill>
              </a:rPr>
              <a:t>UAM can be filed on self-declaration basis</a:t>
            </a:r>
          </a:p>
          <a:p>
            <a:pPr marL="1200150" lvl="2" indent="-285750" algn="just">
              <a:buFont typeface="Arial" panose="020B0604020202020204" pitchFamily="34" charset="0"/>
              <a:buChar char="•"/>
            </a:pPr>
            <a:r>
              <a:rPr lang="en-US" dirty="0">
                <a:solidFill>
                  <a:srgbClr val="000000"/>
                </a:solidFill>
              </a:rPr>
              <a:t>No documentation required</a:t>
            </a:r>
          </a:p>
          <a:p>
            <a:pPr marL="1200150" lvl="2" indent="-285750" algn="just">
              <a:buFont typeface="Arial" panose="020B0604020202020204" pitchFamily="34" charset="0"/>
              <a:buChar char="•"/>
            </a:pPr>
            <a:r>
              <a:rPr lang="en-US" dirty="0">
                <a:solidFill>
                  <a:srgbClr val="000000"/>
                </a:solidFill>
              </a:rPr>
              <a:t>No Fee for filing</a:t>
            </a:r>
          </a:p>
          <a:p>
            <a:pPr marL="1200150" lvl="2" indent="-285750" algn="just">
              <a:buFont typeface="Arial" panose="020B0604020202020204" pitchFamily="34"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E-4</a:t>
            </a:r>
            <a:br>
              <a:rPr lang="en-US" b="1" dirty="0">
                <a:solidFill>
                  <a:schemeClr val="tx1"/>
                </a:solidFill>
              </a:rPr>
            </a:br>
            <a:r>
              <a:rPr lang="en-US" b="1" dirty="0">
                <a:solidFill>
                  <a:schemeClr val="tx1"/>
                </a:solidFill>
              </a:rPr>
              <a:t>Customer Servicing </a:t>
            </a:r>
            <a:endParaRPr lang="en-IN" b="1" dirty="0">
              <a:solidFill>
                <a:schemeClr val="tx1"/>
              </a:solidFill>
            </a:endParaRPr>
          </a:p>
        </p:txBody>
      </p:sp>
    </p:spTree>
    <p:custDataLst>
      <p:tags r:id="rId1"/>
    </p:custData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1" y="4008002"/>
            <a:ext cx="6890656" cy="1292662"/>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Have processes to provide service to the customer, to meet his post supply needs</a:t>
            </a:r>
            <a:endParaRPr lang="en-IN" sz="2800" dirty="0"/>
          </a:p>
        </p:txBody>
      </p:sp>
    </p:spTree>
    <p:custDataLst>
      <p:tags r:id="rId1"/>
    </p:custData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3923613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normAutofit fontScale="90000"/>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extLst>
      <p:ext uri="{BB962C8B-B14F-4D97-AF65-F5344CB8AC3E}">
        <p14:creationId xmlns:p14="http://schemas.microsoft.com/office/powerpoint/2010/main" val="1118569576"/>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2770093" y="1088631"/>
            <a:ext cx="3787335"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1199839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normAutofit fontScale="90000"/>
          </a:bodyPr>
          <a:lstStyle/>
          <a:p>
            <a:pPr algn="ctr"/>
            <a:r>
              <a:rPr lang="en-US" dirty="0"/>
              <a:t>D-1</a:t>
            </a:r>
            <a:br>
              <a:rPr lang="en-US" dirty="0"/>
            </a:br>
            <a:r>
              <a:rPr lang="en-US" dirty="0"/>
              <a:t>Design Capability</a:t>
            </a:r>
            <a:endParaRPr lang="en-IN" sz="2400" dirty="0"/>
          </a:p>
        </p:txBody>
      </p:sp>
    </p:spTree>
    <p:custDataLst>
      <p:tags r:id="rId1"/>
    </p:custDataLst>
    <p:extLst>
      <p:ext uri="{BB962C8B-B14F-4D97-AF65-F5344CB8AC3E}">
        <p14:creationId xmlns:p14="http://schemas.microsoft.com/office/powerpoint/2010/main" val="131903162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026904" y="3118229"/>
            <a:ext cx="6996687" cy="492443"/>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913130" rtl="0" eaLnBrk="1" fontAlgn="base" hangingPunct="1">
              <a:spcBef>
                <a:spcPct val="0"/>
              </a:spcBef>
              <a:spcAft>
                <a:spcPct val="0"/>
              </a:spcAft>
              <a:tabLst>
                <a:tab pos="274955" algn="l"/>
              </a:tabLst>
              <a:defRPr sz="1900" b="1" baseline="0">
                <a:solidFill>
                  <a:schemeClr val="dk1"/>
                </a:solidFill>
                <a:latin typeface="+mj-lt"/>
                <a:ea typeface="Arial Unicode MS" pitchFamily="34" charset="-128"/>
                <a:cs typeface="Arial Unicode MS" pitchFamily="34" charset="-128"/>
              </a:defRPr>
            </a:lvl1pPr>
            <a:lvl2pPr algn="l" defTabSz="913130" rtl="0" eaLnBrk="1" fontAlgn="base" hangingPunct="1">
              <a:spcBef>
                <a:spcPct val="0"/>
              </a:spcBef>
              <a:spcAft>
                <a:spcPct val="0"/>
              </a:spcAft>
              <a:defRPr sz="1900" b="1">
                <a:solidFill>
                  <a:schemeClr val="dk1"/>
                </a:solidFill>
                <a:latin typeface="+mn-lt"/>
                <a:ea typeface="+mn-ea"/>
                <a:cs typeface="+mn-cs"/>
              </a:defRPr>
            </a:lvl2pPr>
            <a:lvl3pPr algn="l" defTabSz="913130" rtl="0" eaLnBrk="1" fontAlgn="base" hangingPunct="1">
              <a:spcBef>
                <a:spcPct val="0"/>
              </a:spcBef>
              <a:spcAft>
                <a:spcPct val="0"/>
              </a:spcAft>
              <a:defRPr sz="1900" b="1">
                <a:solidFill>
                  <a:schemeClr val="dk1"/>
                </a:solidFill>
                <a:latin typeface="+mn-lt"/>
                <a:ea typeface="+mn-ea"/>
                <a:cs typeface="+mn-cs"/>
              </a:defRPr>
            </a:lvl3pPr>
            <a:lvl4pPr algn="l" defTabSz="913130" rtl="0" eaLnBrk="1" fontAlgn="base" hangingPunct="1">
              <a:spcBef>
                <a:spcPct val="0"/>
              </a:spcBef>
              <a:spcAft>
                <a:spcPct val="0"/>
              </a:spcAft>
              <a:defRPr sz="1900" b="1">
                <a:solidFill>
                  <a:schemeClr val="dk1"/>
                </a:solidFill>
                <a:latin typeface="+mn-lt"/>
                <a:ea typeface="+mn-ea"/>
                <a:cs typeface="+mn-cs"/>
              </a:defRPr>
            </a:lvl4pPr>
            <a:lvl5pPr algn="l" defTabSz="913130" rtl="0" eaLnBrk="1" fontAlgn="base" hangingPunct="1">
              <a:spcBef>
                <a:spcPct val="0"/>
              </a:spcBef>
              <a:spcAft>
                <a:spcPct val="0"/>
              </a:spcAft>
              <a:defRPr sz="1900" b="1">
                <a:solidFill>
                  <a:schemeClr val="dk1"/>
                </a:solidFill>
                <a:latin typeface="+mn-lt"/>
                <a:ea typeface="+mn-ea"/>
                <a:cs typeface="+mn-cs"/>
              </a:defRPr>
            </a:lvl5pPr>
            <a:lvl6pPr marL="466725" algn="l" defTabSz="913130" rtl="0" eaLnBrk="1" fontAlgn="base" hangingPunct="1">
              <a:spcBef>
                <a:spcPct val="0"/>
              </a:spcBef>
              <a:spcAft>
                <a:spcPct val="0"/>
              </a:spcAft>
              <a:defRPr sz="1900" b="1">
                <a:solidFill>
                  <a:schemeClr val="dk1"/>
                </a:solidFill>
                <a:latin typeface="+mn-lt"/>
                <a:ea typeface="+mn-ea"/>
                <a:cs typeface="+mn-cs"/>
              </a:defRPr>
            </a:lvl6pPr>
            <a:lvl7pPr marL="932815" algn="l" defTabSz="913130" rtl="0" eaLnBrk="1" fontAlgn="base" hangingPunct="1">
              <a:spcBef>
                <a:spcPct val="0"/>
              </a:spcBef>
              <a:spcAft>
                <a:spcPct val="0"/>
              </a:spcAft>
              <a:defRPr sz="1900" b="1">
                <a:solidFill>
                  <a:schemeClr val="dk1"/>
                </a:solidFill>
                <a:latin typeface="+mn-lt"/>
                <a:ea typeface="+mn-ea"/>
                <a:cs typeface="+mn-cs"/>
              </a:defRPr>
            </a:lvl7pPr>
            <a:lvl8pPr marL="1399540" algn="l" defTabSz="913130" rtl="0" eaLnBrk="1" fontAlgn="base" hangingPunct="1">
              <a:spcBef>
                <a:spcPct val="0"/>
              </a:spcBef>
              <a:spcAft>
                <a:spcPct val="0"/>
              </a:spcAft>
              <a:defRPr sz="1900" b="1">
                <a:solidFill>
                  <a:schemeClr val="dk1"/>
                </a:solidFill>
                <a:latin typeface="+mn-lt"/>
                <a:ea typeface="+mn-ea"/>
                <a:cs typeface="+mn-cs"/>
              </a:defRPr>
            </a:lvl8pPr>
            <a:lvl9pPr marL="1865630" algn="l" defTabSz="913130"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solidFill>
                  <a:schemeClr val="tx1"/>
                </a:solidFill>
              </a:rPr>
              <a:t>Scheme Guidelines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
        <p:nvSpPr>
          <p:cNvPr id="11" name="Footer Placeholder 10"/>
          <p:cNvSpPr>
            <a:spLocks noGrp="1"/>
          </p:cNvSpPr>
          <p:nvPr>
            <p:ph type="ftr" sz="quarter" idx="4294967295"/>
          </p:nvPr>
        </p:nvSpPr>
        <p:spPr>
          <a:xfrm>
            <a:off x="6425286" y="5624513"/>
            <a:ext cx="2457450" cy="656544"/>
          </a:xfrm>
          <a:prstGeom prst="rect">
            <a:avLst/>
          </a:prstGeom>
        </p:spPr>
        <p:txBody>
          <a:bodyPr/>
          <a:lstStyle/>
          <a:p>
            <a:pPr algn="ctr">
              <a:defRPr/>
            </a:pPr>
            <a:r>
              <a:rPr lang="en-GB" dirty="0">
                <a:solidFill>
                  <a:prstClr val="black">
                    <a:tint val="75000"/>
                  </a:prstClr>
                </a:solidFill>
                <a:latin typeface="Calibri" panose="020F0502020204030204"/>
              </a:rPr>
              <a:t>Quality Assurance in Design by A.K Jain</a:t>
            </a:r>
            <a:endParaRPr lang="en-US" dirty="0">
              <a:solidFill>
                <a:prstClr val="black">
                  <a:tint val="75000"/>
                </a:prstClr>
              </a:solidFill>
              <a:latin typeface="Calibri" panose="020F0502020204030204"/>
            </a:endParaRPr>
          </a:p>
        </p:txBody>
      </p:sp>
    </p:spTree>
    <p:custDataLst>
      <p:tags r:id="rId1"/>
    </p:custDataLst>
    <p:extLst>
      <p:ext uri="{BB962C8B-B14F-4D97-AF65-F5344CB8AC3E}">
        <p14:creationId xmlns:p14="http://schemas.microsoft.com/office/powerpoint/2010/main" val="1104576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27314" y="3975344"/>
            <a:ext cx="7467600" cy="2585323"/>
          </a:xfrm>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idx="4294967295"/>
          </p:nvPr>
        </p:nvSpPr>
        <p:spPr>
          <a:xfrm>
            <a:off x="87088" y="381198"/>
            <a:ext cx="6996113" cy="307777"/>
          </a:xfrm>
        </p:spPr>
        <p:txBody>
          <a:bodyPr/>
          <a:lstStyle/>
          <a:p>
            <a:r>
              <a:rPr lang="en-US" sz="2000" dirty="0"/>
              <a:t>Design Capability</a:t>
            </a:r>
            <a:endParaRPr lang="en-IN" sz="2000" dirty="0"/>
          </a:p>
        </p:txBody>
      </p:sp>
    </p:spTree>
    <p:custDataLst>
      <p:tags r:id="rId1"/>
    </p:custDataLst>
    <p:extLst>
      <p:ext uri="{BB962C8B-B14F-4D97-AF65-F5344CB8AC3E}">
        <p14:creationId xmlns:p14="http://schemas.microsoft.com/office/powerpoint/2010/main" val="2536011652"/>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design review being a common practice</a:t>
            </a:r>
          </a:p>
        </p:txBody>
      </p:sp>
      <p:sp>
        <p:nvSpPr>
          <p:cNvPr id="19" name="Rectangle 18"/>
          <p:cNvSpPr/>
          <p:nvPr/>
        </p:nvSpPr>
        <p:spPr>
          <a:xfrm>
            <a:off x="5888687"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planning by design group </a:t>
            </a:r>
            <a:r>
              <a:rPr lang="en-US" sz="1600" b="1" dirty="0">
                <a:solidFill>
                  <a:schemeClr val="bg1"/>
                </a:solidFill>
              </a:rPr>
              <a:t>+ </a:t>
            </a:r>
            <a:r>
              <a:rPr lang="en-US" sz="1050" dirty="0">
                <a:solidFill>
                  <a:schemeClr val="bg1"/>
                </a:solidFill>
              </a:rPr>
              <a:t>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bg1"/>
                </a:solidFill>
              </a:rPr>
              <a:t>+ </a:t>
            </a:r>
            <a:r>
              <a:rPr lang="en-US" sz="1050" dirty="0">
                <a:solidFill>
                  <a:schemeClr val="bg1"/>
                </a:solidFill>
              </a:rPr>
              <a:t>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for Reliability (DFR) in place incorporating risk analysis and DFMEA conducted </a:t>
            </a:r>
          </a:p>
        </p:txBody>
      </p:sp>
      <p:sp>
        <p:nvSpPr>
          <p:cNvPr id="25" name="Rectangle 24"/>
          <p:cNvSpPr/>
          <p:nvPr/>
        </p:nvSpPr>
        <p:spPr>
          <a:xfrm>
            <a:off x="752835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7975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extLst>
      <p:ext uri="{BB962C8B-B14F-4D97-AF65-F5344CB8AC3E}">
        <p14:creationId xmlns:p14="http://schemas.microsoft.com/office/powerpoint/2010/main" val="26261171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 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extLst>
      <p:ext uri="{BB962C8B-B14F-4D97-AF65-F5344CB8AC3E}">
        <p14:creationId xmlns:p14="http://schemas.microsoft.com/office/powerpoint/2010/main" val="583663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normAutofit fontScale="90000"/>
          </a:bodyPr>
          <a:lstStyle/>
          <a:p>
            <a:pPr algn="ctr"/>
            <a:r>
              <a:rPr lang="en-US" dirty="0"/>
              <a:t>D-2</a:t>
            </a:r>
            <a:br>
              <a:rPr lang="en-US" dirty="0"/>
            </a:br>
            <a:r>
              <a:rPr lang="en-US" dirty="0"/>
              <a:t>Design Process</a:t>
            </a:r>
            <a:endParaRPr lang="en-IN" sz="2400" dirty="0"/>
          </a:p>
        </p:txBody>
      </p:sp>
    </p:spTree>
    <p:custDataLst>
      <p:tags r:id="rId1"/>
    </p:custDataLst>
    <p:extLst>
      <p:ext uri="{BB962C8B-B14F-4D97-AF65-F5344CB8AC3E}">
        <p14:creationId xmlns:p14="http://schemas.microsoft.com/office/powerpoint/2010/main" val="2362818243"/>
      </p:ext>
    </p:extLst>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51857" y="3975344"/>
            <a:ext cx="6607629" cy="2154436"/>
          </a:xfrm>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idx="4294967295"/>
          </p:nvPr>
        </p:nvSpPr>
        <p:spPr>
          <a:xfrm>
            <a:off x="0" y="381000"/>
            <a:ext cx="6996113" cy="307975"/>
          </a:xfrm>
        </p:spPr>
        <p:txBody>
          <a:bodyPr/>
          <a:lstStyle/>
          <a:p>
            <a:pPr lvl="0" eaLnBrk="1" fontAlgn="auto" hangingPunct="1">
              <a:spcBef>
                <a:spcPts val="0"/>
              </a:spcBef>
              <a:spcAft>
                <a:spcPts val="0"/>
              </a:spcAft>
            </a:pPr>
            <a:r>
              <a:rPr lang="en-IN" sz="2000" kern="1200" dirty="0">
                <a:solidFill>
                  <a:srgbClr val="000000"/>
                </a:solidFill>
                <a:ea typeface="Times New Roman" panose="02020603050405020304"/>
                <a:cs typeface="Times New Roman" panose="02020603050405020304"/>
              </a:rPr>
              <a:t>Design process &amp; methodologies</a:t>
            </a:r>
            <a:endParaRPr lang="en-IN" sz="2000" kern="1200" dirty="0">
              <a:solidFill>
                <a:srgbClr val="000000"/>
              </a:solidFill>
              <a:latin typeface="Cambria" panose="02040503050406030204"/>
              <a:ea typeface="MS Mincho" panose="02020609040205080304" charset="-128"/>
              <a:cs typeface="Times New Roman" panose="02020603050405020304"/>
            </a:endParaRPr>
          </a:p>
        </p:txBody>
      </p:sp>
    </p:spTree>
    <p:custDataLst>
      <p:tags r:id="rId1"/>
    </p:custDataLst>
    <p:extLst>
      <p:ext uri="{BB962C8B-B14F-4D97-AF65-F5344CB8AC3E}">
        <p14:creationId xmlns:p14="http://schemas.microsoft.com/office/powerpoint/2010/main" val="3605139508"/>
      </p:ext>
    </p:extLst>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Simulation tools like FEA, CAD, CAE used to create design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619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extLst>
      <p:ext uri="{BB962C8B-B14F-4D97-AF65-F5344CB8AC3E}">
        <p14:creationId xmlns:p14="http://schemas.microsoft.com/office/powerpoint/2010/main" val="1421703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extLst>
      <p:ext uri="{BB962C8B-B14F-4D97-AF65-F5344CB8AC3E}">
        <p14:creationId xmlns:p14="http://schemas.microsoft.com/office/powerpoint/2010/main" val="98903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01416"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IN" sz="2000" dirty="0"/>
              <a:t>Objectivities of ZED scheme</a:t>
            </a:r>
            <a:endParaRPr lang="en-GB" sz="2000" dirty="0"/>
          </a:p>
        </p:txBody>
      </p:sp>
      <p:sp>
        <p:nvSpPr>
          <p:cNvPr id="12" name="Rectangle 15"/>
          <p:cNvSpPr txBox="1"/>
          <p:nvPr/>
        </p:nvSpPr>
        <p:spPr>
          <a:xfrm>
            <a:off x="1682110" y="1224556"/>
            <a:ext cx="7249859" cy="4708981"/>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Objectives</a:t>
            </a:r>
          </a:p>
        </p:txBody>
      </p:sp>
      <p:pic>
        <p:nvPicPr>
          <p:cNvPr id="14" name="Picture 13"/>
          <p:cNvPicPr>
            <a:picLocks noChangeAspect="1"/>
          </p:cNvPicPr>
          <p:nvPr/>
        </p:nvPicPr>
        <p:blipFill rotWithShape="1">
          <a:blip r:embed="rId8"/>
          <a:srcRect l="2500" t="11600" r="2857" b="13734"/>
          <a:stretch>
            <a:fillRect/>
          </a:stretch>
        </p:blipFill>
        <p:spPr>
          <a:xfrm>
            <a:off x="345619" y="4481849"/>
            <a:ext cx="1143319" cy="1106794"/>
          </a:xfrm>
          <a:prstGeom prst="rect">
            <a:avLst/>
          </a:prstGeom>
          <a:effectLst>
            <a:softEdge rad="63500"/>
          </a:effectLst>
        </p:spPr>
      </p:pic>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extLst>
      <p:ext uri="{BB962C8B-B14F-4D97-AF65-F5344CB8AC3E}">
        <p14:creationId xmlns:p14="http://schemas.microsoft.com/office/powerpoint/2010/main" val="40534638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900" indent="-342900">
              <a:buFont typeface="+mj-lt"/>
              <a:buAutoNum type="arabicPeriod"/>
            </a:pPr>
            <a:r>
              <a:rPr lang="en-US" sz="1600" b="1" dirty="0"/>
              <a:t>Design &amp; development planning</a:t>
            </a:r>
          </a:p>
          <a:p>
            <a:pPr marL="342900" indent="-342900">
              <a:buFont typeface="+mj-lt"/>
              <a:buAutoNum type="arabicPeriod"/>
            </a:pPr>
            <a:r>
              <a:rPr lang="en-US" sz="1600" b="1" dirty="0"/>
              <a:t>Design &amp; development inputs</a:t>
            </a:r>
          </a:p>
          <a:p>
            <a:pPr marL="342900" indent="-342900">
              <a:buFont typeface="+mj-lt"/>
              <a:buAutoNum type="arabicPeriod"/>
            </a:pPr>
            <a:r>
              <a:rPr lang="en-US" sz="1600" b="1" dirty="0"/>
              <a:t>Design &amp; development outputs</a:t>
            </a:r>
          </a:p>
          <a:p>
            <a:pPr marL="342900" indent="-342900">
              <a:buFont typeface="+mj-lt"/>
              <a:buAutoNum type="arabicPeriod"/>
            </a:pPr>
            <a:r>
              <a:rPr lang="en-US" sz="1600" b="1" dirty="0"/>
              <a:t>Design &amp; development review</a:t>
            </a:r>
          </a:p>
          <a:p>
            <a:pPr marL="342900" indent="-342900">
              <a:buFont typeface="+mj-lt"/>
              <a:buAutoNum type="arabicPeriod"/>
            </a:pPr>
            <a:r>
              <a:rPr lang="en-US" sz="1600" b="1" dirty="0"/>
              <a:t>Design &amp; development verification</a:t>
            </a:r>
          </a:p>
          <a:p>
            <a:pPr marL="342900" indent="-342900">
              <a:buFont typeface="+mj-lt"/>
              <a:buAutoNum type="arabicPeriod"/>
            </a:pPr>
            <a:r>
              <a:rPr lang="en-US" sz="1600" b="1" dirty="0"/>
              <a:t>Design &amp; development validation</a:t>
            </a:r>
          </a:p>
          <a:p>
            <a:pPr marL="342900" indent="-342900">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a:fillRect/>
          </a:stretch>
        </p:blipFill>
        <p:spPr bwMode="auto">
          <a:xfrm>
            <a:off x="830176" y="1597906"/>
            <a:ext cx="7488324" cy="2751731"/>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87965981"/>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extLst>
      <p:ext uri="{BB962C8B-B14F-4D97-AF65-F5344CB8AC3E}">
        <p14:creationId xmlns:p14="http://schemas.microsoft.com/office/powerpoint/2010/main" val="54831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6080" indent="-386080">
              <a:buFont typeface="+mj-lt"/>
              <a:buAutoNum type="arabicPeriod"/>
            </a:pPr>
            <a:r>
              <a:rPr lang="en-GB" sz="1800" dirty="0"/>
              <a:t>Methods: Approach involves  Organisation, Documentation, Verification &amp; Audit</a:t>
            </a:r>
          </a:p>
          <a:p>
            <a:pPr marL="386080" indent="-386080">
              <a:buFont typeface="+mj-lt"/>
              <a:buAutoNum type="arabicPeriod"/>
            </a:pPr>
            <a:r>
              <a:rPr lang="en-GB" sz="1800" dirty="0"/>
              <a:t> Organisation:</a:t>
            </a:r>
          </a:p>
          <a:p>
            <a:pPr marL="386080" indent="-386080">
              <a:buFont typeface="+mj-lt"/>
              <a:buAutoNum type="arabicPeriod"/>
            </a:pPr>
            <a:endParaRPr lang="en-GB" sz="1800" dirty="0"/>
          </a:p>
          <a:p>
            <a:endParaRPr lang="en-GB" sz="1800" dirty="0"/>
          </a:p>
          <a:p>
            <a:pPr marL="386080" indent="-386080">
              <a:buFont typeface="+mj-lt"/>
              <a:buAutoNum type="arabicPeriod"/>
            </a:pPr>
            <a:endParaRPr lang="en-GB" sz="1800" dirty="0"/>
          </a:p>
          <a:p>
            <a:pPr marL="386080" indent="-386080">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7481465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extLst>
      <p:ext uri="{BB962C8B-B14F-4D97-AF65-F5344CB8AC3E}">
        <p14:creationId xmlns:p14="http://schemas.microsoft.com/office/powerpoint/2010/main" val="31280357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similarity of the previously proven designs.</a:t>
            </a:r>
          </a:p>
        </p:txBody>
      </p:sp>
    </p:spTree>
    <p:custDataLst>
      <p:tags r:id="rId1"/>
    </p:custDataLst>
    <p:extLst>
      <p:ext uri="{BB962C8B-B14F-4D97-AF65-F5344CB8AC3E}">
        <p14:creationId xmlns:p14="http://schemas.microsoft.com/office/powerpoint/2010/main" val="29452791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extLst>
      <p:ext uri="{BB962C8B-B14F-4D97-AF65-F5344CB8AC3E}">
        <p14:creationId xmlns:p14="http://schemas.microsoft.com/office/powerpoint/2010/main" val="29566810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453382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21682074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Safety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82292578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p:nvPr/>
        </p:nvSpPr>
        <p:spPr>
          <a:xfrm>
            <a:off x="1682110" y="1181096"/>
            <a:ext cx="7371737" cy="4616648"/>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Assessment, Rating &amp; Certification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Gap analysis &amp; Handholding for improving rating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International Benchmarking</a:t>
            </a:r>
          </a:p>
          <a:p>
            <a:pPr marL="186055" lvl="1" indent="-184785" defTabSz="859790" fontAlgn="base">
              <a:spcBef>
                <a:spcPct val="0"/>
              </a:spcBef>
              <a:spcAft>
                <a:spcPct val="0"/>
              </a:spcAft>
              <a:buClr>
                <a:srgbClr val="000000"/>
              </a:buClr>
            </a:pPr>
            <a:endParaRPr lang="en-US" sz="2000" dirty="0">
              <a:solidFill>
                <a:srgbClr val="000000"/>
              </a:solidFill>
            </a:endParaRPr>
          </a:p>
        </p:txBody>
      </p:sp>
      <p:sp>
        <p:nvSpPr>
          <p:cNvPr id="10" name="Rectangle 9"/>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 Activities</a:t>
            </a:r>
          </a:p>
        </p:txBody>
      </p:sp>
      <p:pic>
        <p:nvPicPr>
          <p:cNvPr id="11" name="Picture 10"/>
          <p:cNvPicPr>
            <a:picLocks noChangeAspect="1"/>
          </p:cNvPicPr>
          <p:nvPr/>
        </p:nvPicPr>
        <p:blipFill rotWithShape="1">
          <a:blip r:embed="rId4"/>
          <a:srcRect l="7965" t="5751" r="11040" b="10039"/>
          <a:stretch>
            <a:fillRect/>
          </a:stretch>
        </p:blipFill>
        <p:spPr>
          <a:xfrm>
            <a:off x="335280" y="4414866"/>
            <a:ext cx="1157824" cy="1043939"/>
          </a:xfrm>
          <a:prstGeom prst="rect">
            <a:avLst/>
          </a:prstGeom>
          <a:effectLst>
            <a:softEdge rad="63500"/>
          </a:effectLst>
        </p:spPr>
      </p:pic>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p:nvPr/>
        </p:nvSpPr>
        <p:spPr bwMode="auto">
          <a:xfrm>
            <a:off x="2277097" y="1248784"/>
            <a:ext cx="509689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panose="020F0502020204030204"/>
              <a:ea typeface="MS PGothic" panose="020B0600070205080204" pitchFamily="34" charset="-128"/>
            </a:endParaRPr>
          </a:p>
        </p:txBody>
      </p:sp>
    </p:spTree>
    <p:custDataLst>
      <p:tags r:id="rId1"/>
    </p:custDataLst>
    <p:extLst>
      <p:ext uri="{BB962C8B-B14F-4D97-AF65-F5344CB8AC3E}">
        <p14:creationId xmlns:p14="http://schemas.microsoft.com/office/powerpoint/2010/main" val="37504637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A-5</a:t>
            </a:r>
            <a:br>
              <a:rPr lang="en-US" b="1" dirty="0">
                <a:solidFill>
                  <a:schemeClr val="tx1"/>
                </a:solidFill>
              </a:rPr>
            </a:br>
            <a:r>
              <a:rPr lang="en-US" b="1" dirty="0">
                <a:solidFill>
                  <a:schemeClr val="tx1"/>
                </a:solidFill>
              </a:rPr>
              <a:t>Safe Working Environment</a:t>
            </a:r>
            <a:endParaRPr lang="en-IN" b="1" dirty="0">
              <a:solidFill>
                <a:schemeClr val="tx1"/>
              </a:solidFill>
            </a:endParaRPr>
          </a:p>
        </p:txBody>
      </p:sp>
    </p:spTree>
    <p:custDataLst>
      <p:tags r:id="rId1"/>
    </p:custDataLst>
    <p:extLst>
      <p:ext uri="{BB962C8B-B14F-4D97-AF65-F5344CB8AC3E}">
        <p14:creationId xmlns:p14="http://schemas.microsoft.com/office/powerpoint/2010/main" val="1435081465"/>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2584" y="4160406"/>
            <a:ext cx="6884894" cy="1292662"/>
          </a:xfrm>
        </p:spPr>
        <p:txBody>
          <a:bodyPr/>
          <a:lstStyle/>
          <a:p>
            <a:pPr algn="ctr"/>
            <a:r>
              <a:rPr lang="en-IN" sz="2800" dirty="0">
                <a:solidFill>
                  <a:srgbClr val="000000"/>
                </a:solidFill>
                <a:latin typeface="Calibri" panose="020F0502020204030204" pitchFamily="34" charset="0"/>
                <a:ea typeface="MS Mincho" panose="02020609040205080304" charset="-128"/>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57146532"/>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exists and addresses issues related to employees and contract workers</a:t>
            </a:r>
          </a:p>
        </p:txBody>
      </p:sp>
      <p:sp>
        <p:nvSpPr>
          <p:cNvPr id="19" name="Rectangle 18"/>
          <p:cNvSpPr/>
          <p:nvPr/>
        </p:nvSpPr>
        <p:spPr>
          <a:xfrm>
            <a:off x="5316839" y="1209800"/>
            <a:ext cx="175696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Formal/informal safety training done e.g. mock drill</a:t>
            </a:r>
          </a:p>
        </p:txBody>
      </p:sp>
      <p:sp>
        <p:nvSpPr>
          <p:cNvPr id="29" name="Rectangle 28"/>
          <p:cNvSpPr/>
          <p:nvPr/>
        </p:nvSpPr>
        <p:spPr>
          <a:xfrm>
            <a:off x="5316839" y="3128988"/>
            <a:ext cx="175696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Classroom and practical sessions on safety conducted for 100% employees</a:t>
            </a:r>
          </a:p>
        </p:txBody>
      </p:sp>
      <p:sp>
        <p:nvSpPr>
          <p:cNvPr id="30" name="Rectangle 29"/>
          <p:cNvSpPr/>
          <p:nvPr/>
        </p:nvSpPr>
        <p:spPr>
          <a:xfrm>
            <a:off x="7140640" y="3128988"/>
            <a:ext cx="1960186"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information reviewed, leading to identification and implementation of CAPAs </a:t>
            </a:r>
          </a:p>
        </p:txBody>
      </p:sp>
      <p:sp>
        <p:nvSpPr>
          <p:cNvPr id="35" name="Rectangle 34"/>
          <p:cNvSpPr/>
          <p:nvPr/>
        </p:nvSpPr>
        <p:spPr>
          <a:xfrm>
            <a:off x="7140640" y="3993703"/>
            <a:ext cx="1960186"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SOPs established to meet statutory and regulatory requirements related to safety</a:t>
            </a:r>
          </a:p>
        </p:txBody>
      </p:sp>
      <p:sp>
        <p:nvSpPr>
          <p:cNvPr id="44" name="Rectangle 43"/>
          <p:cNvSpPr/>
          <p:nvPr/>
        </p:nvSpPr>
        <p:spPr>
          <a:xfrm>
            <a:off x="5316839" y="4860427"/>
            <a:ext cx="175696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 established for safe working environment throughout the factory</a:t>
            </a:r>
          </a:p>
        </p:txBody>
      </p:sp>
      <p:sp>
        <p:nvSpPr>
          <p:cNvPr id="45" name="Rectangle 44"/>
          <p:cNvSpPr/>
          <p:nvPr/>
        </p:nvSpPr>
        <p:spPr>
          <a:xfrm>
            <a:off x="7140640" y="4860427"/>
            <a:ext cx="1960186"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err="1">
                <a:solidFill>
                  <a:schemeClr val="bg1"/>
                </a:solidFill>
              </a:rPr>
              <a:t>Organisation</a:t>
            </a:r>
            <a:r>
              <a:rPr lang="en-US" sz="1000" dirty="0">
                <a:solidFill>
                  <a:schemeClr val="bg1"/>
                </a:solidFill>
              </a:rPr>
              <a:t>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Daily safety dashboard established, frequent reviews planned and documented</a:t>
            </a:r>
          </a:p>
        </p:txBody>
      </p:sp>
      <p:sp>
        <p:nvSpPr>
          <p:cNvPr id="50" name="Rectangle 49"/>
          <p:cNvSpPr/>
          <p:nvPr/>
        </p:nvSpPr>
        <p:spPr>
          <a:xfrm>
            <a:off x="5316839" y="5767891"/>
            <a:ext cx="175696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8051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extLst>
      <p:ext uri="{BB962C8B-B14F-4D97-AF65-F5344CB8AC3E}">
        <p14:creationId xmlns:p14="http://schemas.microsoft.com/office/powerpoint/2010/main" val="25100191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		</a:t>
            </a:r>
          </a:p>
        </p:txBody>
      </p:sp>
    </p:spTree>
    <p:custDataLst>
      <p:tags r:id="rId1"/>
    </p:custDataLst>
    <p:extLst>
      <p:ext uri="{BB962C8B-B14F-4D97-AF65-F5344CB8AC3E}">
        <p14:creationId xmlns:p14="http://schemas.microsoft.com/office/powerpoint/2010/main" val="833857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Reporting Culture </a:t>
            </a:r>
            <a:r>
              <a:rPr lang="en-US" altLang="en-US" sz="2000" dirty="0">
                <a:ea typeface="MS PGothic" panose="020B0600070205080204" pitchFamily="34" charset="-128"/>
                <a:cs typeface="Arial" panose="020B0604020202020204" pitchFamily="34" charset="0"/>
              </a:rPr>
              <a:t>-  Willing front line participation is imperative because you are in direct contact with threats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Informed Culture - </a:t>
            </a:r>
            <a:r>
              <a:rPr lang="en-US" altLang="en-US" sz="2000" dirty="0">
                <a:ea typeface="MS PGothic" panose="020B0600070205080204" pitchFamily="34" charset="-128"/>
                <a:cs typeface="Arial" panose="020B0604020202020204" pitchFamily="34"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Flexible Culture - </a:t>
            </a:r>
            <a:r>
              <a:rPr lang="en-US" altLang="en-US" sz="2000" dirty="0">
                <a:ea typeface="MS PGothic" panose="020B0600070205080204" pitchFamily="34" charset="-128"/>
                <a:cs typeface="Arial" panose="020B0604020202020204" pitchFamily="34" charset="0"/>
              </a:rPr>
              <a:t>Possessing the capability of adapting effectively to changing demands (operational or safety)</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Learning Culture – </a:t>
            </a:r>
            <a:r>
              <a:rPr lang="en-US" altLang="en-US" sz="2000" dirty="0">
                <a:ea typeface="MS PGothic" panose="020B0600070205080204" pitchFamily="34" charset="-128"/>
                <a:cs typeface="Arial" panose="020B0604020202020204" pitchFamily="34"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Safety Culture</a:t>
            </a:r>
            <a:endParaRPr lang="en-IN" dirty="0">
              <a:solidFill>
                <a:srgbClr val="000000"/>
              </a:solidFill>
              <a:ea typeface="MS PGothic" panose="020B0600070205080204" pitchFamily="34" charset="-128"/>
            </a:endParaRPr>
          </a:p>
        </p:txBody>
      </p:sp>
    </p:spTree>
    <p:custDataLst>
      <p:tags r:id="rId1"/>
    </p:custDataLst>
    <p:extLst>
      <p:ext uri="{BB962C8B-B14F-4D97-AF65-F5344CB8AC3E}">
        <p14:creationId xmlns:p14="http://schemas.microsoft.com/office/powerpoint/2010/main" val="15114564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Components of SMS</a:t>
            </a:r>
            <a:endParaRPr lang="en-IN" dirty="0">
              <a:solidFill>
                <a:srgbClr val="000000"/>
              </a:solidFill>
              <a:ea typeface="MS PGothic" panose="020B0600070205080204" pitchFamily="34" charset="-128"/>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154822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R-3</a:t>
            </a:r>
            <a:br>
              <a:rPr lang="en-US" b="1" dirty="0">
                <a:solidFill>
                  <a:schemeClr val="tx1"/>
                </a:solidFill>
              </a:rPr>
            </a:br>
            <a:r>
              <a:rPr lang="en-US" b="1" dirty="0">
                <a:solidFill>
                  <a:schemeClr val="tx1"/>
                </a:solidFill>
              </a:rPr>
              <a:t>Safety Performance</a:t>
            </a:r>
            <a:endParaRPr lang="en-IN" b="1" dirty="0">
              <a:solidFill>
                <a:schemeClr val="tx1"/>
              </a:solidFill>
            </a:endParaRPr>
          </a:p>
        </p:txBody>
      </p:sp>
    </p:spTree>
    <p:custDataLst>
      <p:tags r:id="rId1"/>
    </p:custDataLst>
    <p:extLst>
      <p:ext uri="{BB962C8B-B14F-4D97-AF65-F5344CB8AC3E}">
        <p14:creationId xmlns:p14="http://schemas.microsoft.com/office/powerpoint/2010/main" val="3205617286"/>
      </p:ext>
    </p:extLst>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765" y="4020340"/>
            <a:ext cx="7670203" cy="1246495"/>
          </a:xfrm>
        </p:spPr>
        <p:txBody>
          <a:bodyPr anchor="ctr"/>
          <a:lstStyle/>
          <a:p>
            <a:pPr algn="ctr"/>
            <a:r>
              <a:rPr lang="en-US" sz="2700" dirty="0"/>
              <a:t>To assess the awareness and practices to improve</a:t>
            </a:r>
          </a:p>
          <a:p>
            <a:pPr algn="ctr"/>
            <a:r>
              <a:rPr lang="en-US" sz="2700" dirty="0"/>
              <a:t>Safety management </a:t>
            </a:r>
            <a:endParaRPr lang="en-IN" sz="2700" dirty="0"/>
          </a:p>
        </p:txBody>
      </p:sp>
    </p:spTree>
    <p:custDataLst>
      <p:tags r:id="rId1"/>
    </p:custDataLst>
    <p:extLst>
      <p:ext uri="{BB962C8B-B14F-4D97-AF65-F5344CB8AC3E}">
        <p14:creationId xmlns:p14="http://schemas.microsoft.com/office/powerpoint/2010/main" val="201619904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Methodology </a:t>
            </a:r>
            <a:r>
              <a:rPr lang="en-US" sz="2000" dirty="0"/>
              <a:t>–</a:t>
            </a:r>
            <a:r>
              <a:rPr lang="en-IN" sz="2000" dirty="0"/>
              <a:t> key components </a:t>
            </a:r>
          </a:p>
        </p:txBody>
      </p:sp>
      <p:sp>
        <p:nvSpPr>
          <p:cNvPr id="3" name="Rectangle 2"/>
          <p:cNvSpPr txBox="1"/>
          <p:nvPr>
            <p:custDataLst>
              <p:tags r:id="rId2"/>
            </p:custDataLst>
          </p:nvPr>
        </p:nvSpPr>
        <p:spPr>
          <a:xfrm>
            <a:off x="1638300" y="998220"/>
            <a:ext cx="1575195" cy="1522292"/>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Awareness </a:t>
            </a:r>
          </a:p>
          <a:p>
            <a:pPr>
              <a:buClr>
                <a:srgbClr val="000000"/>
              </a:buClr>
            </a:pPr>
            <a:r>
              <a:rPr lang="en-GB" sz="1690" b="1" dirty="0">
                <a:solidFill>
                  <a:srgbClr val="FFFFFF"/>
                </a:solidFill>
              </a:rPr>
              <a:t>and </a:t>
            </a:r>
          </a:p>
          <a:p>
            <a:pPr>
              <a:buClr>
                <a:srgbClr val="000000"/>
              </a:buClr>
            </a:pPr>
            <a:r>
              <a:rPr lang="en-GB" sz="1690" b="1" dirty="0">
                <a:solidFill>
                  <a:srgbClr val="FFFFFF"/>
                </a:solidFill>
              </a:rPr>
              <a:t>Training</a:t>
            </a:r>
          </a:p>
        </p:txBody>
      </p:sp>
      <p:sp>
        <p:nvSpPr>
          <p:cNvPr id="9" name="TextBox 8"/>
          <p:cNvSpPr txBox="1"/>
          <p:nvPr/>
        </p:nvSpPr>
        <p:spPr>
          <a:xfrm>
            <a:off x="3275276" y="998220"/>
            <a:ext cx="5684494" cy="1548796"/>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5900" lvl="1" indent="-215900">
              <a:spcBef>
                <a:spcPts val="200"/>
              </a:spcBef>
              <a:buClr>
                <a:srgbClr val="000000"/>
              </a:buClr>
            </a:pPr>
            <a:r>
              <a:rPr lang="en-US" sz="1600" dirty="0">
                <a:solidFill>
                  <a:srgbClr val="000000"/>
                </a:solidFill>
              </a:rPr>
              <a:t>Training &amp; Certification of eligible Master Trainers, Assessors and Consultants</a:t>
            </a:r>
          </a:p>
          <a:p>
            <a:pPr marL="215900" lvl="1" indent="-2159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p:nvPr>
            <p:custDataLst>
              <p:tags r:id="rId3"/>
            </p:custDataLst>
          </p:nvPr>
        </p:nvSpPr>
        <p:spPr>
          <a:xfrm>
            <a:off x="1638300" y="2604503"/>
            <a:ext cx="1575195" cy="13658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Third party </a:t>
            </a:r>
            <a:br>
              <a:rPr lang="en-GB" sz="1690" b="1" dirty="0">
                <a:solidFill>
                  <a:srgbClr val="FFFFFF"/>
                </a:solidFill>
              </a:rPr>
            </a:br>
            <a:r>
              <a:rPr lang="en-GB" sz="1690" b="1" dirty="0">
                <a:solidFill>
                  <a:srgbClr val="FFFFFF"/>
                </a:solidFill>
              </a:rPr>
              <a:t>site-assessment</a:t>
            </a:r>
          </a:p>
        </p:txBody>
      </p:sp>
      <p:sp>
        <p:nvSpPr>
          <p:cNvPr id="10" name="TextBox 9"/>
          <p:cNvSpPr txBox="1"/>
          <p:nvPr/>
        </p:nvSpPr>
        <p:spPr>
          <a:xfrm>
            <a:off x="3275276" y="2604503"/>
            <a:ext cx="5684494" cy="13658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5900" lvl="1" indent="-215900">
              <a:spcBef>
                <a:spcPts val="200"/>
              </a:spcBef>
              <a:buClr>
                <a:srgbClr val="000000"/>
              </a:buClr>
            </a:pPr>
            <a:r>
              <a:rPr lang="en-US" sz="1600" dirty="0">
                <a:solidFill>
                  <a:srgbClr val="000000"/>
                </a:solidFill>
              </a:rPr>
              <a:t>Online auto-allocation of assessors and monitoring of Assessment process</a:t>
            </a:r>
          </a:p>
          <a:p>
            <a:pPr marL="215900" lvl="1" indent="-2159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p:nvPr>
            <p:custDataLst>
              <p:tags r:id="rId4"/>
            </p:custDataLst>
          </p:nvPr>
        </p:nvSpPr>
        <p:spPr>
          <a:xfrm>
            <a:off x="1638300" y="4027819"/>
            <a:ext cx="1575195" cy="14453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US" sz="1690" b="1" dirty="0">
                <a:solidFill>
                  <a:srgbClr val="FFFFFF"/>
                </a:solidFill>
              </a:rPr>
              <a:t>Third party consultancy (gap analysis and handholding)</a:t>
            </a:r>
          </a:p>
        </p:txBody>
      </p:sp>
      <p:sp>
        <p:nvSpPr>
          <p:cNvPr id="11" name="TextBox 10"/>
          <p:cNvSpPr txBox="1"/>
          <p:nvPr/>
        </p:nvSpPr>
        <p:spPr>
          <a:xfrm>
            <a:off x="3275276" y="4027819"/>
            <a:ext cx="5684494" cy="14453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5900" lvl="1" indent="-215900">
              <a:spcBef>
                <a:spcPts val="200"/>
              </a:spcBef>
              <a:buClr>
                <a:srgbClr val="000000"/>
              </a:buClr>
            </a:pPr>
            <a:r>
              <a:rPr lang="en-US" sz="1600" dirty="0">
                <a:solidFill>
                  <a:srgbClr val="000000"/>
                </a:solidFill>
              </a:rPr>
              <a:t>Allocation of consultants and monitoring of Consulting process</a:t>
            </a:r>
          </a:p>
          <a:p>
            <a:pPr marL="215900" lvl="1" indent="-2159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p:nvPr>
            <p:custDataLst>
              <p:tags r:id="rId5"/>
            </p:custDataLst>
          </p:nvPr>
        </p:nvSpPr>
        <p:spPr>
          <a:xfrm>
            <a:off x="1638300" y="5525391"/>
            <a:ext cx="1575195" cy="649927"/>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Certification</a:t>
            </a:r>
          </a:p>
        </p:txBody>
      </p:sp>
      <p:sp>
        <p:nvSpPr>
          <p:cNvPr id="12" name="TextBox 11"/>
          <p:cNvSpPr txBox="1"/>
          <p:nvPr/>
        </p:nvSpPr>
        <p:spPr>
          <a:xfrm>
            <a:off x="3275276" y="5525390"/>
            <a:ext cx="5684494" cy="649927"/>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a:fillRect/>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600" b="1" dirty="0">
                <a:solidFill>
                  <a:schemeClr val="bg1"/>
                </a:solidFill>
              </a:rPr>
              <a:t>+ </a:t>
            </a:r>
            <a:r>
              <a:rPr lang="en-US" sz="1050" dirty="0">
                <a:solidFill>
                  <a:schemeClr val="bg1"/>
                </a:solidFill>
              </a:rPr>
              <a:t>&lt;20% decrease in man-hours lost due to industry accidents  with respect to last year</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Overall man-hours due to industry accidents &lt;0.1%</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man- hour lost due to industry accidents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1 year</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3 years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permanent disabilities in the last 3 years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691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extLst>
      <p:ext uri="{BB962C8B-B14F-4D97-AF65-F5344CB8AC3E}">
        <p14:creationId xmlns:p14="http://schemas.microsoft.com/office/powerpoint/2010/main" val="1459532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2</a:t>
            </a:r>
          </a:p>
        </p:txBody>
      </p:sp>
    </p:spTree>
    <p:extLst>
      <p:ext uri="{BB962C8B-B14F-4D97-AF65-F5344CB8AC3E}">
        <p14:creationId xmlns:p14="http://schemas.microsoft.com/office/powerpoint/2010/main" val="32805970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QUALITY MANAGEMENT</a:t>
            </a:r>
          </a:p>
        </p:txBody>
      </p:sp>
    </p:spTree>
    <p:custDataLst>
      <p:tags r:id="rId1"/>
    </p:custData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p:nvPr/>
        </p:nvSpPr>
        <p:spPr bwMode="auto">
          <a:xfrm>
            <a:off x="2678333" y="1088631"/>
            <a:ext cx="3787335"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solidFill>
                <a:schemeClr val="tx1"/>
              </a:solidFill>
            </a:endParaRPr>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A-2</a:t>
            </a:r>
            <a:br>
              <a:rPr lang="en-IN" b="1" dirty="0">
                <a:solidFill>
                  <a:schemeClr val="tx1"/>
                </a:solidFill>
              </a:rPr>
            </a:br>
            <a:r>
              <a:rPr lang="en-IN" b="1" dirty="0">
                <a:solidFill>
                  <a:schemeClr val="tx1"/>
                </a:solidFill>
              </a:rPr>
              <a:t>Process Capability Assessment &amp; Enhancement</a:t>
            </a:r>
          </a:p>
        </p:txBody>
      </p:sp>
    </p:spTree>
    <p:custDataLst>
      <p:tags r:id="rId1"/>
    </p:custDataLst>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Corrections are made to the processes on the basis of process trend</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&lt;80% critical machines</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&gt;80% critical machines</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a:t>
            </a:r>
          </a:p>
        </p:txBody>
      </p:sp>
      <p:sp>
        <p:nvSpPr>
          <p:cNvPr id="29" name="Rectangle 28"/>
          <p:cNvSpPr/>
          <p:nvPr/>
        </p:nvSpPr>
        <p:spPr>
          <a:xfrm>
            <a:off x="5888687"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buFont typeface="Wingdings" panose="05000000000000000000"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sym typeface="Symbol" panose="05050102010706020507"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panose="020B0604020202020204" pitchFamily="34"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2440" name="think-cell Slide" r:id="rId9" imgW="12700" imgH="12700" progId="TCLayout.ActiveDocument.1">
                  <p:embed/>
                </p:oleObj>
              </mc:Choice>
              <mc:Fallback>
                <p:oleObj name="think-cell Slide" r:id="rId9" imgW="12700" imgH="12700" progId="TCLayout.ActiveDocument.1">
                  <p:embed/>
                  <p:pic>
                    <p:nvPicPr>
                      <p:cNvPr id="0" name="Picture 44609"/>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ln>
          <a:effectLst>
            <a:outerShdw blurRad="50800" dist="50800" dir="2700000" algn="ctr" rotWithShape="0">
              <a:srgbClr val="000000">
                <a:alpha val="40000"/>
              </a:srgbClr>
            </a:outerShdw>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ts val="300"/>
              </a:spcBef>
              <a:spcAft>
                <a:spcPct val="0"/>
              </a:spcAft>
              <a:buClr>
                <a:srgbClr val="000000"/>
              </a:buClr>
            </a:pPr>
            <a:r>
              <a:rPr lang="en-US" sz="1690" dirty="0" err="1">
                <a:solidFill>
                  <a:srgbClr val="000000"/>
                </a:solidFill>
              </a:rPr>
              <a:t>SSC</a:t>
            </a:r>
            <a:r>
              <a:rPr lang="en-US" sz="1690" dirty="0">
                <a:solidFill>
                  <a:srgbClr val="000000"/>
                </a:solidFill>
              </a:rPr>
              <a:t> chaired by Development Commissioner of MSME to guide, review, monitor and provide overall direction for implementation of the scheme</a:t>
            </a:r>
          </a:p>
          <a:p>
            <a:pPr marL="186055" lvl="1" indent="-184785" defTabSz="859790" fontAlgn="base">
              <a:spcBef>
                <a:spcPts val="300"/>
              </a:spcBef>
              <a:spcAft>
                <a:spcPct val="0"/>
              </a:spcAft>
              <a:buClr>
                <a:srgbClr val="000000"/>
              </a:buClr>
            </a:pPr>
            <a:r>
              <a:rPr lang="en-US" sz="1690" dirty="0">
                <a:solidFill>
                  <a:srgbClr val="000000"/>
                </a:solidFill>
              </a:rPr>
              <a:t>Quality Council of India (</a:t>
            </a:r>
            <a:r>
              <a:rPr lang="en-US" sz="1690" dirty="0" err="1">
                <a:solidFill>
                  <a:srgbClr val="000000"/>
                </a:solidFill>
              </a:rPr>
              <a:t>QCI</a:t>
            </a:r>
            <a:r>
              <a:rPr lang="en-US" sz="1690" dirty="0">
                <a:solidFill>
                  <a:srgbClr val="000000"/>
                </a:solidFill>
              </a:rPr>
              <a:t>) to function as the </a:t>
            </a:r>
            <a:r>
              <a:rPr lang="en-US" sz="1690" dirty="0" err="1">
                <a:solidFill>
                  <a:srgbClr val="000000"/>
                </a:solidFill>
              </a:rPr>
              <a:t>NMIU</a:t>
            </a:r>
            <a:r>
              <a:rPr lang="en-US" sz="1690"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060" fontAlgn="base">
                <a:spcBef>
                  <a:spcPct val="0"/>
                </a:spcBef>
                <a:spcAft>
                  <a:spcPct val="0"/>
                </a:spcAft>
              </a:pPr>
              <a:endParaRPr lang="en-GB" sz="1690"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6195" fontAlgn="base">
                <a:spcBef>
                  <a:spcPct val="0"/>
                </a:spcBef>
                <a:spcAft>
                  <a:spcPct val="0"/>
                </a:spcAft>
                <a:buClr>
                  <a:srgbClr val="000000"/>
                </a:buClr>
              </a:pPr>
              <a:r>
                <a:rPr lang="en-US" sz="1690"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p:nvPr/>
          </p:nvSpPr>
          <p:spPr>
            <a:xfrm>
              <a:off x="1061884" y="7883684"/>
              <a:ext cx="696123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Overall guidance and direction</a:t>
              </a:r>
            </a:p>
          </p:txBody>
        </p:sp>
        <p:sp>
          <p:nvSpPr>
            <p:cNvPr id="94" name="Rectangle 6"/>
            <p:cNvSpPr txBox="1"/>
            <p:nvPr/>
          </p:nvSpPr>
          <p:spPr>
            <a:xfrm>
              <a:off x="8262554" y="7883684"/>
              <a:ext cx="14749702"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Screening and Steering Committee (</a:t>
              </a:r>
              <a:r>
                <a:rPr lang="en-US" sz="1690" b="1" dirty="0" err="1">
                  <a:solidFill>
                    <a:srgbClr val="000000"/>
                  </a:solidFill>
                </a:rPr>
                <a:t>SSC</a:t>
              </a:r>
              <a:r>
                <a:rPr lang="en-US" sz="1690" b="1" dirty="0">
                  <a:solidFill>
                    <a:srgbClr val="000000"/>
                  </a:solidFill>
                </a:rPr>
                <a:t>)</a:t>
              </a:r>
            </a:p>
          </p:txBody>
        </p:sp>
        <p:sp>
          <p:nvSpPr>
            <p:cNvPr id="95" name="Rectangle 6"/>
            <p:cNvSpPr txBox="1"/>
            <p:nvPr/>
          </p:nvSpPr>
          <p:spPr>
            <a:xfrm>
              <a:off x="23945548" y="7883684"/>
              <a:ext cx="555365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Chaired by DC-</a:t>
              </a:r>
              <a:r>
                <a:rPr lang="en-US" sz="1690" b="1" dirty="0" err="1">
                  <a:solidFill>
                    <a:srgbClr val="000000"/>
                  </a:solidFill>
                </a:rPr>
                <a:t>MSME</a:t>
              </a:r>
              <a:endParaRPr lang="en-US" sz="1690"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p:nvPr/>
          </p:nvSpPr>
          <p:spPr>
            <a:xfrm>
              <a:off x="1061883" y="10905516"/>
              <a:ext cx="6961239"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ts val="200"/>
                </a:spcBef>
                <a:spcAft>
                  <a:spcPct val="0"/>
                </a:spcAft>
                <a:buClr>
                  <a:srgbClr val="000000"/>
                </a:buClr>
                <a:buFont typeface="Arial" panose="020B0604020202020204" pitchFamily="34" charset="0"/>
                <a:buNone/>
              </a:pPr>
              <a:r>
                <a:rPr lang="en-US" sz="1690" b="1" dirty="0">
                  <a:solidFill>
                    <a:srgbClr val="000000"/>
                  </a:solidFill>
                </a:rPr>
                <a:t>Facilitation, Implementation, Coordination and Monitoring </a:t>
              </a:r>
            </a:p>
          </p:txBody>
        </p:sp>
        <p:sp>
          <p:nvSpPr>
            <p:cNvPr id="103" name="Rectangle 6"/>
            <p:cNvSpPr txBox="1"/>
            <p:nvPr/>
          </p:nvSpPr>
          <p:spPr>
            <a:xfrm>
              <a:off x="8262553" y="10905516"/>
              <a:ext cx="14749700"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National Monitoring and Implementing Unit (</a:t>
              </a:r>
              <a:r>
                <a:rPr lang="en-US" sz="1690" b="1" dirty="0" err="1">
                  <a:solidFill>
                    <a:srgbClr val="000000"/>
                  </a:solidFill>
                </a:rPr>
                <a:t>NMIU</a:t>
              </a:r>
              <a:r>
                <a:rPr lang="en-US" sz="1690" b="1" dirty="0">
                  <a:solidFill>
                    <a:srgbClr val="000000"/>
                  </a:solidFill>
                </a:rPr>
                <a:t>)</a:t>
              </a:r>
            </a:p>
          </p:txBody>
        </p:sp>
        <p:sp>
          <p:nvSpPr>
            <p:cNvPr id="104" name="Rectangle 6"/>
            <p:cNvSpPr txBox="1"/>
            <p:nvPr/>
          </p:nvSpPr>
          <p:spPr>
            <a:xfrm>
              <a:off x="23945548" y="10905516"/>
              <a:ext cx="5553657"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err="1">
                  <a:solidFill>
                    <a:srgbClr val="000000"/>
                  </a:solidFill>
                </a:rPr>
                <a:t>QCI</a:t>
              </a:r>
              <a:endParaRPr lang="en-US" sz="1690"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p:nvPr/>
          </p:nvSpPr>
          <p:spPr>
            <a:xfrm>
              <a:off x="8262554" y="15856891"/>
              <a:ext cx="4712738"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Implementing Agencies</a:t>
              </a:r>
            </a:p>
          </p:txBody>
        </p:sp>
        <p:sp>
          <p:nvSpPr>
            <p:cNvPr id="111" name="Rectangle 6"/>
            <p:cNvSpPr txBox="1"/>
            <p:nvPr/>
          </p:nvSpPr>
          <p:spPr>
            <a:xfrm>
              <a:off x="13369803" y="15856891"/>
              <a:ext cx="453520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Rating &amp; Other Agencies</a:t>
              </a:r>
            </a:p>
          </p:txBody>
        </p:sp>
        <p:sp>
          <p:nvSpPr>
            <p:cNvPr id="112" name="Rectangle 6"/>
            <p:cNvSpPr txBox="1"/>
            <p:nvPr/>
          </p:nvSpPr>
          <p:spPr>
            <a:xfrm>
              <a:off x="18299512" y="15856891"/>
              <a:ext cx="471274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Scheme governance</a:t>
            </a:r>
            <a:endParaRPr lang="en-GB" sz="20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dirty="0" err="1">
                  <a:solidFill>
                    <a:prstClr val="black"/>
                  </a:solidFill>
                  <a:latin typeface="Times New Roman" panose="02020603050405020304" pitchFamily="18" charset="0"/>
                </a:rPr>
                <a:t>C</a:t>
              </a:r>
              <a:r>
                <a:rPr lang="en-AU" altLang="en-US" sz="1570" baseline="-25000" dirty="0" err="1">
                  <a:solidFill>
                    <a:prstClr val="black"/>
                  </a:solidFill>
                  <a:latin typeface="Times New Roman" panose="02020603050405020304" pitchFamily="18" charset="0"/>
                </a:rPr>
                <a:t>pk</a:t>
              </a:r>
              <a:r>
                <a:rPr lang="en-AU" altLang="en-US" sz="1570" dirty="0">
                  <a:solidFill>
                    <a:prstClr val="black"/>
                  </a:solidFill>
                  <a:latin typeface="Calibri" panose="020F0502020204030204" pitchFamily="34" charset="0"/>
                </a:rPr>
                <a:t> = </a:t>
              </a:r>
              <a:r>
                <a:rPr lang="en-AU" altLang="en-US" sz="1960" dirty="0">
                  <a:solidFill>
                    <a:prstClr val="black"/>
                  </a:solidFill>
                  <a:latin typeface="Calibri" panose="020F0502020204030204"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Upper specification – </a:t>
              </a:r>
              <a:r>
                <a:rPr lang="en-AU" altLang="en-US" sz="1970" dirty="0">
                  <a:solidFill>
                    <a:prstClr val="black"/>
                  </a:solidFill>
                  <a:latin typeface="Times New Roman" panose="02020603050405020304"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3</a:t>
              </a:r>
              <a:r>
                <a:rPr lang="en-AU" altLang="en-US" sz="1970" dirty="0">
                  <a:solidFill>
                    <a:prstClr val="black"/>
                  </a:solidFill>
                  <a:latin typeface="Symbol" panose="05050102010706020507"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anose="02020603050405020304" pitchFamily="18" charset="0"/>
                </a:rPr>
                <a:t>x</a:t>
              </a:r>
              <a:r>
                <a:rPr lang="en-AU" altLang="en-US" sz="1960" dirty="0">
                  <a:solidFill>
                    <a:prstClr val="black"/>
                  </a:solidFill>
                  <a:latin typeface="Calibri" panose="020F0502020204030204"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anose="020F0502020204030204" pitchFamily="34" charset="0"/>
                </a:rPr>
                <a:t>3</a:t>
              </a:r>
              <a:r>
                <a:rPr lang="en-AU" altLang="en-US" sz="1960" dirty="0">
                  <a:solidFill>
                    <a:prstClr val="black"/>
                  </a:solidFill>
                  <a:latin typeface="Symbol" panose="05050102010706020507" pitchFamily="18" charset="2"/>
                </a:rPr>
                <a:t>s</a:t>
              </a:r>
              <a:endParaRPr lang="en-AU" altLang="en-US" sz="2745" dirty="0">
                <a:solidFill>
                  <a:prstClr val="black"/>
                </a:solidFill>
                <a:latin typeface="Symbol" panose="05050102010706020507"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3" name="Freeform 8"/>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4" name="Freeform 9"/>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a:solidFill>
                    <a:prstClr val="black"/>
                  </a:solidFill>
                  <a:latin typeface="Calibri" panose="020F0502020204030204" pitchFamily="34" charset="0"/>
                </a:rPr>
                <a:t>,</a:t>
              </a:r>
              <a:endParaRPr lang="en-AU" altLang="en-US" sz="3920">
                <a:solidFill>
                  <a:prstClr val="black"/>
                </a:solidFill>
                <a:latin typeface="Calibri" panose="020F0502020204030204"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a:solidFill>
                    <a:prstClr val="black"/>
                  </a:solidFill>
                  <a:latin typeface="Times New Roman" panose="02020603050405020304"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dirty="0">
                  <a:solidFill>
                    <a:prstClr val="black"/>
                  </a:solidFill>
                  <a:latin typeface="Times New Roman" panose="02020603050405020304"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Lower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ln>
            <a:effectLst/>
          </p:spPr>
          <p:txBody>
            <a:bodyPr lIns="88681" tIns="43563" rIns="88681" bIns="43563">
              <a:spAutoFit/>
            </a:bodyPr>
            <a:lstStyle/>
            <a:p>
              <a:pPr algn="ctr" defTabSz="746760">
                <a:defRPr/>
              </a:pPr>
              <a:r>
                <a:rPr lang="en-AU" sz="1570" dirty="0">
                  <a:solidFill>
                    <a:prstClr val="black"/>
                  </a:solidFill>
                  <a:effectLst>
                    <a:outerShdw blurRad="38100" dist="38100" dir="2700000" algn="tl">
                      <a:srgbClr val="C0C0C0"/>
                    </a:outerShdw>
                  </a:effectLst>
                  <a:cs typeface="Arial" panose="020B0604020202020204" pitchFamily="34"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Upper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panose="020B0604020202020204" pitchFamily="34"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6" name="Group 61"/>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Six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9" name="Group 60"/>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Four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42" name="Group 59"/>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ln>
            <a:effectLst/>
          </p:spPr>
          <p:txBody>
            <a:bodyPr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Two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sp>
        <p:nvSpPr>
          <p:cNvPr id="45" name="Freeform 48"/>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6" name="Freeform 7"/>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7" name="Freeform 8"/>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Control Charts</a:t>
            </a:r>
            <a:endParaRPr lang="en-IN" b="1" dirty="0">
              <a:solidFill>
                <a:schemeClr val="tx1"/>
              </a:solidFill>
            </a:endParaRPr>
          </a:p>
        </p:txBody>
      </p:sp>
    </p:spTree>
    <p:custDataLst>
      <p:tags r:id="rId1"/>
    </p:custDataLst>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B-1</a:t>
            </a:r>
            <a:br>
              <a:rPr lang="en-US" b="1" dirty="0">
                <a:solidFill>
                  <a:schemeClr val="tx1"/>
                </a:solidFill>
              </a:rPr>
            </a:br>
            <a:r>
              <a:rPr lang="en-US" b="1" dirty="0">
                <a:solidFill>
                  <a:schemeClr val="tx1"/>
                </a:solidFill>
              </a:rPr>
              <a:t> Process Validation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process reviews happen, results shared with vendors and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to improve processes to ensure design requirements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C-4 </a:t>
            </a:r>
            <a:br>
              <a:rPr lang="en-US" b="1" dirty="0">
                <a:solidFill>
                  <a:schemeClr val="tx1"/>
                </a:solidFill>
              </a:rPr>
            </a:br>
            <a:r>
              <a:rPr lang="en-US" b="1" dirty="0">
                <a:solidFill>
                  <a:schemeClr val="tx1"/>
                </a:solidFill>
              </a:rPr>
              <a:t>Process Control</a:t>
            </a:r>
            <a:endParaRPr lang="en-IN" b="1" dirty="0">
              <a:solidFill>
                <a:schemeClr val="tx1"/>
              </a:solidFill>
            </a:endParaRPr>
          </a:p>
        </p:txBody>
      </p:sp>
    </p:spTree>
    <p:custDataLst>
      <p:tags r:id="rId1"/>
    </p:custData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p:nvPr/>
          </p:nvSpPr>
          <p:spPr>
            <a:xfrm>
              <a:off x="182233" y="938466"/>
              <a:ext cx="5040000" cy="1307038"/>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3464" name="think-cell Slide" r:id="rId6" imgW="12700" imgH="12700" progId="TCLayout.ActiveDocument.1">
                  <p:embed/>
                </p:oleObj>
              </mc:Choice>
              <mc:Fallback>
                <p:oleObj name="think-cell Slide" r:id="rId6" imgW="12700" imgH="12700" progId="TCLayout.ActiveDocument.1">
                  <p:embed/>
                  <p:pic>
                    <p:nvPicPr>
                      <p:cNvPr id="0" name="Picture 58942"/>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59" name="Rectangle 3"/>
            <p:cNvSpPr txBox="1"/>
            <p:nvPr/>
          </p:nvSpPr>
          <p:spPr>
            <a:xfrm>
              <a:off x="1722260" y="2861201"/>
              <a:ext cx="6197262" cy="436129"/>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a:fillRect/>
              </a:stretch>
            </p:blipFill>
            <p:spPr bwMode="auto">
              <a:xfrm>
                <a:off x="6311788" y="1711325"/>
                <a:ext cx="181088" cy="42189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1" name="Group 60"/>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a:fillRect/>
              </a:stretch>
            </p:blipFill>
            <p:spPr bwMode="auto">
              <a:xfrm>
                <a:off x="6261784" y="2303338"/>
                <a:ext cx="196482" cy="295727"/>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2" name="Group 61"/>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a:fillRect/>
              </a:stretch>
            </p:blipFill>
            <p:spPr bwMode="auto">
              <a:xfrm>
                <a:off x="6260306" y="3073374"/>
                <a:ext cx="193731" cy="29804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3" name="Group 62"/>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a:fillRect/>
              </a:stretch>
            </p:blipFill>
            <p:spPr bwMode="auto">
              <a:xfrm>
                <a:off x="6258011" y="3843263"/>
                <a:ext cx="196731" cy="27966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4" name="Group 63"/>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a:fillRect/>
              </a:stretch>
            </p:blipFill>
            <p:spPr bwMode="auto">
              <a:xfrm>
                <a:off x="6267501" y="4581025"/>
                <a:ext cx="192653" cy="31028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5" name="Rectangle 131086"/>
            <p:cNvSpPr txBox="1"/>
            <p:nvPr/>
          </p:nvSpPr>
          <p:spPr>
            <a:xfrm>
              <a:off x="2613803" y="3454455"/>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p:nvPr/>
          </p:nvSpPr>
          <p:spPr>
            <a:xfrm>
              <a:off x="5208324" y="3454455"/>
              <a:ext cx="2576614" cy="413606"/>
            </a:xfrm>
            <a:prstGeom prst="rect">
              <a:avLst/>
            </a:prstGeom>
            <a:solidFill>
              <a:schemeClr val="bg2">
                <a:lumMod val="20000"/>
                <a:lumOff val="8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Learner</a:t>
              </a:r>
            </a:p>
          </p:txBody>
        </p:sp>
        <p:sp>
          <p:nvSpPr>
            <p:cNvPr id="71" name="Rectangle 131086"/>
            <p:cNvSpPr txBox="1"/>
            <p:nvPr/>
          </p:nvSpPr>
          <p:spPr>
            <a:xfrm>
              <a:off x="2613803" y="4048126"/>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p:nvPr/>
          </p:nvSpPr>
          <p:spPr>
            <a:xfrm>
              <a:off x="5208324" y="4048126"/>
              <a:ext cx="2576614" cy="413606"/>
            </a:xfrm>
            <a:prstGeom prst="rect">
              <a:avLst/>
            </a:prstGeom>
            <a:solidFill>
              <a:schemeClr val="bg2">
                <a:lumMod val="40000"/>
                <a:lumOff val="6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Beginner</a:t>
              </a:r>
            </a:p>
          </p:txBody>
        </p:sp>
        <p:sp>
          <p:nvSpPr>
            <p:cNvPr id="73" name="Rectangle 131086"/>
            <p:cNvSpPr txBox="1"/>
            <p:nvPr/>
          </p:nvSpPr>
          <p:spPr>
            <a:xfrm>
              <a:off x="2613803" y="4641798"/>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p:nvPr/>
          </p:nvSpPr>
          <p:spPr>
            <a:xfrm>
              <a:off x="5208324" y="4641798"/>
              <a:ext cx="2576614" cy="413606"/>
            </a:xfrm>
            <a:prstGeom prst="rect">
              <a:avLst/>
            </a:prstGeom>
            <a:solidFill>
              <a:schemeClr val="bg2">
                <a:lumMod val="60000"/>
                <a:lumOff val="4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Organized</a:t>
              </a:r>
            </a:p>
          </p:txBody>
        </p:sp>
        <p:sp>
          <p:nvSpPr>
            <p:cNvPr id="75" name="Rectangle 131086"/>
            <p:cNvSpPr txBox="1"/>
            <p:nvPr/>
          </p:nvSpPr>
          <p:spPr>
            <a:xfrm>
              <a:off x="2609066" y="5235470"/>
              <a:ext cx="2576612"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p:nvPr/>
          </p:nvSpPr>
          <p:spPr>
            <a:xfrm>
              <a:off x="5203589" y="5235470"/>
              <a:ext cx="2576612" cy="413606"/>
            </a:xfrm>
            <a:prstGeom prst="rect">
              <a:avLst/>
            </a:prstGeom>
            <a:solidFill>
              <a:schemeClr val="bg2">
                <a:lumMod val="75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Achiever</a:t>
              </a:r>
            </a:p>
          </p:txBody>
        </p:sp>
        <p:sp>
          <p:nvSpPr>
            <p:cNvPr id="77" name="Rectangle 131086"/>
            <p:cNvSpPr txBox="1"/>
            <p:nvPr/>
          </p:nvSpPr>
          <p:spPr>
            <a:xfrm>
              <a:off x="2613803" y="5829143"/>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p:nvPr/>
          </p:nvSpPr>
          <p:spPr>
            <a:xfrm>
              <a:off x="5208324" y="5829143"/>
              <a:ext cx="2576614" cy="413606"/>
            </a:xfrm>
            <a:prstGeom prst="rect">
              <a:avLst/>
            </a:prstGeom>
            <a:solidFill>
              <a:schemeClr val="bg2">
                <a:lumMod val="5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World Class</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for critical processes</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and scope well defined for all processes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Online controls in place for process controls</a:t>
            </a:r>
          </a:p>
        </p:txBody>
      </p:sp>
      <p:sp>
        <p:nvSpPr>
          <p:cNvPr id="21" name="Rectangle 20"/>
          <p:cNvSpPr/>
          <p:nvPr/>
        </p:nvSpPr>
        <p:spPr>
          <a:xfrm>
            <a:off x="980186"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Electronic version of control plans / SOPs / Work instructions are deployed</a:t>
            </a:r>
          </a:p>
        </p:txBody>
      </p:sp>
      <p:sp>
        <p:nvSpPr>
          <p:cNvPr id="26" name="Rectangle 25"/>
          <p:cNvSpPr/>
          <p:nvPr/>
        </p:nvSpPr>
        <p:spPr>
          <a:xfrm>
            <a:off x="980186"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40%-60%</a:t>
            </a:r>
          </a:p>
        </p:txBody>
      </p:sp>
      <p:sp>
        <p:nvSpPr>
          <p:cNvPr id="29" name="Rectangle 28"/>
          <p:cNvSpPr/>
          <p:nvPr/>
        </p:nvSpPr>
        <p:spPr>
          <a:xfrm>
            <a:off x="5888687"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of 60%-90%</a:t>
            </a:r>
          </a:p>
        </p:txBody>
      </p:sp>
      <p:sp>
        <p:nvSpPr>
          <p:cNvPr id="30" name="Rectangle 29"/>
          <p:cNvSpPr/>
          <p:nvPr/>
        </p:nvSpPr>
        <p:spPr>
          <a:xfrm>
            <a:off x="752835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above 90% </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identified in &gt;50% of critical processes </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are identified and implemented in all cases </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taken in all cases and recorded; effectiveness is also measured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O-1</a:t>
            </a:r>
            <a:br>
              <a:rPr lang="en-US" b="1" dirty="0">
                <a:solidFill>
                  <a:schemeClr val="tx1"/>
                </a:solidFill>
              </a:rPr>
            </a:br>
            <a:r>
              <a:rPr lang="en-US" b="1" dirty="0">
                <a:solidFill>
                  <a:schemeClr val="tx1"/>
                </a:solidFill>
              </a:rPr>
              <a:t>Outgoing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a:t>
            </a:r>
            <a:r>
              <a:rPr lang="en-US" sz="1600" b="1" dirty="0">
                <a:solidFill>
                  <a:schemeClr val="bg1"/>
                </a:solidFill>
              </a:rPr>
              <a:t>+</a:t>
            </a:r>
            <a:r>
              <a:rPr lang="en-US" sz="1000" dirty="0">
                <a:solidFill>
                  <a:schemeClr val="bg1"/>
                </a:solidFill>
              </a:rPr>
              <a:t>.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O-2</a:t>
            </a:r>
            <a:br>
              <a:rPr lang="en-US" b="1" dirty="0">
                <a:solidFill>
                  <a:schemeClr val="tx1"/>
                </a:solidFill>
              </a:rPr>
            </a:br>
            <a:r>
              <a:rPr lang="en-US" b="1" dirty="0">
                <a:solidFill>
                  <a:schemeClr val="tx1"/>
                </a:solidFill>
              </a:rPr>
              <a:t>In-house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05537" y="4160406"/>
            <a:ext cx="7717972" cy="861774"/>
          </a:xfrm>
        </p:spPr>
        <p:txBody>
          <a:bodyPr/>
          <a:lstStyle/>
          <a:p>
            <a:pPr algn="ctr"/>
            <a:r>
              <a:rPr lang="en-IN" sz="2800" dirty="0"/>
              <a:t>In-house quality performance level / % improvement</a:t>
            </a:r>
          </a:p>
        </p:txBody>
      </p:sp>
    </p:spTree>
    <p:custDataLst>
      <p:tags r:id="rId1"/>
    </p:custData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Process adherence audit system established &amp; audit score is between 85% and 95%</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O-3</a:t>
            </a:r>
            <a:br>
              <a:rPr lang="en-US" b="1" dirty="0">
                <a:solidFill>
                  <a:schemeClr val="tx1"/>
                </a:solidFill>
              </a:rPr>
            </a:br>
            <a:r>
              <a:rPr lang="en-US" b="1" dirty="0">
                <a:solidFill>
                  <a:schemeClr val="tx1"/>
                </a:solidFill>
              </a:rPr>
              <a:t>Field Performance Quality </a:t>
            </a:r>
            <a:endParaRPr lang="en-IN" b="1" dirty="0">
              <a:solidFill>
                <a:schemeClr val="tx1"/>
              </a:solidFill>
            </a:endParaRPr>
          </a:p>
        </p:txBody>
      </p:sp>
    </p:spTree>
    <p:custDataLst>
      <p:tags r:id="rId1"/>
    </p:custData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41837" y="4116863"/>
            <a:ext cx="6108792" cy="861774"/>
          </a:xfrm>
        </p:spPr>
        <p:txBody>
          <a:bodyPr/>
          <a:lstStyle/>
          <a:p>
            <a:pPr algn="ctr"/>
            <a:r>
              <a:rPr lang="en-IN" sz="2800" dirty="0"/>
              <a:t>Field performance level / % improvement</a:t>
            </a:r>
          </a:p>
        </p:txBody>
      </p:sp>
    </p:spTree>
    <p:custDataLst>
      <p:tags r:id="rId1"/>
    </p:custData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4488" name="think-cell Slide" r:id="rId6" imgW="12700" imgH="12700" progId="TCLayout.ActiveDocument.1">
                  <p:embed/>
                </p:oleObj>
              </mc:Choice>
              <mc:Fallback>
                <p:oleObj name="think-cell Slide" r:id="rId6" imgW="12700" imgH="12700" progId="TCLayout.ActiveDocument.1">
                  <p:embed/>
                  <p:pic>
                    <p:nvPicPr>
                      <p:cNvPr id="0" name="Picture 45632"/>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9" name="Rectangle 9"/>
            <p:cNvSpPr txBox="1"/>
            <p:nvPr/>
          </p:nvSpPr>
          <p:spPr>
            <a:xfrm>
              <a:off x="182233" y="938470"/>
              <a:ext cx="5040000" cy="391646"/>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31" name="Rectangle 3"/>
            <p:cNvSpPr txBox="1"/>
            <p:nvPr/>
          </p:nvSpPr>
          <p:spPr>
            <a:xfrm>
              <a:off x="5305425" y="938469"/>
              <a:ext cx="3705225" cy="360000"/>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320"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p:nvPr/>
            </p:nvSpPr>
            <p:spPr>
              <a:xfrm>
                <a:off x="5385792" y="3254944"/>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Hence, the scores will be </a:t>
                </a:r>
                <a:r>
                  <a:rPr lang="en-US" sz="1320" b="1" dirty="0" err="1">
                    <a:solidFill>
                      <a:srgbClr val="000000"/>
                    </a:solidFill>
                    <a:cs typeface="Arial" panose="020B0604020202020204"/>
                  </a:rPr>
                  <a:t>calcu-lated</a:t>
                </a:r>
                <a:r>
                  <a:rPr lang="en-US" sz="1320" b="1" dirty="0">
                    <a:solidFill>
                      <a:srgbClr val="000000"/>
                    </a:solidFill>
                    <a:cs typeface="Arial" panose="020B0604020202020204"/>
                  </a:rPr>
                  <a:t> as</a:t>
                </a:r>
              </a:p>
            </p:txBody>
          </p:sp>
          <p:grpSp>
            <p:nvGrpSpPr>
              <p:cNvPr id="110" name="Group 109"/>
              <p:cNvGrpSpPr/>
              <p:nvPr/>
            </p:nvGrpSpPr>
            <p:grpSpPr>
              <a:xfrm>
                <a:off x="6400800" y="3309527"/>
                <a:ext cx="901700" cy="233774"/>
                <a:chOff x="6400800" y="3258727"/>
                <a:chExt cx="901700" cy="233774"/>
              </a:xfrm>
            </p:grpSpPr>
            <p:sp>
              <p:nvSpPr>
                <p:cNvPr id="107" name="!RnmA-00709"/>
                <p:cNvSpPr txBox="1"/>
                <p:nvPr/>
              </p:nvSpPr>
              <p:spPr>
                <a:xfrm>
                  <a:off x="6400800" y="3258727"/>
                  <a:ext cx="9017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7424737" y="3309527"/>
                <a:ext cx="685800" cy="233774"/>
                <a:chOff x="7442200" y="3271427"/>
                <a:chExt cx="685800" cy="233774"/>
              </a:xfrm>
            </p:grpSpPr>
            <p:sp>
              <p:nvSpPr>
                <p:cNvPr id="108" name="!RnmB-00537"/>
                <p:cNvSpPr txBox="1"/>
                <p:nvPr/>
              </p:nvSpPr>
              <p:spPr>
                <a:xfrm>
                  <a:off x="7442200" y="3271427"/>
                  <a:ext cx="6858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8232775" y="3309527"/>
                <a:ext cx="685800" cy="233774"/>
                <a:chOff x="8280400" y="3271427"/>
                <a:chExt cx="685800" cy="233774"/>
              </a:xfrm>
            </p:grpSpPr>
            <p:sp>
              <p:nvSpPr>
                <p:cNvPr id="109" name="!RnmC-00583"/>
                <p:cNvSpPr txBox="1"/>
                <p:nvPr/>
              </p:nvSpPr>
              <p:spPr>
                <a:xfrm>
                  <a:off x="8280400" y="3271427"/>
                  <a:ext cx="6858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p:nvPr/>
              </p:nvSpPr>
              <p:spPr>
                <a:xfrm>
                  <a:off x="6400800" y="3633802"/>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7" name="Rectangle 17"/>
                <p:cNvSpPr txBox="1"/>
                <p:nvPr/>
              </p:nvSpPr>
              <p:spPr>
                <a:xfrm>
                  <a:off x="7424737" y="3633802"/>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8" name="Rectangle 17"/>
                <p:cNvSpPr txBox="1"/>
                <p:nvPr/>
              </p:nvSpPr>
              <p:spPr>
                <a:xfrm>
                  <a:off x="8232775" y="3633802"/>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p:nvPr/>
              </p:nvSpPr>
              <p:spPr>
                <a:xfrm>
                  <a:off x="6400800" y="3910533"/>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8</a:t>
                  </a:r>
                </a:p>
              </p:txBody>
            </p:sp>
            <p:sp>
              <p:nvSpPr>
                <p:cNvPr id="120" name="Rectangle 17"/>
                <p:cNvSpPr txBox="1"/>
                <p:nvPr/>
              </p:nvSpPr>
              <p:spPr>
                <a:xfrm>
                  <a:off x="7424737" y="391053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a:t>
                  </a:r>
                </a:p>
              </p:txBody>
            </p:sp>
            <p:sp>
              <p:nvSpPr>
                <p:cNvPr id="121" name="Rectangle 17"/>
                <p:cNvSpPr txBox="1"/>
                <p:nvPr/>
              </p:nvSpPr>
              <p:spPr>
                <a:xfrm>
                  <a:off x="8232775" y="391053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p:nvPr/>
              </p:nvSpPr>
              <p:spPr>
                <a:xfrm>
                  <a:off x="6400800" y="4227038"/>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18</a:t>
                  </a:r>
                </a:p>
              </p:txBody>
            </p:sp>
            <p:sp>
              <p:nvSpPr>
                <p:cNvPr id="123" name="Rectangle 17"/>
                <p:cNvSpPr txBox="1"/>
                <p:nvPr/>
              </p:nvSpPr>
              <p:spPr>
                <a:xfrm>
                  <a:off x="7424737" y="4227038"/>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a:t>
                  </a:r>
                </a:p>
              </p:txBody>
            </p:sp>
            <p:sp>
              <p:nvSpPr>
                <p:cNvPr id="124" name="Rectangle 17"/>
                <p:cNvSpPr txBox="1"/>
                <p:nvPr/>
              </p:nvSpPr>
              <p:spPr>
                <a:xfrm>
                  <a:off x="8232775" y="4227038"/>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p:nvPr/>
              </p:nvSpPr>
              <p:spPr>
                <a:xfrm>
                  <a:off x="7135866" y="4533618"/>
                  <a:ext cx="901700" cy="215563"/>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b="1" dirty="0">
                      <a:solidFill>
                        <a:srgbClr val="000000"/>
                      </a:solidFill>
                      <a:ea typeface="Arial Unicode MS"/>
                      <a:cs typeface="Arial Unicode MS"/>
                    </a:rPr>
                    <a:t>Total</a:t>
                  </a:r>
                </a:p>
              </p:txBody>
            </p:sp>
            <p:sp>
              <p:nvSpPr>
                <p:cNvPr id="126" name="Rectangle 17"/>
                <p:cNvSpPr txBox="1"/>
                <p:nvPr/>
              </p:nvSpPr>
              <p:spPr>
                <a:xfrm>
                  <a:off x="8232775" y="452245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p:nvPr/>
            </p:nvSpPr>
            <p:spPr>
              <a:xfrm>
                <a:off x="5385792" y="1619113"/>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Of these </a:t>
                </a:r>
              </a:p>
              <a:p>
                <a:pPr fontAlgn="base">
                  <a:spcBef>
                    <a:spcPct val="0"/>
                  </a:spcBef>
                  <a:spcAft>
                    <a:spcPct val="0"/>
                  </a:spcAft>
                  <a:buClr>
                    <a:srgbClr val="002960"/>
                  </a:buClr>
                  <a:defRPr/>
                </a:pPr>
                <a:r>
                  <a:rPr lang="en-US" sz="1320" b="1" dirty="0">
                    <a:solidFill>
                      <a:srgbClr val="000000"/>
                    </a:solidFill>
                    <a:cs typeface="Arial" panose="020B0604020202020204"/>
                  </a:rPr>
                  <a:t>30 para-meters</a:t>
                </a:r>
              </a:p>
            </p:txBody>
          </p:sp>
          <p:sp>
            <p:nvSpPr>
              <p:cNvPr id="70" name="!RnmA-00018"/>
              <p:cNvSpPr txBox="1"/>
              <p:nvPr/>
            </p:nvSpPr>
            <p:spPr>
              <a:xfrm>
                <a:off x="6400800" y="1619113"/>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another 8 parameters it is at Level 3</a:t>
                </a:r>
              </a:p>
            </p:txBody>
          </p:sp>
          <p:sp>
            <p:nvSpPr>
              <p:cNvPr id="72" name="Rectangle 17"/>
              <p:cNvSpPr txBox="1"/>
              <p:nvPr/>
            </p:nvSpPr>
            <p:spPr>
              <a:xfrm>
                <a:off x="6400800" y="2714849"/>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p:nvPr/>
            </p:nvSpPr>
            <p:spPr>
              <a:xfrm>
                <a:off x="5385792" y="5064585"/>
                <a:ext cx="936000" cy="1188000"/>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Company X Rating</a:t>
                </a:r>
              </a:p>
            </p:txBody>
          </p:sp>
          <p:grpSp>
            <p:nvGrpSpPr>
              <p:cNvPr id="134153" name="Group 134152"/>
              <p:cNvGrpSpPr/>
              <p:nvPr/>
            </p:nvGrpSpPr>
            <p:grpSpPr>
              <a:xfrm>
                <a:off x="6400800" y="5064585"/>
                <a:ext cx="2517775" cy="1077460"/>
                <a:chOff x="6400800" y="4973964"/>
                <a:chExt cx="2517775" cy="1077460"/>
              </a:xfrm>
            </p:grpSpPr>
            <p:sp>
              <p:nvSpPr>
                <p:cNvPr id="135" name="Rectangle 83"/>
                <p:cNvSpPr txBox="1"/>
                <p:nvPr/>
              </p:nvSpPr>
              <p:spPr>
                <a:xfrm>
                  <a:off x="6400800" y="4973964"/>
                  <a:ext cx="2087999"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(Total points/applicable parameters): 76 / 30 = 2.53</a:t>
                  </a:r>
                </a:p>
              </p:txBody>
            </p:sp>
            <p:sp>
              <p:nvSpPr>
                <p:cNvPr id="136" name="Rectangle 83"/>
                <p:cNvSpPr txBox="1"/>
                <p:nvPr/>
              </p:nvSpPr>
              <p:spPr>
                <a:xfrm>
                  <a:off x="6400800" y="5620295"/>
                  <a:ext cx="2087999"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COMPANY X is rated as: </a:t>
                  </a:r>
                  <a:br>
                    <a:rPr lang="en-US" sz="1320" dirty="0">
                      <a:solidFill>
                        <a:srgbClr val="000000"/>
                      </a:solidFill>
                    </a:rPr>
                  </a:br>
                  <a:r>
                    <a:rPr lang="en-US" sz="1320"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114300 w 6972300"/>
                  <a:gd name="connsiteY0-2" fmla="*/ 1257300 h 5600700"/>
                  <a:gd name="connsiteX1-3" fmla="*/ 114300 w 6972300"/>
                  <a:gd name="connsiteY1-4" fmla="*/ 0 h 5600700"/>
                  <a:gd name="connsiteX2-5" fmla="*/ 6901420 w 6972300"/>
                  <a:gd name="connsiteY2-6" fmla="*/ 3780972 h 5600700"/>
                  <a:gd name="connsiteX3-7" fmla="*/ 6972300 w 6972300"/>
                  <a:gd name="connsiteY3-8" fmla="*/ 5600700 h 5600700"/>
                  <a:gd name="connsiteX4-9" fmla="*/ 0 w 6972300"/>
                  <a:gd name="connsiteY4-10" fmla="*/ 1295400 h 5600700"/>
                  <a:gd name="connsiteX0-11" fmla="*/ 114300 w 6915595"/>
                  <a:gd name="connsiteY0-12" fmla="*/ 1257300 h 5586186"/>
                  <a:gd name="connsiteX1-13" fmla="*/ 114300 w 6915595"/>
                  <a:gd name="connsiteY1-14" fmla="*/ 0 h 5586186"/>
                  <a:gd name="connsiteX2-15" fmla="*/ 6901420 w 6915595"/>
                  <a:gd name="connsiteY2-16" fmla="*/ 3780972 h 5586186"/>
                  <a:gd name="connsiteX3-17" fmla="*/ 6915595 w 6915595"/>
                  <a:gd name="connsiteY3-18" fmla="*/ 5586186 h 5586186"/>
                  <a:gd name="connsiteX4-19" fmla="*/ 0 w 6915595"/>
                  <a:gd name="connsiteY4-20" fmla="*/ 1295400 h 5586186"/>
                  <a:gd name="connsiteX0-21" fmla="*/ 114300 w 6915595"/>
                  <a:gd name="connsiteY0-22" fmla="*/ 1257300 h 5557158"/>
                  <a:gd name="connsiteX1-23" fmla="*/ 114300 w 6915595"/>
                  <a:gd name="connsiteY1-24" fmla="*/ 0 h 5557158"/>
                  <a:gd name="connsiteX2-25" fmla="*/ 6901420 w 6915595"/>
                  <a:gd name="connsiteY2-26" fmla="*/ 3780972 h 5557158"/>
                  <a:gd name="connsiteX3-27" fmla="*/ 6915595 w 6915595"/>
                  <a:gd name="connsiteY3-28" fmla="*/ 5557158 h 5557158"/>
                  <a:gd name="connsiteX4-29" fmla="*/ 0 w 6915595"/>
                  <a:gd name="connsiteY4-30" fmla="*/ 1295400 h 5557158"/>
                  <a:gd name="connsiteX0-31" fmla="*/ 114300 w 6901420"/>
                  <a:gd name="connsiteY0-32" fmla="*/ 1257300 h 5557158"/>
                  <a:gd name="connsiteX1-33" fmla="*/ 114300 w 6901420"/>
                  <a:gd name="connsiteY1-34" fmla="*/ 0 h 5557158"/>
                  <a:gd name="connsiteX2-35" fmla="*/ 6901420 w 6901420"/>
                  <a:gd name="connsiteY2-36" fmla="*/ 3780972 h 5557158"/>
                  <a:gd name="connsiteX3-37" fmla="*/ 6873066 w 6901420"/>
                  <a:gd name="connsiteY3-38" fmla="*/ 5557158 h 5557158"/>
                  <a:gd name="connsiteX4-39" fmla="*/ 0 w 6901420"/>
                  <a:gd name="connsiteY4-40" fmla="*/ 1295400 h 5557158"/>
                  <a:gd name="connsiteX0-41" fmla="*/ 114300 w 6901420"/>
                  <a:gd name="connsiteY0-42" fmla="*/ 1257300 h 5557158"/>
                  <a:gd name="connsiteX1-43" fmla="*/ 114300 w 6901420"/>
                  <a:gd name="connsiteY1-44" fmla="*/ 0 h 5557158"/>
                  <a:gd name="connsiteX2-45" fmla="*/ 6901420 w 6901420"/>
                  <a:gd name="connsiteY2-46" fmla="*/ 3780972 h 5557158"/>
                  <a:gd name="connsiteX3-47" fmla="*/ 6901418 w 6901420"/>
                  <a:gd name="connsiteY3-48" fmla="*/ 5557158 h 5557158"/>
                  <a:gd name="connsiteX4-49" fmla="*/ 0 w 6901420"/>
                  <a:gd name="connsiteY4-50" fmla="*/ 1295400 h 5557158"/>
                  <a:gd name="connsiteX0-51" fmla="*/ -1 w 6787119"/>
                  <a:gd name="connsiteY0-52" fmla="*/ 1257300 h 5557158"/>
                  <a:gd name="connsiteX1-53" fmla="*/ -1 w 6787119"/>
                  <a:gd name="connsiteY1-54" fmla="*/ 0 h 5557158"/>
                  <a:gd name="connsiteX2-55" fmla="*/ 6787119 w 6787119"/>
                  <a:gd name="connsiteY2-56" fmla="*/ 3780972 h 5557158"/>
                  <a:gd name="connsiteX3-57" fmla="*/ 6787117 w 6787119"/>
                  <a:gd name="connsiteY3-58" fmla="*/ 5557158 h 5557158"/>
                </a:gdLst>
                <a:ahLst/>
                <a:cxnLst>
                  <a:cxn ang="0">
                    <a:pos x="connsiteX0-1" y="connsiteY0-2"/>
                  </a:cxn>
                  <a:cxn ang="0">
                    <a:pos x="connsiteX1-3" y="connsiteY1-4"/>
                  </a:cxn>
                  <a:cxn ang="0">
                    <a:pos x="connsiteX2-5" y="connsiteY2-6"/>
                  </a:cxn>
                  <a:cxn ang="0">
                    <a:pos x="connsiteX3-7" y="connsiteY3-8"/>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801100"/>
                  <a:gd name="connsiteY0-2" fmla="*/ 76200 h 4129314"/>
                  <a:gd name="connsiteX1-3" fmla="*/ 0 w 8801100"/>
                  <a:gd name="connsiteY1-4" fmla="*/ 381000 h 4129314"/>
                  <a:gd name="connsiteX2-5" fmla="*/ 6874329 w 8801100"/>
                  <a:gd name="connsiteY2-6" fmla="*/ 4129314 h 4129314"/>
                  <a:gd name="connsiteX3-7" fmla="*/ 8801100 w 8801100"/>
                  <a:gd name="connsiteY3-8" fmla="*/ 3810000 h 4129314"/>
                  <a:gd name="connsiteX4-9" fmla="*/ 1638300 w 8801100"/>
                  <a:gd name="connsiteY4-10" fmla="*/ 0 h 4129314"/>
                  <a:gd name="connsiteX0-11" fmla="*/ 1562100 w 8801100"/>
                  <a:gd name="connsiteY0-12" fmla="*/ 76200 h 4172857"/>
                  <a:gd name="connsiteX1-13" fmla="*/ 0 w 8801100"/>
                  <a:gd name="connsiteY1-14" fmla="*/ 381000 h 4172857"/>
                  <a:gd name="connsiteX2-15" fmla="*/ 6874329 w 8801100"/>
                  <a:gd name="connsiteY2-16" fmla="*/ 4172857 h 4172857"/>
                  <a:gd name="connsiteX3-17" fmla="*/ 8801100 w 8801100"/>
                  <a:gd name="connsiteY3-18" fmla="*/ 3810000 h 4172857"/>
                  <a:gd name="connsiteX4-19" fmla="*/ 1638300 w 8801100"/>
                  <a:gd name="connsiteY4-20" fmla="*/ 0 h 4172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3" name="Rectangle 30720"/>
              <p:cNvSpPr txBox="1"/>
              <p:nvPr/>
            </p:nvSpPr>
            <p:spPr>
              <a:xfrm>
                <a:off x="4475859" y="4899383"/>
                <a:ext cx="936590" cy="312842"/>
              </a:xfrm>
              <a:prstGeom prst="rect">
                <a:avLst/>
              </a:prstGeom>
              <a:noFill/>
              <a:ln w="9525">
                <a:noFill/>
                <a:miter lim="800000"/>
              </a:ln>
              <a:effectLst/>
              <a:scene3d>
                <a:camera prst="isometricOffAxis2Left">
                  <a:rot lat="429657" lon="19878083" rev="191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BRONZE</a:t>
                </a:r>
              </a:p>
            </p:txBody>
          </p:sp>
          <p:sp>
            <p:nvSpPr>
              <p:cNvPr id="84" name="TextBox 83"/>
              <p:cNvSpPr txBox="1"/>
              <p:nvPr/>
            </p:nvSpPr>
            <p:spPr>
              <a:xfrm rot="20946639">
                <a:off x="6952086" y="5327224"/>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&gt;2.2 &amp; </a:t>
                </a:r>
                <a:r>
                  <a:rPr lang="en-GB" sz="1505" dirty="0" err="1">
                    <a:solidFill>
                      <a:srgbClr val="000000"/>
                    </a:solidFill>
                  </a:rPr>
                  <a:t>upto</a:t>
                </a:r>
                <a:r>
                  <a:rPr lang="en-GB" sz="1505"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Lst>
                <a:ahLst/>
                <a:cxnLst>
                  <a:cxn ang="0">
                    <a:pos x="connsiteX0-1" y="connsiteY0-2"/>
                  </a:cxn>
                  <a:cxn ang="0">
                    <a:pos x="connsiteX1-3" y="connsiteY1-4"/>
                  </a:cxn>
                  <a:cxn ang="0">
                    <a:pos x="connsiteX2-5" y="connsiteY2-6"/>
                  </a:cxn>
                  <a:cxn ang="0">
                    <a:pos x="connsiteX3-7" y="connsiteY3-8"/>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Lst>
                <a:ahLst/>
                <a:cxnLst>
                  <a:cxn ang="0">
                    <a:pos x="connsiteX0-1" y="connsiteY0-2"/>
                  </a:cxn>
                  <a:cxn ang="0">
                    <a:pos x="connsiteX1-3" y="connsiteY1-4"/>
                  </a:cxn>
                  <a:cxn ang="0">
                    <a:pos x="connsiteX2-5" y="connsiteY2-6"/>
                  </a:cxn>
                  <a:cxn ang="0">
                    <a:pos x="connsiteX3-7" y="connsiteY3-8"/>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Lst>
                <a:ahLst/>
                <a:cxnLst>
                  <a:cxn ang="0">
                    <a:pos x="connsiteX0-1" y="connsiteY0-2"/>
                  </a:cxn>
                  <a:cxn ang="0">
                    <a:pos x="connsiteX1-3" y="connsiteY1-4"/>
                  </a:cxn>
                  <a:cxn ang="0">
                    <a:pos x="connsiteX2-5" y="connsiteY2-6"/>
                  </a:cxn>
                  <a:cxn ang="0">
                    <a:pos x="connsiteX3-7" y="connsiteY3-8"/>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9" name="Rectangle 30720"/>
              <p:cNvSpPr txBox="1"/>
              <p:nvPr/>
            </p:nvSpPr>
            <p:spPr>
              <a:xfrm>
                <a:off x="5159108" y="4199186"/>
                <a:ext cx="936590" cy="312842"/>
              </a:xfrm>
              <a:prstGeom prst="rect">
                <a:avLst/>
              </a:prstGeom>
              <a:noFill/>
              <a:ln w="9525">
                <a:noFill/>
                <a:miter lim="800000"/>
              </a:ln>
              <a:effectLst/>
              <a:scene3d>
                <a:camera prst="isometricOffAxis2Left">
                  <a:rot lat="429657" lon="19878083" rev="194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SILVER</a:t>
                </a:r>
              </a:p>
            </p:txBody>
          </p:sp>
          <p:sp>
            <p:nvSpPr>
              <p:cNvPr id="90" name="TextBox 89"/>
              <p:cNvSpPr txBox="1"/>
              <p:nvPr/>
            </p:nvSpPr>
            <p:spPr>
              <a:xfrm rot="20877508">
                <a:off x="7223970" y="4598977"/>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a:solidFill>
                      <a:srgbClr val="000000"/>
                    </a:solidFill>
                  </a:rPr>
                  <a:t>&gt;2.5 </a:t>
                </a:r>
                <a:r>
                  <a:rPr lang="en-GB" sz="1505" dirty="0">
                    <a:solidFill>
                      <a:srgbClr val="000000"/>
                    </a:solidFill>
                  </a:rPr>
                  <a:t>&amp; </a:t>
                </a:r>
                <a:r>
                  <a:rPr lang="en-GB" sz="1505" dirty="0" err="1">
                    <a:solidFill>
                      <a:srgbClr val="000000"/>
                    </a:solidFill>
                  </a:rPr>
                  <a:t>upto</a:t>
                </a:r>
                <a:r>
                  <a:rPr lang="en-GB" sz="1505"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Lst>
                <a:ahLst/>
                <a:cxnLst>
                  <a:cxn ang="0">
                    <a:pos x="connsiteX0-1" y="connsiteY0-2"/>
                  </a:cxn>
                  <a:cxn ang="0">
                    <a:pos x="connsiteX1-3" y="connsiteY1-4"/>
                  </a:cxn>
                  <a:cxn ang="0">
                    <a:pos x="connsiteX2-5" y="connsiteY2-6"/>
                  </a:cxn>
                  <a:cxn ang="0">
                    <a:pos x="connsiteX3-7" y="connsiteY3-8"/>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Lst>
                  <a:ahLst/>
                  <a:cxnLst>
                    <a:cxn ang="0">
                      <a:pos x="connsiteX0-1" y="connsiteY0-2"/>
                    </a:cxn>
                    <a:cxn ang="0">
                      <a:pos x="connsiteX1-3" y="connsiteY1-4"/>
                    </a:cxn>
                    <a:cxn ang="0">
                      <a:pos x="connsiteX2-5" y="connsiteY2-6"/>
                    </a:cxn>
                    <a:cxn ang="0">
                      <a:pos x="connsiteX3-7" y="connsiteY3-8"/>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Lst>
                  <a:ahLst/>
                  <a:cxnLst>
                    <a:cxn ang="0">
                      <a:pos x="connsiteX0-1" y="connsiteY0-2"/>
                    </a:cxn>
                    <a:cxn ang="0">
                      <a:pos x="connsiteX1-3" y="connsiteY1-4"/>
                    </a:cxn>
                    <a:cxn ang="0">
                      <a:pos x="connsiteX2-5" y="connsiteY2-6"/>
                    </a:cxn>
                    <a:cxn ang="0">
                      <a:pos x="connsiteX3-7" y="connsiteY3-8"/>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6" name="Rectangle 30720"/>
                <p:cNvSpPr txBox="1"/>
                <p:nvPr/>
              </p:nvSpPr>
              <p:spPr>
                <a:xfrm>
                  <a:off x="5655459" y="3466706"/>
                  <a:ext cx="936590" cy="312842"/>
                </a:xfrm>
                <a:prstGeom prst="rect">
                  <a:avLst/>
                </a:prstGeom>
                <a:noFill/>
                <a:ln w="9525">
                  <a:noFill/>
                  <a:miter lim="800000"/>
                </a:ln>
                <a:effectLst/>
                <a:scene3d>
                  <a:camera prst="isometricOffAxis2Left">
                    <a:rot lat="429657" lon="19878083" rev="197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GOLD</a:t>
                  </a:r>
                </a:p>
              </p:txBody>
            </p:sp>
            <p:sp>
              <p:nvSpPr>
                <p:cNvPr id="97" name="TextBox 96"/>
                <p:cNvSpPr txBox="1"/>
                <p:nvPr/>
              </p:nvSpPr>
              <p:spPr>
                <a:xfrm rot="20946639">
                  <a:off x="7502821" y="3884143"/>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&gt;3.0 &amp; </a:t>
                  </a:r>
                  <a:r>
                    <a:rPr lang="en-GB" sz="1505" dirty="0" err="1">
                      <a:solidFill>
                        <a:srgbClr val="000000"/>
                      </a:solidFill>
                    </a:rPr>
                    <a:t>upto</a:t>
                  </a:r>
                  <a:r>
                    <a:rPr lang="en-GB" sz="1505"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Lst>
                <a:ahLst/>
                <a:cxnLst>
                  <a:cxn ang="0">
                    <a:pos x="connsiteX0-1" y="connsiteY0-2"/>
                  </a:cxn>
                  <a:cxn ang="0">
                    <a:pos x="connsiteX1-3" y="connsiteY1-4"/>
                  </a:cxn>
                  <a:cxn ang="0">
                    <a:pos x="connsiteX2-5" y="connsiteY2-6"/>
                  </a:cxn>
                  <a:cxn ang="0">
                    <a:pos x="connsiteX3-7" y="connsiteY3-8"/>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Lst>
                <a:ahLst/>
                <a:cxnLst>
                  <a:cxn ang="0">
                    <a:pos x="connsiteX0-1" y="connsiteY0-2"/>
                  </a:cxn>
                  <a:cxn ang="0">
                    <a:pos x="connsiteX1-3" y="connsiteY1-4"/>
                  </a:cxn>
                  <a:cxn ang="0">
                    <a:pos x="connsiteX2-5" y="connsiteY2-6"/>
                  </a:cxn>
                  <a:cxn ang="0">
                    <a:pos x="connsiteX3-7" y="connsiteY3-8"/>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Lst>
                <a:ahLst/>
                <a:cxnLst>
                  <a:cxn ang="0">
                    <a:pos x="connsiteX0-1" y="connsiteY0-2"/>
                  </a:cxn>
                  <a:cxn ang="0">
                    <a:pos x="connsiteX1-3" y="connsiteY1-4"/>
                  </a:cxn>
                  <a:cxn ang="0">
                    <a:pos x="connsiteX2-5" y="connsiteY2-6"/>
                  </a:cxn>
                  <a:cxn ang="0">
                    <a:pos x="connsiteX3-7" y="connsiteY3-8"/>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2" name="Rectangle 30720"/>
              <p:cNvSpPr txBox="1"/>
              <p:nvPr/>
            </p:nvSpPr>
            <p:spPr>
              <a:xfrm>
                <a:off x="6033364" y="2769388"/>
                <a:ext cx="1506962" cy="333905"/>
              </a:xfrm>
              <a:prstGeom prst="rect">
                <a:avLst/>
              </a:prstGeom>
              <a:noFill/>
              <a:ln w="9525">
                <a:noFill/>
                <a:miter lim="800000"/>
              </a:ln>
              <a:effectLst/>
              <a:scene3d>
                <a:camera prst="isometricOffAxis2Left">
                  <a:rot lat="429657" lon="19878083" rev="200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DIAMOND</a:t>
                </a:r>
              </a:p>
            </p:txBody>
          </p:sp>
          <p:sp>
            <p:nvSpPr>
              <p:cNvPr id="103" name="TextBox 102"/>
              <p:cNvSpPr txBox="1"/>
              <p:nvPr/>
            </p:nvSpPr>
            <p:spPr>
              <a:xfrm rot="20946639">
                <a:off x="7913024" y="3054057"/>
                <a:ext cx="1046371" cy="522526"/>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&gt;3.5 </a:t>
                </a:r>
                <a:r>
                  <a:rPr lang="en-GB" sz="1505" dirty="0" err="1">
                    <a:solidFill>
                      <a:srgbClr val="000000"/>
                    </a:solidFill>
                  </a:rPr>
                  <a:t>upto</a:t>
                </a:r>
                <a:r>
                  <a:rPr lang="en-GB" sz="1505"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 name="connsiteX0-89" fmla="*/ 0 w 8023357"/>
                  <a:gd name="connsiteY0-90" fmla="*/ 1706790 h 4123125"/>
                  <a:gd name="connsiteX1-91" fmla="*/ 367393 w 8023357"/>
                  <a:gd name="connsiteY1-92" fmla="*/ 0 h 4123125"/>
                  <a:gd name="connsiteX2-93" fmla="*/ 8023357 w 8023357"/>
                  <a:gd name="connsiteY2-94" fmla="*/ 2431844 h 4123125"/>
                  <a:gd name="connsiteX3-95" fmla="*/ 8023357 w 8023357"/>
                  <a:gd name="connsiteY3-96" fmla="*/ 4123125 h 4123125"/>
                  <a:gd name="connsiteX0-97" fmla="*/ 0 w 8023357"/>
                  <a:gd name="connsiteY0-98" fmla="*/ 1163865 h 3580200"/>
                  <a:gd name="connsiteX1-99" fmla="*/ 5443 w 8023357"/>
                  <a:gd name="connsiteY1-100" fmla="*/ 0 h 3580200"/>
                  <a:gd name="connsiteX2-101" fmla="*/ 8023357 w 8023357"/>
                  <a:gd name="connsiteY2-102" fmla="*/ 1888919 h 3580200"/>
                  <a:gd name="connsiteX3-103" fmla="*/ 8023357 w 8023357"/>
                  <a:gd name="connsiteY3-104" fmla="*/ 3580200 h 3580200"/>
                  <a:gd name="connsiteX0-105" fmla="*/ 0 w 8023357"/>
                  <a:gd name="connsiteY0-106" fmla="*/ 1163865 h 3580200"/>
                  <a:gd name="connsiteX1-107" fmla="*/ 5443 w 8023357"/>
                  <a:gd name="connsiteY1-108" fmla="*/ 0 h 3580200"/>
                  <a:gd name="connsiteX2-109" fmla="*/ 7947157 w 8023357"/>
                  <a:gd name="connsiteY2-110" fmla="*/ 2022269 h 3580200"/>
                  <a:gd name="connsiteX3-111" fmla="*/ 8023357 w 8023357"/>
                  <a:gd name="connsiteY3-112" fmla="*/ 3580200 h 3580200"/>
                  <a:gd name="connsiteX0-113" fmla="*/ 0 w 8013832"/>
                  <a:gd name="connsiteY0-114" fmla="*/ 1163865 h 3484950"/>
                  <a:gd name="connsiteX1-115" fmla="*/ 5443 w 8013832"/>
                  <a:gd name="connsiteY1-116" fmla="*/ 0 h 3484950"/>
                  <a:gd name="connsiteX2-117" fmla="*/ 7947157 w 8013832"/>
                  <a:gd name="connsiteY2-118" fmla="*/ 2022269 h 3484950"/>
                  <a:gd name="connsiteX3-119" fmla="*/ 8013832 w 8013832"/>
                  <a:gd name="connsiteY3-120" fmla="*/ 3484950 h 3484950"/>
                  <a:gd name="connsiteX0-121" fmla="*/ 0 w 7956682"/>
                  <a:gd name="connsiteY0-122" fmla="*/ 1163865 h 3561150"/>
                  <a:gd name="connsiteX1-123" fmla="*/ 5443 w 7956682"/>
                  <a:gd name="connsiteY1-124" fmla="*/ 0 h 3561150"/>
                  <a:gd name="connsiteX2-125" fmla="*/ 7947157 w 7956682"/>
                  <a:gd name="connsiteY2-126" fmla="*/ 2022269 h 3561150"/>
                  <a:gd name="connsiteX3-127" fmla="*/ 7956682 w 7956682"/>
                  <a:gd name="connsiteY3-128" fmla="*/ 3561150 h 3561150"/>
                  <a:gd name="connsiteX0-129" fmla="*/ 0 w 7994782"/>
                  <a:gd name="connsiteY0-130" fmla="*/ 1163865 h 3504000"/>
                  <a:gd name="connsiteX1-131" fmla="*/ 5443 w 7994782"/>
                  <a:gd name="connsiteY1-132" fmla="*/ 0 h 3504000"/>
                  <a:gd name="connsiteX2-133" fmla="*/ 7947157 w 7994782"/>
                  <a:gd name="connsiteY2-134" fmla="*/ 2022269 h 3504000"/>
                  <a:gd name="connsiteX3-135" fmla="*/ 7994782 w 7994782"/>
                  <a:gd name="connsiteY3-136" fmla="*/ 3504000 h 3504000"/>
                </a:gdLst>
                <a:ahLst/>
                <a:cxnLst>
                  <a:cxn ang="0">
                    <a:pos x="connsiteX0-1" y="connsiteY0-2"/>
                  </a:cxn>
                  <a:cxn ang="0">
                    <a:pos x="connsiteX1-3" y="connsiteY1-4"/>
                  </a:cxn>
                  <a:cxn ang="0">
                    <a:pos x="connsiteX2-5" y="connsiteY2-6"/>
                  </a:cxn>
                  <a:cxn ang="0">
                    <a:pos x="connsiteX3-7" y="connsiteY3-8"/>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 name="connsiteX0-215" fmla="*/ 0 w 9486900"/>
                  <a:gd name="connsiteY0-216" fmla="*/ 215900 h 2654300"/>
                  <a:gd name="connsiteX1-217" fmla="*/ 7518400 w 9486900"/>
                  <a:gd name="connsiteY1-218" fmla="*/ 2654300 h 2654300"/>
                  <a:gd name="connsiteX2-219" fmla="*/ 9486900 w 9486900"/>
                  <a:gd name="connsiteY2-220" fmla="*/ 2374900 h 2654300"/>
                  <a:gd name="connsiteX3-221" fmla="*/ 1320800 w 9486900"/>
                  <a:gd name="connsiteY3-222" fmla="*/ 0 h 2654300"/>
                  <a:gd name="connsiteX0-223" fmla="*/ 0 w 9944100"/>
                  <a:gd name="connsiteY0-224" fmla="*/ 673100 h 2654300"/>
                  <a:gd name="connsiteX1-225" fmla="*/ 7975600 w 9944100"/>
                  <a:gd name="connsiteY1-226" fmla="*/ 2654300 h 2654300"/>
                  <a:gd name="connsiteX2-227" fmla="*/ 9944100 w 9944100"/>
                  <a:gd name="connsiteY2-228" fmla="*/ 2374900 h 2654300"/>
                  <a:gd name="connsiteX3-229" fmla="*/ 1778000 w 9944100"/>
                  <a:gd name="connsiteY3-230" fmla="*/ 0 h 2654300"/>
                  <a:gd name="connsiteX0-231" fmla="*/ 0 w 9944100"/>
                  <a:gd name="connsiteY0-232" fmla="*/ 673100 h 2667000"/>
                  <a:gd name="connsiteX1-233" fmla="*/ 7785100 w 9944100"/>
                  <a:gd name="connsiteY1-234" fmla="*/ 2667000 h 2667000"/>
                  <a:gd name="connsiteX2-235" fmla="*/ 9944100 w 9944100"/>
                  <a:gd name="connsiteY2-236" fmla="*/ 2374900 h 2667000"/>
                  <a:gd name="connsiteX3-237" fmla="*/ 1778000 w 9944100"/>
                  <a:gd name="connsiteY3-238" fmla="*/ 0 h 2667000"/>
                  <a:gd name="connsiteX0-239" fmla="*/ 0 w 9944100"/>
                  <a:gd name="connsiteY0-240" fmla="*/ 0 h 1993900"/>
                  <a:gd name="connsiteX1-241" fmla="*/ 7785100 w 9944100"/>
                  <a:gd name="connsiteY1-242" fmla="*/ 1993900 h 1993900"/>
                  <a:gd name="connsiteX2-243" fmla="*/ 9944100 w 9944100"/>
                  <a:gd name="connsiteY2-244" fmla="*/ 1701800 h 1993900"/>
                  <a:gd name="connsiteX3-245" fmla="*/ 3403600 w 9944100"/>
                  <a:gd name="connsiteY3-246" fmla="*/ 304800 h 1993900"/>
                  <a:gd name="connsiteX0-247" fmla="*/ 0 w 9944100"/>
                  <a:gd name="connsiteY0-248" fmla="*/ 266700 h 2260600"/>
                  <a:gd name="connsiteX1-249" fmla="*/ 7785100 w 9944100"/>
                  <a:gd name="connsiteY1-250" fmla="*/ 2260600 h 2260600"/>
                  <a:gd name="connsiteX2-251" fmla="*/ 9944100 w 9944100"/>
                  <a:gd name="connsiteY2-252" fmla="*/ 1968500 h 2260600"/>
                  <a:gd name="connsiteX3-253" fmla="*/ 1752600 w 9944100"/>
                  <a:gd name="connsiteY3-254" fmla="*/ 0 h 2260600"/>
                  <a:gd name="connsiteX0-255" fmla="*/ 0 w 10007600"/>
                  <a:gd name="connsiteY0-256" fmla="*/ 228600 h 2260600"/>
                  <a:gd name="connsiteX1-257" fmla="*/ 7848600 w 10007600"/>
                  <a:gd name="connsiteY1-258" fmla="*/ 2260600 h 2260600"/>
                  <a:gd name="connsiteX2-259" fmla="*/ 10007600 w 10007600"/>
                  <a:gd name="connsiteY2-260" fmla="*/ 1968500 h 2260600"/>
                  <a:gd name="connsiteX3-261" fmla="*/ 1816100 w 10007600"/>
                  <a:gd name="connsiteY3-262" fmla="*/ 0 h 2260600"/>
                  <a:gd name="connsiteX0-263" fmla="*/ 0 w 10007600"/>
                  <a:gd name="connsiteY0-264" fmla="*/ 0 h 2032000"/>
                  <a:gd name="connsiteX1-265" fmla="*/ 7848600 w 10007600"/>
                  <a:gd name="connsiteY1-266" fmla="*/ 2032000 h 2032000"/>
                  <a:gd name="connsiteX2-267" fmla="*/ 10007600 w 10007600"/>
                  <a:gd name="connsiteY2-268" fmla="*/ 1739900 h 2032000"/>
                  <a:gd name="connsiteX3-269" fmla="*/ 2044700 w 10007600"/>
                  <a:gd name="connsiteY3-270" fmla="*/ 88900 h 2032000"/>
                  <a:gd name="connsiteX0-271" fmla="*/ 0 w 10007600"/>
                  <a:gd name="connsiteY0-272" fmla="*/ 203200 h 2235200"/>
                  <a:gd name="connsiteX1-273" fmla="*/ 7848600 w 10007600"/>
                  <a:gd name="connsiteY1-274" fmla="*/ 2235200 h 2235200"/>
                  <a:gd name="connsiteX2-275" fmla="*/ 10007600 w 10007600"/>
                  <a:gd name="connsiteY2-276" fmla="*/ 1943100 h 2235200"/>
                  <a:gd name="connsiteX3-277" fmla="*/ 1854200 w 10007600"/>
                  <a:gd name="connsiteY3-278" fmla="*/ 0 h 2235200"/>
                  <a:gd name="connsiteX0-279" fmla="*/ 0 w 10020300"/>
                  <a:gd name="connsiteY0-280" fmla="*/ 203200 h 2235200"/>
                  <a:gd name="connsiteX1-281" fmla="*/ 7861300 w 10020300"/>
                  <a:gd name="connsiteY1-282" fmla="*/ 2235200 h 2235200"/>
                  <a:gd name="connsiteX2-283" fmla="*/ 10020300 w 10020300"/>
                  <a:gd name="connsiteY2-284" fmla="*/ 1943100 h 2235200"/>
                  <a:gd name="connsiteX3-285" fmla="*/ 1866900 w 10020300"/>
                  <a:gd name="connsiteY3-286" fmla="*/ 0 h 2235200"/>
                </a:gdLst>
                <a:ahLst/>
                <a:cxnLst>
                  <a:cxn ang="0">
                    <a:pos x="connsiteX0-1" y="connsiteY0-2"/>
                  </a:cxn>
                  <a:cxn ang="0">
                    <a:pos x="connsiteX1-3" y="connsiteY1-4"/>
                  </a:cxn>
                  <a:cxn ang="0">
                    <a:pos x="connsiteX2-5" y="connsiteY2-6"/>
                  </a:cxn>
                  <a:cxn ang="0">
                    <a:pos x="connsiteX3-7" y="connsiteY3-8"/>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 name="connsiteX0-199" fmla="*/ 3366076 w 5432601"/>
                  <a:gd name="connsiteY0-200" fmla="*/ 559952 h 2427969"/>
                  <a:gd name="connsiteX1-201" fmla="*/ 5359986 w 5432601"/>
                  <a:gd name="connsiteY1-202" fmla="*/ 0 h 2427969"/>
                  <a:gd name="connsiteX2-203" fmla="*/ 5432597 w 5432601"/>
                  <a:gd name="connsiteY2-204" fmla="*/ 1699533 h 2427969"/>
                  <a:gd name="connsiteX3-205" fmla="*/ -1 w 5432601"/>
                  <a:gd name="connsiteY3-206" fmla="*/ 2427969 h 2427969"/>
                  <a:gd name="connsiteX0-207" fmla="*/ 2307327 w 5432602"/>
                  <a:gd name="connsiteY0-208" fmla="*/ 404169 h 2427969"/>
                  <a:gd name="connsiteX1-209" fmla="*/ 5359987 w 5432602"/>
                  <a:gd name="connsiteY1-210" fmla="*/ 0 h 2427969"/>
                  <a:gd name="connsiteX2-211" fmla="*/ 5432598 w 5432602"/>
                  <a:gd name="connsiteY2-212" fmla="*/ 1699533 h 2427969"/>
                  <a:gd name="connsiteX3-213" fmla="*/ 0 w 5432602"/>
                  <a:gd name="connsiteY3-214" fmla="*/ 2427969 h 2427969"/>
                  <a:gd name="connsiteX0-215" fmla="*/ -1 w 3125274"/>
                  <a:gd name="connsiteY0-216" fmla="*/ 404169 h 2237567"/>
                  <a:gd name="connsiteX1-217" fmla="*/ 3052659 w 3125274"/>
                  <a:gd name="connsiteY1-218" fmla="*/ 0 h 2237567"/>
                  <a:gd name="connsiteX2-219" fmla="*/ 3125270 w 3125274"/>
                  <a:gd name="connsiteY2-220" fmla="*/ 1699533 h 2237567"/>
                  <a:gd name="connsiteX3-221" fmla="*/ 74860 w 3125274"/>
                  <a:gd name="connsiteY3-222" fmla="*/ 2237567 h 2237567"/>
                  <a:gd name="connsiteX0-223" fmla="*/ 0 w 3125275"/>
                  <a:gd name="connsiteY0-224" fmla="*/ 404169 h 2192130"/>
                  <a:gd name="connsiteX1-225" fmla="*/ 3052660 w 3125275"/>
                  <a:gd name="connsiteY1-226" fmla="*/ 0 h 2192130"/>
                  <a:gd name="connsiteX2-227" fmla="*/ 3125271 w 3125275"/>
                  <a:gd name="connsiteY2-228" fmla="*/ 1699533 h 2192130"/>
                  <a:gd name="connsiteX3-229" fmla="*/ 213822 w 3125275"/>
                  <a:gd name="connsiteY3-230" fmla="*/ 2192130 h 2192130"/>
                  <a:gd name="connsiteX0-231" fmla="*/ 0 w 3125275"/>
                  <a:gd name="connsiteY0-232" fmla="*/ 404169 h 2237567"/>
                  <a:gd name="connsiteX1-233" fmla="*/ 3052660 w 3125275"/>
                  <a:gd name="connsiteY1-234" fmla="*/ 0 h 2237567"/>
                  <a:gd name="connsiteX2-235" fmla="*/ 3125271 w 3125275"/>
                  <a:gd name="connsiteY2-236" fmla="*/ 1699533 h 2237567"/>
                  <a:gd name="connsiteX3-237" fmla="*/ 55010 w 3125275"/>
                  <a:gd name="connsiteY3-238" fmla="*/ 2237567 h 2237567"/>
                  <a:gd name="connsiteX0-239" fmla="*/ 0 w 3125275"/>
                  <a:gd name="connsiteY0-240" fmla="*/ 404169 h 2237567"/>
                  <a:gd name="connsiteX1-241" fmla="*/ 3052660 w 3125275"/>
                  <a:gd name="connsiteY1-242" fmla="*/ 0 h 2237567"/>
                  <a:gd name="connsiteX2-243" fmla="*/ 3125271 w 3125275"/>
                  <a:gd name="connsiteY2-244" fmla="*/ 1699533 h 2237567"/>
                  <a:gd name="connsiteX3-245" fmla="*/ 55010 w 3125275"/>
                  <a:gd name="connsiteY3-246" fmla="*/ 2237567 h 2237567"/>
                </a:gdLst>
                <a:ahLst/>
                <a:cxnLst>
                  <a:cxn ang="0">
                    <a:pos x="connsiteX0-1" y="connsiteY0-2"/>
                  </a:cxn>
                  <a:cxn ang="0">
                    <a:pos x="connsiteX1-3" y="connsiteY1-4"/>
                  </a:cxn>
                  <a:cxn ang="0">
                    <a:pos x="connsiteX2-5" y="connsiteY2-6"/>
                  </a:cxn>
                  <a:cxn ang="0">
                    <a:pos x="connsiteX3-7" y="connsiteY3-8"/>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30" name="Rectangle 30720"/>
              <p:cNvSpPr txBox="1"/>
              <p:nvPr/>
            </p:nvSpPr>
            <p:spPr>
              <a:xfrm>
                <a:off x="6517697" y="2109491"/>
                <a:ext cx="1434776" cy="317060"/>
              </a:xfrm>
              <a:prstGeom prst="rect">
                <a:avLst/>
              </a:prstGeom>
              <a:noFill/>
              <a:ln w="9525">
                <a:noFill/>
                <a:miter lim="800000"/>
              </a:ln>
              <a:effectLst/>
              <a:scene3d>
                <a:camera prst="isometricOffAxis2Left">
                  <a:rot lat="656201" lon="19678898" rev="20025482"/>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PLATINUM	</a:t>
                </a:r>
              </a:p>
            </p:txBody>
          </p:sp>
          <p:sp>
            <p:nvSpPr>
              <p:cNvPr id="131" name="TextBox 130"/>
              <p:cNvSpPr txBox="1"/>
              <p:nvPr/>
            </p:nvSpPr>
            <p:spPr>
              <a:xfrm rot="20946639">
                <a:off x="8307793" y="2336636"/>
                <a:ext cx="735537" cy="522527"/>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&gt;4.0 </a:t>
                </a:r>
              </a:p>
              <a:p>
                <a:pPr algn="ctr">
                  <a:buClr>
                    <a:srgbClr val="000000"/>
                  </a:buClr>
                </a:pPr>
                <a:r>
                  <a:rPr lang="en-GB" sz="1505" dirty="0" err="1">
                    <a:solidFill>
                      <a:srgbClr val="000000"/>
                    </a:solidFill>
                  </a:rPr>
                  <a:t>upto</a:t>
                </a:r>
                <a:r>
                  <a:rPr lang="en-GB" sz="1505"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marL="396875" indent="-582930">
              <a:spcBef>
                <a:spcPct val="10000"/>
              </a:spcBef>
              <a:buClr>
                <a:srgbClr val="000000"/>
              </a:buClr>
            </a:pPr>
            <a:r>
              <a:rPr lang="en-US" sz="1505"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P-2</a:t>
            </a:r>
            <a:br>
              <a:rPr lang="en-US" b="1" dirty="0">
                <a:solidFill>
                  <a:schemeClr val="tx1"/>
                </a:solidFill>
              </a:rPr>
            </a:br>
            <a:r>
              <a:rPr lang="en-US" b="1" dirty="0">
                <a:solidFill>
                  <a:schemeClr val="tx1"/>
                </a:solidFill>
              </a:rPr>
              <a:t>Scrap Reduction</a:t>
            </a:r>
            <a:endParaRPr lang="en-IN" b="1" dirty="0">
              <a:solidFill>
                <a:schemeClr val="tx1"/>
              </a:solidFill>
            </a:endParaRPr>
          </a:p>
        </p:txBody>
      </p:sp>
    </p:spTree>
    <p:custDataLst>
      <p:tags r:id="rId1"/>
    </p:custData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solidFill>
                <a:schemeClr val="tx1"/>
              </a:solidFill>
            </a:endParaRPr>
          </a:p>
        </p:txBody>
      </p:sp>
    </p:spTree>
    <p:custDataLst>
      <p:tags r:id="rId1"/>
    </p:custDataLst>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17764248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Intellectual Property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708295487"/>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512" name="think-cell Slide" r:id="rId6" imgW="12700" imgH="12700" progId="TCLayout.ActiveDocument.1">
                  <p:embed/>
                </p:oleObj>
              </mc:Choice>
              <mc:Fallback>
                <p:oleObj name="think-cell Slide" r:id="rId6" imgW="12700" imgH="12700" progId="TCLayout.ActiveDocument.1">
                  <p:embed/>
                  <p:pic>
                    <p:nvPicPr>
                      <p:cNvPr id="0" name="Picture 46656"/>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p:nvPr/>
          </p:nvSpPr>
          <p:spPr>
            <a:xfrm>
              <a:off x="4161839" y="289816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89816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p:nvPr/>
          </p:nvSpPr>
          <p:spPr>
            <a:xfrm>
              <a:off x="4161839" y="36278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p:nvPr/>
          </p:nvSpPr>
          <p:spPr>
            <a:xfrm>
              <a:off x="4161839" y="435763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p:nvPr/>
          </p:nvSpPr>
          <p:spPr>
            <a:xfrm>
              <a:off x="1755368" y="435763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p:nvPr/>
          </p:nvSpPr>
          <p:spPr>
            <a:xfrm>
              <a:off x="4161839" y="508736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p:nvPr/>
          </p:nvSpPr>
          <p:spPr>
            <a:xfrm>
              <a:off x="4161839" y="143869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p:nvPr/>
          </p:nvSpPr>
          <p:spPr>
            <a:xfrm>
              <a:off x="4161839" y="216842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p:nvPr/>
          </p:nvSpPr>
          <p:spPr>
            <a:xfrm>
              <a:off x="4161839" y="58170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28783036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5900" indent="-457200" algn="just">
              <a:lnSpc>
                <a:spcPct val="90000"/>
              </a:lnSpc>
              <a:spcBef>
                <a:spcPts val="600"/>
              </a:spcBef>
              <a:buFont typeface="Wingdings" panose="05000000000000000000" pitchFamily="2" charset="2"/>
              <a:buChar char="v"/>
            </a:pPr>
            <a:r>
              <a:rPr lang="en-US" altLang="en-US" sz="1800" dirty="0"/>
              <a:t>Trademarks Act 1976</a:t>
            </a:r>
          </a:p>
          <a:p>
            <a:pPr marL="215900" indent="-457200" algn="just">
              <a:lnSpc>
                <a:spcPct val="90000"/>
              </a:lnSpc>
              <a:spcBef>
                <a:spcPts val="600"/>
              </a:spcBef>
              <a:buFont typeface="Wingdings" panose="05000000000000000000" pitchFamily="2" charset="2"/>
              <a:buChar char="v"/>
            </a:pPr>
            <a:r>
              <a:rPr lang="en-US" altLang="en-US" sz="1800" dirty="0"/>
              <a:t>Patent Act 1983</a:t>
            </a:r>
          </a:p>
          <a:p>
            <a:pPr marL="215900" indent="-457200" algn="just">
              <a:lnSpc>
                <a:spcPct val="90000"/>
              </a:lnSpc>
              <a:spcBef>
                <a:spcPts val="600"/>
              </a:spcBef>
              <a:buFont typeface="Wingdings" panose="05000000000000000000" pitchFamily="2" charset="2"/>
              <a:buChar char="v"/>
            </a:pPr>
            <a:r>
              <a:rPr lang="en-US" altLang="en-US" sz="1800" dirty="0"/>
              <a:t>Copyright Act 1987</a:t>
            </a:r>
          </a:p>
          <a:p>
            <a:pPr marL="215900" indent="-457200" algn="just">
              <a:lnSpc>
                <a:spcPct val="90000"/>
              </a:lnSpc>
              <a:spcBef>
                <a:spcPts val="600"/>
              </a:spcBef>
              <a:buFont typeface="Wingdings" panose="05000000000000000000" pitchFamily="2" charset="2"/>
              <a:buChar char="v"/>
            </a:pPr>
            <a:r>
              <a:rPr lang="en-US" altLang="en-US" sz="1800" dirty="0"/>
              <a:t>Industrial Design Act 1996</a:t>
            </a:r>
          </a:p>
          <a:p>
            <a:pPr marL="2159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5900" indent="-457200" algn="just">
              <a:lnSpc>
                <a:spcPct val="90000"/>
              </a:lnSpc>
              <a:spcBef>
                <a:spcPts val="600"/>
              </a:spcBef>
              <a:buFont typeface="Wingdings" panose="05000000000000000000" pitchFamily="2" charset="2"/>
              <a:buChar char="v"/>
            </a:pPr>
            <a:r>
              <a:rPr lang="en-US" altLang="en-US" sz="1800" dirty="0"/>
              <a:t>Law of Tort</a:t>
            </a:r>
          </a:p>
          <a:p>
            <a:pPr marL="2159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extLst>
      <p:ext uri="{BB962C8B-B14F-4D97-AF65-F5344CB8AC3E}">
        <p14:creationId xmlns:p14="http://schemas.microsoft.com/office/powerpoint/2010/main" val="40332016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031026-6F90-42F9-BC17-75A5CB4D8DA2}"/>
              </a:ext>
            </a:extLst>
          </p:cNvPr>
          <p:cNvSpPr>
            <a:spLocks noGrp="1"/>
          </p:cNvSpPr>
          <p:nvPr>
            <p:ph type="title"/>
          </p:nvPr>
        </p:nvSpPr>
        <p:spPr/>
        <p:txBody>
          <a:bodyPr/>
          <a:lstStyle/>
          <a:p>
            <a:r>
              <a:rPr lang="en-US" dirty="0"/>
              <a:t>Invention vs Innovation </a:t>
            </a:r>
          </a:p>
        </p:txBody>
      </p:sp>
      <p:sp>
        <p:nvSpPr>
          <p:cNvPr id="13" name="Content Placeholder 12">
            <a:extLst>
              <a:ext uri="{FF2B5EF4-FFF2-40B4-BE49-F238E27FC236}">
                <a16:creationId xmlns:a16="http://schemas.microsoft.com/office/drawing/2014/main" id="{B39124C7-9ADD-426F-8924-2FB225A5B66B}"/>
              </a:ext>
            </a:extLst>
          </p:cNvPr>
          <p:cNvSpPr>
            <a:spLocks noGrp="1"/>
          </p:cNvSpPr>
          <p:nvPr>
            <p:ph sz="quarter" idx="10"/>
          </p:nvPr>
        </p:nvSpPr>
        <p:spPr/>
        <p:txBody>
          <a:bodyPr>
            <a:normAutofit/>
          </a:bodyPr>
          <a:lstStyle/>
          <a:p>
            <a:r>
              <a:rPr lang="en-IN" sz="1400" b="1" dirty="0"/>
              <a:t>Microprocessor:</a:t>
            </a:r>
            <a:r>
              <a:rPr lang="en-IN" sz="1400" dirty="0"/>
              <a:t> </a:t>
            </a:r>
          </a:p>
          <a:p>
            <a:pPr marL="285750" indent="-285750">
              <a:buFont typeface="Arial" panose="020B0604020202020204" pitchFamily="34" charset="0"/>
              <a:buChar char="•"/>
            </a:pPr>
            <a:r>
              <a:rPr lang="en-IN" sz="1400" dirty="0"/>
              <a:t>Consider the microprocessor. Someone invented the microprocessor. But by itself, the microprocessor was nothing more than another piece on the circuit board. It’s what was </a:t>
            </a:r>
            <a:r>
              <a:rPr lang="en-IN" sz="1400" i="1" dirty="0"/>
              <a:t>done</a:t>
            </a:r>
            <a:r>
              <a:rPr lang="en-IN" sz="1400" dirty="0"/>
              <a:t> with that piece — the hundreds of thousands of products, processes and services that evolved from the invention of the microprocessor — </a:t>
            </a:r>
            <a:r>
              <a:rPr lang="en-IN" sz="1400" i="1" dirty="0"/>
              <a:t>that</a:t>
            </a:r>
            <a:r>
              <a:rPr lang="en-IN" sz="1400" dirty="0"/>
              <a:t> required innovation</a:t>
            </a:r>
          </a:p>
          <a:p>
            <a:pPr marL="285750" indent="-285750">
              <a:buFont typeface="Arial" panose="020B0604020202020204" pitchFamily="34" charset="0"/>
              <a:buChar char="•"/>
            </a:pPr>
            <a:r>
              <a:rPr lang="en-IN" sz="1400" dirty="0"/>
              <a:t>Steve Jobs owes a lot to the introduction of the PC. And IBM was the company behind it.</a:t>
            </a:r>
          </a:p>
          <a:p>
            <a:pPr marL="285750" indent="-285750">
              <a:buFont typeface="Arial" panose="020B0604020202020204" pitchFamily="34" charset="0"/>
              <a:buChar char="•"/>
            </a:pPr>
            <a:r>
              <a:rPr lang="en-IN" sz="1400" dirty="0"/>
              <a:t>Ironically, the IBM PC didn’t contain any new inventions per se (see iPod example). Under pressure to complete the project in less than 18 months, the team actually was under explicit instructions not to invent anything new. The goal of the first PC, code-named “Project Chess,” was to take off-the-shelf components and bring them together in a way that was user-friendly, inexpensive and powerful.</a:t>
            </a:r>
          </a:p>
          <a:p>
            <a:pPr marL="285750" indent="-285750">
              <a:buFont typeface="Arial" panose="020B0604020202020204" pitchFamily="34" charset="0"/>
              <a:buChar char="•"/>
            </a:pPr>
            <a:r>
              <a:rPr lang="en-IN" sz="1400" dirty="0"/>
              <a:t>And while the world’s first PC was an innovative product in the aggregate, the device they created — a portable device that put powerful computing in the hands of the people — was no less impactful than Henry Ford’s Model T, which reinvented the automobile industry by putting affordable transportation in the hands of the masses.</a:t>
            </a:r>
          </a:p>
          <a:p>
            <a:endParaRPr lang="en-US" sz="1400" dirty="0"/>
          </a:p>
          <a:p>
            <a:r>
              <a:rPr lang="en-IN" sz="1400" b="1" dirty="0"/>
              <a:t>iPad : The iPod wasn’t the first </a:t>
            </a:r>
            <a:endParaRPr lang="en-IN" sz="1400" dirty="0"/>
          </a:p>
          <a:p>
            <a:pPr marL="285750" indent="-285750">
              <a:buFont typeface="Arial" panose="020B0604020202020204" pitchFamily="34" charset="0"/>
              <a:buChar char="•"/>
            </a:pPr>
            <a:r>
              <a:rPr lang="en-IN" sz="1400" dirty="0"/>
              <a:t>portable music device (Sony popularized the “music anywhere, anytime” concept 22 years earlier with the Walkman); </a:t>
            </a:r>
          </a:p>
          <a:p>
            <a:pPr marL="285750" indent="-285750">
              <a:buFont typeface="Arial" panose="020B0604020202020204" pitchFamily="34" charset="0"/>
              <a:buChar char="•"/>
            </a:pPr>
            <a:r>
              <a:rPr lang="en-IN" sz="1400" dirty="0"/>
              <a:t>device that put hundreds of songs in your pocket (dozens of manufacturers had MP3 devices on the market when the iPod was released in 2001); </a:t>
            </a:r>
          </a:p>
          <a:p>
            <a:pPr marL="285750" indent="-285750">
              <a:buFont typeface="Arial" panose="020B0604020202020204" pitchFamily="34" charset="0"/>
              <a:buChar char="•"/>
            </a:pPr>
            <a:r>
              <a:rPr lang="en-IN" sz="1400" dirty="0"/>
              <a:t>Apple was actually </a:t>
            </a:r>
            <a:r>
              <a:rPr lang="en-IN" sz="1400" i="1" dirty="0"/>
              <a:t>late</a:t>
            </a:r>
            <a:r>
              <a:rPr lang="en-IN" sz="1400" dirty="0"/>
              <a:t> to the party when it came to providing an online music-sharing platform. (Napster, </a:t>
            </a:r>
            <a:r>
              <a:rPr lang="en-IN" sz="1400" dirty="0" err="1"/>
              <a:t>Grokster</a:t>
            </a:r>
            <a:r>
              <a:rPr lang="en-IN" sz="1400" dirty="0"/>
              <a:t> and </a:t>
            </a:r>
            <a:r>
              <a:rPr lang="en-IN" sz="1400" dirty="0" err="1"/>
              <a:t>Kazaa</a:t>
            </a:r>
            <a:r>
              <a:rPr lang="en-IN" sz="1400" dirty="0"/>
              <a:t> all preceded iTunes.)</a:t>
            </a:r>
          </a:p>
          <a:p>
            <a:pPr marL="285750" indent="-285750">
              <a:buFont typeface="Arial" panose="020B0604020202020204" pitchFamily="34" charset="0"/>
              <a:buChar char="•"/>
            </a:pPr>
            <a:r>
              <a:rPr lang="en-IN" sz="1400" dirty="0"/>
              <a:t>Apple invented nothing. Its innovation was creating an easy-to-use ecosystem that unified music discovery, delivery and device. And, in the process, they revolutionized the music industry.</a:t>
            </a:r>
          </a:p>
          <a:p>
            <a:endParaRPr lang="en-US" sz="1400" dirty="0"/>
          </a:p>
        </p:txBody>
      </p:sp>
    </p:spTree>
    <p:extLst>
      <p:ext uri="{BB962C8B-B14F-4D97-AF65-F5344CB8AC3E}">
        <p14:creationId xmlns:p14="http://schemas.microsoft.com/office/powerpoint/2010/main" val="36120899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N-1</a:t>
            </a:r>
            <a:br>
              <a:rPr lang="en-US" b="1" dirty="0">
                <a:solidFill>
                  <a:schemeClr val="tx1"/>
                </a:solidFill>
              </a:rPr>
            </a:br>
            <a:r>
              <a:rPr lang="en-US" b="1" dirty="0">
                <a:solidFill>
                  <a:schemeClr val="tx1"/>
                </a:solidFill>
              </a:rPr>
              <a:t>Trade Mark</a:t>
            </a:r>
            <a:endParaRPr lang="en-IN" b="1" dirty="0">
              <a:solidFill>
                <a:schemeClr val="tx1"/>
              </a:solidFill>
            </a:endParaRPr>
          </a:p>
        </p:txBody>
      </p:sp>
    </p:spTree>
    <p:custDataLst>
      <p:tags r:id="rId1"/>
    </p:custDataLst>
    <p:extLst>
      <p:ext uri="{BB962C8B-B14F-4D97-AF65-F5344CB8AC3E}">
        <p14:creationId xmlns:p14="http://schemas.microsoft.com/office/powerpoint/2010/main" val="868397483"/>
      </p:ext>
    </p:extLst>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extLst>
      <p:ext uri="{BB962C8B-B14F-4D97-AF65-F5344CB8AC3E}">
        <p14:creationId xmlns:p14="http://schemas.microsoft.com/office/powerpoint/2010/main" val="3261565544"/>
      </p:ext>
    </p:ext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awareness about IPRs</a:t>
            </a:r>
          </a:p>
          <a:p>
            <a:r>
              <a:rPr lang="en-US" sz="120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Knowledge about IPRs but no steps taken to work for defining Trademarks for the </a:t>
            </a:r>
            <a:r>
              <a:rPr lang="en-US" sz="1200" dirty="0" err="1">
                <a:solidFill>
                  <a:schemeClr val="bg1"/>
                </a:solidFill>
              </a:rPr>
              <a:t>Organisation</a:t>
            </a:r>
            <a:endParaRPr lang="en-US" sz="1200" dirty="0">
              <a:solidFill>
                <a:schemeClr val="bg1"/>
              </a:solidFill>
            </a:endParaRP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err="1">
                <a:solidFill>
                  <a:schemeClr val="bg1"/>
                </a:solidFill>
              </a:rPr>
              <a:t>Undertanding</a:t>
            </a:r>
            <a:r>
              <a:rPr lang="en-US" sz="120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Involving external </a:t>
            </a:r>
            <a:r>
              <a:rPr lang="en-US" sz="1200" dirty="0" err="1">
                <a:solidFill>
                  <a:schemeClr val="bg1"/>
                </a:solidFill>
              </a:rPr>
              <a:t>agenies</a:t>
            </a:r>
            <a:r>
              <a:rPr lang="en-US" sz="1200" dirty="0">
                <a:solidFill>
                  <a:schemeClr val="bg1"/>
                </a:solidFill>
              </a:rPr>
              <a:t> + </a:t>
            </a:r>
            <a:r>
              <a:rPr lang="en-US" sz="1200" dirty="0" err="1">
                <a:solidFill>
                  <a:schemeClr val="bg1"/>
                </a:solidFill>
              </a:rPr>
              <a:t>Maketing</a:t>
            </a:r>
            <a:r>
              <a:rPr lang="en-US" sz="120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Integration / Promotion of trademarks as an effective tool to </a:t>
            </a:r>
            <a:r>
              <a:rPr lang="en-US" sz="1200" dirty="0" err="1">
                <a:solidFill>
                  <a:schemeClr val="bg1"/>
                </a:solidFill>
              </a:rPr>
              <a:t>geneate</a:t>
            </a:r>
            <a:r>
              <a:rPr lang="en-US" sz="120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knowledge of brands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Limited understanding of brands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Branding efforts have been started &amp; focus is on trademarks as a key branding tool</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Company &amp; its products are considered as national brand by its customers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The company and its products are </a:t>
            </a:r>
            <a:r>
              <a:rPr lang="en-US" sz="1200" dirty="0" err="1">
                <a:solidFill>
                  <a:schemeClr val="bg1"/>
                </a:solidFill>
              </a:rPr>
              <a:t>recognised</a:t>
            </a:r>
            <a:r>
              <a:rPr lang="en-US" sz="120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has been registered for the Industry and also for &lt; 50% of the products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is used as a branding tool and &lt;75% of the products are registered</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Trademark is used as a branding tool and &gt;75% of the products are registered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175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panose="020B0604020202020204" pitchFamily="34"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extLst>
      <p:ext uri="{BB962C8B-B14F-4D97-AF65-F5344CB8AC3E}">
        <p14:creationId xmlns:p14="http://schemas.microsoft.com/office/powerpoint/2010/main" val="2276370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N-2</a:t>
            </a:r>
            <a:br>
              <a:rPr lang="en-US" b="1" dirty="0">
                <a:solidFill>
                  <a:schemeClr val="tx1"/>
                </a:solidFill>
              </a:rPr>
            </a:br>
            <a:r>
              <a:rPr lang="en-US" b="1" dirty="0">
                <a:solidFill>
                  <a:schemeClr val="tx1"/>
                </a:solidFill>
              </a:rPr>
              <a:t>Industrial Design</a:t>
            </a:r>
            <a:endParaRPr lang="en-IN" b="1" dirty="0">
              <a:solidFill>
                <a:schemeClr val="tx1"/>
              </a:solidFill>
            </a:endParaRPr>
          </a:p>
        </p:txBody>
      </p:sp>
    </p:spTree>
    <p:custDataLst>
      <p:tags r:id="rId1"/>
    </p:custDataLst>
    <p:extLst>
      <p:ext uri="{BB962C8B-B14F-4D97-AF65-F5344CB8AC3E}">
        <p14:creationId xmlns:p14="http://schemas.microsoft.com/office/powerpoint/2010/main" val="239195615"/>
      </p:ext>
    </p:extLst>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extLst>
      <p:ext uri="{BB962C8B-B14F-4D97-AF65-F5344CB8AC3E}">
        <p14:creationId xmlns:p14="http://schemas.microsoft.com/office/powerpoint/2010/main" val="2438009203"/>
      </p:ext>
    </p:extLst>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57764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917035"/>
            <a:ext cx="789441" cy="211460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knowledge of IPRs, and may be violating clauses on industrial design</a:t>
            </a:r>
          </a:p>
        </p:txBody>
      </p:sp>
      <p:sp>
        <p:nvSpPr>
          <p:cNvPr id="17" name="Rectangle 16"/>
          <p:cNvSpPr/>
          <p:nvPr/>
        </p:nvSpPr>
        <p:spPr>
          <a:xfrm>
            <a:off x="2609355"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b="1" dirty="0">
                <a:solidFill>
                  <a:schemeClr val="bg1"/>
                </a:solidFill>
              </a:rPr>
              <a:t>+ </a:t>
            </a:r>
            <a:r>
              <a:rPr lang="en-US" sz="1100" dirty="0" err="1">
                <a:solidFill>
                  <a:schemeClr val="bg1"/>
                </a:solidFill>
              </a:rPr>
              <a:t>Organisation</a:t>
            </a:r>
            <a:r>
              <a:rPr lang="en-US" sz="1100" dirty="0">
                <a:solidFill>
                  <a:schemeClr val="bg1"/>
                </a:solidFill>
              </a:rPr>
              <a:t> is proactive and protection is provided for a shape configuration, surface pattern, </a:t>
            </a:r>
            <a:r>
              <a:rPr lang="en-US" sz="1100" dirty="0" err="1">
                <a:solidFill>
                  <a:schemeClr val="bg1"/>
                </a:solidFill>
              </a:rPr>
              <a:t>colour</a:t>
            </a:r>
            <a:r>
              <a:rPr lang="en-US" sz="110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Legal system in place to protect against infringement of industrial design rights of </a:t>
            </a:r>
            <a:r>
              <a:rPr lang="en-US" sz="1200" dirty="0" err="1">
                <a:solidFill>
                  <a:schemeClr val="bg1"/>
                </a:solidFill>
              </a:rPr>
              <a:t>organisation</a:t>
            </a:r>
            <a:endParaRPr lang="en-US" sz="1200" dirty="0">
              <a:solidFill>
                <a:schemeClr val="bg1"/>
              </a:solidFill>
            </a:endParaRPr>
          </a:p>
        </p:txBody>
      </p:sp>
      <p:sp>
        <p:nvSpPr>
          <p:cNvPr id="20" name="Rectangle 19"/>
          <p:cNvSpPr/>
          <p:nvPr/>
        </p:nvSpPr>
        <p:spPr>
          <a:xfrm>
            <a:off x="7528351" y="1339389"/>
            <a:ext cx="1565765" cy="2577646"/>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products are registered for Industrial Design in the name of company and enjoy market acceptability at national and international level</a:t>
            </a:r>
          </a:p>
        </p:txBody>
      </p:sp>
      <p:sp>
        <p:nvSpPr>
          <p:cNvPr id="21" name="Rectangle 20"/>
          <p:cNvSpPr/>
          <p:nvPr/>
        </p:nvSpPr>
        <p:spPr>
          <a:xfrm>
            <a:off x="980186"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product registered for industrial design in the name of company</a:t>
            </a:r>
          </a:p>
        </p:txBody>
      </p:sp>
      <p:sp>
        <p:nvSpPr>
          <p:cNvPr id="22" name="Rectangle 21"/>
          <p:cNvSpPr/>
          <p:nvPr/>
        </p:nvSpPr>
        <p:spPr>
          <a:xfrm>
            <a:off x="2609355"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Up to 15% products registered for industrial design in the name of company</a:t>
            </a:r>
          </a:p>
        </p:txBody>
      </p:sp>
      <p:sp>
        <p:nvSpPr>
          <p:cNvPr id="23" name="Rectangle 22"/>
          <p:cNvSpPr/>
          <p:nvPr/>
        </p:nvSpPr>
        <p:spPr>
          <a:xfrm>
            <a:off x="4249021"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15%-30% products registered for industrial design in the name of company</a:t>
            </a:r>
          </a:p>
        </p:txBody>
      </p:sp>
      <p:sp>
        <p:nvSpPr>
          <p:cNvPr id="24" name="Rectangle 23"/>
          <p:cNvSpPr/>
          <p:nvPr/>
        </p:nvSpPr>
        <p:spPr>
          <a:xfrm>
            <a:off x="5888687"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30%-50% products registered for industrial design in the name of company</a:t>
            </a:r>
          </a:p>
        </p:txBody>
      </p:sp>
      <p:sp>
        <p:nvSpPr>
          <p:cNvPr id="25" name="Rectangle 24"/>
          <p:cNvSpPr/>
          <p:nvPr/>
        </p:nvSpPr>
        <p:spPr>
          <a:xfrm>
            <a:off x="7528351" y="3917035"/>
            <a:ext cx="1565765" cy="211460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16643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36" name="think-cell Slide" r:id="rId6" imgW="12700" imgH="12700" progId="TCLayout.ActiveDocument.1">
                  <p:embed/>
                </p:oleObj>
              </mc:Choice>
              <mc:Fallback>
                <p:oleObj name="think-cell Slide" r:id="rId6" imgW="12700" imgH="12700" progId="TCLayout.ActiveDocument.1">
                  <p:embed/>
                  <p:pic>
                    <p:nvPicPr>
                      <p:cNvPr id="0" name="Picture 47680"/>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Credible recognition for international investors seeking investment in India</a:t>
              </a:r>
              <a:endParaRPr lang="en-US" sz="1800" b="1" dirty="0"/>
            </a:p>
          </p:txBody>
        </p:sp>
        <p:sp>
          <p:nvSpPr>
            <p:cNvPr id="32" name="Oval 31"/>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Streamlined operations and lower costs</a:t>
              </a:r>
              <a:endParaRPr lang="en-US" b="1" dirty="0"/>
            </a:p>
          </p:txBody>
        </p:sp>
        <p:sp>
          <p:nvSpPr>
            <p:cNvPr id="33" name="Oval 32"/>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Superior quality, reduced rejection and higher revenues</a:t>
              </a:r>
              <a:endParaRPr lang="en-US" b="1" dirty="0"/>
            </a:p>
          </p:txBody>
        </p:sp>
        <p:sp>
          <p:nvSpPr>
            <p:cNvPr id="34" name="Oval 33"/>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Increased environmental consciousness and social benefits</a:t>
              </a:r>
              <a:endParaRPr lang="en-US" b="1" dirty="0"/>
            </a:p>
          </p:txBody>
        </p:sp>
        <p:sp>
          <p:nvSpPr>
            <p:cNvPr id="35" name="Oval 34"/>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US" b="1" dirty="0"/>
                <a:t>Part of supply chain of national &amp; international OEMs</a:t>
              </a:r>
            </a:p>
          </p:txBody>
        </p:sp>
        <p:sp>
          <p:nvSpPr>
            <p:cNvPr id="38" name="Oval 37"/>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anose="05000000000000000000" pitchFamily="2" charset="2"/>
              <a:buNone/>
            </a:pPr>
            <a:r>
              <a:rPr lang="en-GB" altLang="en-US" sz="1800" i="1" dirty="0">
                <a:cs typeface="Times New Roman" panose="02020603050405020304" pitchFamily="18" charset="0"/>
              </a:rPr>
              <a:t>Industrial Design:</a:t>
            </a:r>
          </a:p>
          <a:p>
            <a:pPr>
              <a:buFont typeface="Wingdings" panose="05000000000000000000" pitchFamily="2" charset="2"/>
              <a:buNone/>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is the protection of the </a:t>
            </a:r>
            <a:r>
              <a:rPr lang="en-GB" altLang="en-US" sz="1800" b="1" i="1" dirty="0">
                <a:cs typeface="Times New Roman" panose="02020603050405020304" pitchFamily="18" charset="0"/>
              </a:rPr>
              <a:t>ornamental</a:t>
            </a:r>
            <a:r>
              <a:rPr lang="en-GB" altLang="en-US" sz="1800" dirty="0">
                <a:cs typeface="Times New Roman" panose="02020603050405020304" pitchFamily="18" charset="0"/>
              </a:rPr>
              <a:t> or </a:t>
            </a:r>
            <a:r>
              <a:rPr lang="en-GB" altLang="en-US" sz="1800" b="1" i="1" dirty="0">
                <a:cs typeface="Times New Roman" panose="02020603050405020304" pitchFamily="18" charset="0"/>
              </a:rPr>
              <a:t>aesthetic</a:t>
            </a:r>
            <a:r>
              <a:rPr lang="en-GB" altLang="en-US" sz="1800" dirty="0">
                <a:cs typeface="Times New Roman" panose="02020603050405020304" pitchFamily="18" charset="0"/>
              </a:rPr>
              <a:t> aspect of a product</a:t>
            </a:r>
          </a:p>
          <a:p>
            <a:pPr>
              <a:buClr>
                <a:srgbClr val="660066"/>
              </a:buClr>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extLst>
      <p:ext uri="{BB962C8B-B14F-4D97-AF65-F5344CB8AC3E}">
        <p14:creationId xmlns:p14="http://schemas.microsoft.com/office/powerpoint/2010/main" val="2555936575"/>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N-3</a:t>
            </a:r>
            <a:br>
              <a:rPr lang="en-US" b="1" dirty="0">
                <a:solidFill>
                  <a:schemeClr val="tx1"/>
                </a:solidFill>
              </a:rPr>
            </a:br>
            <a:r>
              <a:rPr lang="en-US" b="1" dirty="0">
                <a:solidFill>
                  <a:schemeClr val="tx1"/>
                </a:solidFill>
              </a:rPr>
              <a:t>Copyright</a:t>
            </a:r>
            <a:endParaRPr lang="en-IN" b="1" dirty="0">
              <a:solidFill>
                <a:schemeClr val="tx1"/>
              </a:solidFill>
            </a:endParaRPr>
          </a:p>
        </p:txBody>
      </p:sp>
    </p:spTree>
    <p:custDataLst>
      <p:tags r:id="rId1"/>
    </p:custDataLst>
    <p:extLst>
      <p:ext uri="{BB962C8B-B14F-4D97-AF65-F5344CB8AC3E}">
        <p14:creationId xmlns:p14="http://schemas.microsoft.com/office/powerpoint/2010/main" val="1312719457"/>
      </p:ext>
    </p:extLst>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extLst>
      <p:ext uri="{BB962C8B-B14F-4D97-AF65-F5344CB8AC3E}">
        <p14:creationId xmlns:p14="http://schemas.microsoft.com/office/powerpoint/2010/main" val="685163585"/>
      </p:ext>
    </p:extLst>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err="1">
                <a:solidFill>
                  <a:schemeClr val="bg1"/>
                </a:solidFill>
              </a:rPr>
              <a:t>Organisation</a:t>
            </a:r>
            <a:r>
              <a:rPr lang="en-US" sz="1400" dirty="0">
                <a:solidFill>
                  <a:schemeClr val="bg1"/>
                </a:solidFill>
              </a:rPr>
              <a:t> is proactive and protection is provided to the products in the form of a copyright</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Legal system in place to protect against infringement of copyrights of </a:t>
            </a:r>
            <a:r>
              <a:rPr lang="en-US" sz="1400" dirty="0" err="1">
                <a:solidFill>
                  <a:schemeClr val="bg1"/>
                </a:solidFill>
              </a:rPr>
              <a:t>organisation</a:t>
            </a:r>
            <a:endParaRPr lang="en-US" sz="140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256814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extLst>
      <p:ext uri="{BB962C8B-B14F-4D97-AF65-F5344CB8AC3E}">
        <p14:creationId xmlns:p14="http://schemas.microsoft.com/office/powerpoint/2010/main" val="27775663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extLst>
      <p:ext uri="{BB962C8B-B14F-4D97-AF65-F5344CB8AC3E}">
        <p14:creationId xmlns:p14="http://schemas.microsoft.com/office/powerpoint/2010/main" val="842613840"/>
      </p:ext>
    </p:extLst>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N-4</a:t>
            </a:r>
            <a:br>
              <a:rPr lang="en-US" b="1" dirty="0">
                <a:solidFill>
                  <a:schemeClr val="tx1"/>
                </a:solidFill>
              </a:rPr>
            </a:br>
            <a:r>
              <a:rPr lang="en-US" b="1" dirty="0">
                <a:solidFill>
                  <a:schemeClr val="tx1"/>
                </a:solidFill>
              </a:rPr>
              <a:t>Patent</a:t>
            </a:r>
            <a:endParaRPr lang="en-IN" b="1" dirty="0">
              <a:solidFill>
                <a:schemeClr val="tx1"/>
              </a:solidFill>
            </a:endParaRPr>
          </a:p>
        </p:txBody>
      </p:sp>
    </p:spTree>
    <p:custDataLst>
      <p:tags r:id="rId1"/>
    </p:custDataLst>
    <p:extLst>
      <p:ext uri="{BB962C8B-B14F-4D97-AF65-F5344CB8AC3E}">
        <p14:creationId xmlns:p14="http://schemas.microsoft.com/office/powerpoint/2010/main" val="1275699252"/>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extLst>
      <p:ext uri="{BB962C8B-B14F-4D97-AF65-F5344CB8AC3E}">
        <p14:creationId xmlns:p14="http://schemas.microsoft.com/office/powerpoint/2010/main" val="3791098044"/>
      </p:ext>
    </p:ext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899843"/>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230412"/>
            <a:ext cx="789441" cy="330754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Plan or Process in Place</a:t>
            </a:r>
          </a:p>
        </p:txBody>
      </p:sp>
      <p:sp>
        <p:nvSpPr>
          <p:cNvPr id="17" name="Rectangle 16"/>
          <p:cNvSpPr/>
          <p:nvPr/>
        </p:nvSpPr>
        <p:spPr>
          <a:xfrm>
            <a:off x="2609355"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Process of generating ideas   &amp;  Focus towards innovation is in place. </a:t>
            </a:r>
          </a:p>
          <a:p>
            <a:endParaRPr lang="en-US" sz="1200" dirty="0">
              <a:solidFill>
                <a:schemeClr val="bg1"/>
              </a:solidFill>
            </a:endParaRPr>
          </a:p>
          <a:p>
            <a:r>
              <a:rPr lang="en-US" sz="120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899843"/>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Strong market position and earns additional revenues through licensing</a:t>
            </a:r>
          </a:p>
          <a:p>
            <a:r>
              <a:rPr lang="en-US" sz="1200" dirty="0">
                <a:solidFill>
                  <a:schemeClr val="bg1"/>
                </a:solidFill>
              </a:rPr>
              <a:t>-Integration of technology &amp; patent strategies into business</a:t>
            </a:r>
          </a:p>
        </p:txBody>
      </p:sp>
      <p:sp>
        <p:nvSpPr>
          <p:cNvPr id="21" name="Rectangle 20"/>
          <p:cNvSpPr/>
          <p:nvPr/>
        </p:nvSpPr>
        <p:spPr>
          <a:xfrm>
            <a:off x="980186"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knowledge of IPRs, and may violate clauses on patents</a:t>
            </a:r>
          </a:p>
        </p:txBody>
      </p:sp>
      <p:sp>
        <p:nvSpPr>
          <p:cNvPr id="22" name="Rectangle 21"/>
          <p:cNvSpPr/>
          <p:nvPr/>
        </p:nvSpPr>
        <p:spPr>
          <a:xfrm>
            <a:off x="2609355"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Knowledge about IPRs, but do not own any patent, currently using old technology without legal complexity</a:t>
            </a:r>
          </a:p>
        </p:txBody>
      </p:sp>
      <p:sp>
        <p:nvSpPr>
          <p:cNvPr id="23" name="Rectangle 22"/>
          <p:cNvSpPr/>
          <p:nvPr/>
        </p:nvSpPr>
        <p:spPr>
          <a:xfrm>
            <a:off x="4249021"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Has filed for a patent for product/ process/ technology and </a:t>
            </a:r>
            <a:r>
              <a:rPr lang="en-US" sz="1200" dirty="0" err="1">
                <a:solidFill>
                  <a:schemeClr val="bg1"/>
                </a:solidFill>
              </a:rPr>
              <a:t>organisation</a:t>
            </a:r>
            <a:r>
              <a:rPr lang="en-US" sz="120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Owns domestic patents for indigenous product/process/technology and </a:t>
            </a:r>
            <a:r>
              <a:rPr lang="en-US" sz="1150" dirty="0" err="1">
                <a:solidFill>
                  <a:schemeClr val="bg1"/>
                </a:solidFill>
              </a:rPr>
              <a:t>Organisation</a:t>
            </a:r>
            <a:r>
              <a:rPr lang="en-US" sz="1150" dirty="0">
                <a:solidFill>
                  <a:schemeClr val="bg1"/>
                </a:solidFill>
              </a:rPr>
              <a:t>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230412"/>
            <a:ext cx="1565765" cy="330754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Owns international patents for indigenous product/process/technology and </a:t>
            </a:r>
            <a:r>
              <a:rPr lang="en-US" sz="1200" dirty="0" err="1">
                <a:solidFill>
                  <a:schemeClr val="bg1"/>
                </a:solidFill>
              </a:rPr>
              <a:t>organisation</a:t>
            </a:r>
            <a:r>
              <a:rPr lang="en-US" sz="120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9366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extLst>
      <p:ext uri="{BB962C8B-B14F-4D97-AF65-F5344CB8AC3E}">
        <p14:creationId xmlns:p14="http://schemas.microsoft.com/office/powerpoint/2010/main" val="85511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pPr eaLnBrk="1" hangingPunct="1">
              <a:spcBef>
                <a:spcPct val="20000"/>
              </a:spcBef>
              <a:buClr>
                <a:srgbClr val="263E7A"/>
              </a:buClr>
            </a:pPr>
            <a:r>
              <a:rPr lang="en-US" sz="1600" b="1" dirty="0">
                <a:latin typeface="Arial" panose="020B0604020202020204" pitchFamily="34"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Assessor Skills</a:t>
            </a:r>
            <a:endParaRPr lang="en-US" sz="1600" b="1" dirty="0">
              <a:latin typeface="Arial" panose="020B0604020202020204" pitchFamily="34"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60" name="think-cell Slide" r:id="rId6" imgW="12700" imgH="12700" progId="TCLayout.ActiveDocument.1">
                  <p:embed/>
                </p:oleObj>
              </mc:Choice>
              <mc:Fallback>
                <p:oleObj name="think-cell Slide" r:id="rId6" imgW="12700" imgH="12700" progId="TCLayout.ActiveDocument.1">
                  <p:embed/>
                  <p:pic>
                    <p:nvPicPr>
                      <p:cNvPr id="0" name="Picture 48704"/>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p:nvPr/>
          </p:nvSpPr>
          <p:spPr>
            <a:xfrm>
              <a:off x="4161839" y="2606620"/>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4161839" y="4495636"/>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p:nvPr/>
        </p:nvSpPr>
        <p:spPr>
          <a:xfrm>
            <a:off x="4161841" y="1898009"/>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p:nvPr/>
        </p:nvSpPr>
        <p:spPr>
          <a:xfrm>
            <a:off x="4161837" y="1156065"/>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p:nvPr/>
        </p:nvSpPr>
        <p:spPr>
          <a:xfrm>
            <a:off x="4161835" y="5254627"/>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p:nvPr/>
        </p:nvSpPr>
        <p:spPr>
          <a:xfrm>
            <a:off x="172517" y="3249703"/>
            <a:ext cx="3888849" cy="369360"/>
          </a:xfrm>
          <a:prstGeom prst="rect">
            <a:avLst/>
          </a:prstGeom>
          <a:solidFill>
            <a:srgbClr val="00B0F0"/>
          </a:solidFill>
          <a:ln w="12700">
            <a:noFill/>
            <a:miter lim="800000"/>
          </a:ln>
          <a:effectLst/>
        </p:spPr>
        <p:txBody>
          <a:bodyPr vert="horz" wrap="square" lIns="72000" tIns="73471" rIns="73471" bIns="73471" numCol="1" anchor="ctr" anchorCtr="0" compatLnSpc="1">
            <a:noAutofit/>
          </a:bodyPr>
          <a:lstStyle/>
          <a:p>
            <a:pPr algn="r" defTabSz="89471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p:nvPr/>
        </p:nvSpPr>
        <p:spPr>
          <a:xfrm>
            <a:off x="4161835" y="3253428"/>
            <a:ext cx="4862893" cy="359529"/>
          </a:xfrm>
          <a:prstGeom prst="rect">
            <a:avLst/>
          </a:prstGeom>
          <a:solidFill>
            <a:srgbClr val="00B0F0"/>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p:nvPr/>
        </p:nvSpPr>
        <p:spPr>
          <a:xfrm>
            <a:off x="4161837" y="3718665"/>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500"/>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lstStyle>
            <a:lvl1pPr marL="193675" indent="-193675" defTabSz="423545">
              <a:defRPr>
                <a:solidFill>
                  <a:schemeClr val="tx1"/>
                </a:solidFill>
                <a:latin typeface="Arial" panose="020B0604020202020204" pitchFamily="34" charset="0"/>
              </a:defRPr>
            </a:lvl1pPr>
            <a:lvl2pPr marL="692150" indent="-282575" defTabSz="423545">
              <a:defRPr>
                <a:solidFill>
                  <a:schemeClr val="tx1"/>
                </a:solidFill>
                <a:latin typeface="Arial" panose="020B0604020202020204" pitchFamily="34" charset="0"/>
              </a:defRPr>
            </a:lvl2pPr>
            <a:lvl3pPr marL="1094105" indent="-273050" defTabSz="423545">
              <a:defRPr>
                <a:solidFill>
                  <a:schemeClr val="tx1"/>
                </a:solidFill>
                <a:latin typeface="Arial" panose="020B0604020202020204" pitchFamily="34" charset="0"/>
              </a:defRPr>
            </a:lvl3pPr>
            <a:lvl4pPr marL="1230630" defTabSz="423545">
              <a:defRPr>
                <a:solidFill>
                  <a:schemeClr val="tx1"/>
                </a:solidFill>
                <a:latin typeface="Arial" panose="020B0604020202020204" pitchFamily="34" charset="0"/>
              </a:defRPr>
            </a:lvl4pPr>
            <a:lvl5pPr marL="1641475" defTabSz="423545">
              <a:defRPr>
                <a:solidFill>
                  <a:schemeClr val="tx1"/>
                </a:solidFill>
                <a:latin typeface="Arial" panose="020B0604020202020204" pitchFamily="34" charset="0"/>
              </a:defRPr>
            </a:lvl5pPr>
            <a:lvl6pPr marL="2098675" defTabSz="423545" fontAlgn="base">
              <a:spcBef>
                <a:spcPct val="0"/>
              </a:spcBef>
              <a:spcAft>
                <a:spcPct val="0"/>
              </a:spcAft>
              <a:defRPr>
                <a:solidFill>
                  <a:schemeClr val="tx1"/>
                </a:solidFill>
                <a:latin typeface="Arial" panose="020B0604020202020204" pitchFamily="34" charset="0"/>
              </a:defRPr>
            </a:lvl6pPr>
            <a:lvl7pPr marL="2555875" defTabSz="423545" fontAlgn="base">
              <a:spcBef>
                <a:spcPct val="0"/>
              </a:spcBef>
              <a:spcAft>
                <a:spcPct val="0"/>
              </a:spcAft>
              <a:defRPr>
                <a:solidFill>
                  <a:schemeClr val="tx1"/>
                </a:solidFill>
                <a:latin typeface="Arial" panose="020B0604020202020204" pitchFamily="34" charset="0"/>
              </a:defRPr>
            </a:lvl7pPr>
            <a:lvl8pPr marL="3013075" defTabSz="423545" fontAlgn="base">
              <a:spcBef>
                <a:spcPct val="0"/>
              </a:spcBef>
              <a:spcAft>
                <a:spcPct val="0"/>
              </a:spcAft>
              <a:defRPr>
                <a:solidFill>
                  <a:schemeClr val="tx1"/>
                </a:solidFill>
                <a:latin typeface="Arial" panose="020B0604020202020204" pitchFamily="34" charset="0"/>
              </a:defRPr>
            </a:lvl8pPr>
            <a:lvl9pPr marL="3470275" defTabSz="423545" fontAlgn="base">
              <a:spcBef>
                <a:spcPct val="0"/>
              </a:spcBef>
              <a:spcAft>
                <a:spcPct val="0"/>
              </a:spcAft>
              <a:defRPr>
                <a:solidFill>
                  <a:schemeClr val="tx1"/>
                </a:solidFill>
                <a:latin typeface="Arial" panose="020B0604020202020204" pitchFamily="34"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Composition of Matter</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Chemical Compounds</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Improvements of Any of the Above</a:t>
            </a:r>
            <a:endParaRPr lang="en-US" altLang="en-US" sz="2400" dirty="0">
              <a:solidFill>
                <a:srgbClr val="006699"/>
              </a:solidFill>
              <a:latin typeface="+mn-lt"/>
              <a:ea typeface="MS PGothic" panose="020B0600070205080204" pitchFamily="34" charset="-128"/>
            </a:endParaRPr>
          </a:p>
        </p:txBody>
      </p:sp>
    </p:spTree>
    <p:custDataLst>
      <p:tags r:id="rId1"/>
    </p:custDataLst>
    <p:extLst>
      <p:ext uri="{BB962C8B-B14F-4D97-AF65-F5344CB8AC3E}">
        <p14:creationId xmlns:p14="http://schemas.microsoft.com/office/powerpoint/2010/main" val="3267980015"/>
      </p:ext>
    </p:extLst>
  </p:cSld>
  <p:clrMapOvr>
    <a:masterClrMapping/>
  </p:clrMapOvr>
  <p:transition>
    <p:strips dir="ru"/>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2" name="Content Placeholder 1">
            <a:extLst>
              <a:ext uri="{FF2B5EF4-FFF2-40B4-BE49-F238E27FC236}">
                <a16:creationId xmlns:a16="http://schemas.microsoft.com/office/drawing/2014/main" id="{33CE3492-9E7B-4A86-8539-8ECF91F1C4B2}"/>
              </a:ext>
            </a:extLst>
          </p:cNvPr>
          <p:cNvSpPr>
            <a:spLocks noGrp="1"/>
          </p:cNvSpPr>
          <p:nvPr>
            <p:ph sz="quarter" idx="10"/>
          </p:nvPr>
        </p:nvSpPr>
        <p:spPr/>
        <p:txBody>
          <a:bodyPr>
            <a:normAutofit/>
          </a:bodyPr>
          <a:lstStyle/>
          <a:p>
            <a:pPr eaLnBrk="0" hangingPunct="0"/>
            <a:r>
              <a:rPr lang="en-US" altLang="en-US" sz="2800" dirty="0">
                <a:solidFill>
                  <a:srgbClr val="002060"/>
                </a:solidFill>
                <a:ea typeface="MS PGothic" panose="020B0600070205080204" pitchFamily="34" charset="-128"/>
              </a:rPr>
              <a:t>“Infringement” of a patent occurs when a competitor makes, uses, sells, offers to sell or imports an embodiment of the invention </a:t>
            </a:r>
            <a:r>
              <a:rPr lang="en-US" altLang="en-US" sz="2800" b="1" dirty="0">
                <a:solidFill>
                  <a:srgbClr val="002060"/>
                </a:solidFill>
                <a:ea typeface="MS PGothic" panose="020B0600070205080204" pitchFamily="34" charset="-128"/>
              </a:rPr>
              <a:t>without the permission</a:t>
            </a:r>
            <a:r>
              <a:rPr lang="en-US" altLang="en-US" sz="2800" dirty="0">
                <a:solidFill>
                  <a:srgbClr val="002060"/>
                </a:solidFill>
                <a:ea typeface="MS PGothic" panose="020B0600070205080204" pitchFamily="34" charset="-128"/>
              </a:rPr>
              <a:t> of the patent owner.</a:t>
            </a:r>
          </a:p>
          <a:p>
            <a:pPr eaLnBrk="0" hangingPunct="0"/>
            <a:endParaRPr lang="en-US" altLang="en-US" sz="2800" dirty="0">
              <a:solidFill>
                <a:srgbClr val="006699"/>
              </a:solidFill>
              <a:ea typeface="MS PGothic" panose="020B0600070205080204" pitchFamily="34" charset="-128"/>
            </a:endParaRP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Patents only cover those products or processes described by the claims</a:t>
            </a: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An infringing product or process must have each element of the claim</a:t>
            </a:r>
          </a:p>
          <a:p>
            <a:pPr marL="342900" indent="-342900" algn="just">
              <a:buFont typeface="Wingdings" panose="05000000000000000000" pitchFamily="2" charset="2"/>
              <a:buChar char="v"/>
            </a:pPr>
            <a:r>
              <a:rPr lang="en-US" altLang="en-US" sz="2800" dirty="0">
                <a:solidFill>
                  <a:srgbClr val="000000"/>
                </a:solidFill>
                <a:ea typeface="MS PGothic" panose="020B0600070205080204" pitchFamily="34" charset="-128"/>
              </a:rPr>
              <a:t>The accused product or process may have more than required by the claim</a:t>
            </a:r>
          </a:p>
          <a:p>
            <a:pPr eaLnBrk="0" hangingPunct="0"/>
            <a:endParaRPr lang="en-US" altLang="en-US" sz="2800" dirty="0">
              <a:solidFill>
                <a:srgbClr val="006699"/>
              </a:solidFill>
              <a:latin typeface="Times New Roman" panose="02020603050405020304" pitchFamily="18" charset="0"/>
              <a:ea typeface="MS PGothic" panose="020B0600070205080204" pitchFamily="34" charset="-128"/>
            </a:endParaRPr>
          </a:p>
          <a:p>
            <a:endParaRPr lang="en-US" sz="2800" dirty="0"/>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anose="02020603050405020304" pitchFamily="18" charset="0"/>
              <a:ea typeface="MS PGothic" panose="020B0600070205080204" pitchFamily="34" charset="-128"/>
            </a:endParaRPr>
          </a:p>
        </p:txBody>
      </p:sp>
    </p:spTree>
    <p:custDataLst>
      <p:tags r:id="rId1"/>
    </p:custDataLst>
    <p:extLst>
      <p:ext uri="{BB962C8B-B14F-4D97-AF65-F5344CB8AC3E}">
        <p14:creationId xmlns:p14="http://schemas.microsoft.com/office/powerpoint/2010/main" val="19298960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3231250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223864459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Performance Management</a:t>
            </a:r>
            <a:endParaRPr lang="en-IN" b="1" dirty="0">
              <a:solidFill>
                <a:schemeClr val="tx1"/>
              </a:solidFill>
            </a:endParaRPr>
          </a:p>
        </p:txBody>
      </p:sp>
    </p:spTree>
    <p:custDataLst>
      <p:tags r:id="rId1"/>
    </p:custDataLst>
    <p:extLst>
      <p:ext uri="{BB962C8B-B14F-4D97-AF65-F5344CB8AC3E}">
        <p14:creationId xmlns:p14="http://schemas.microsoft.com/office/powerpoint/2010/main" val="3078510002"/>
      </p:ext>
    </p:extLst>
  </p:cSld>
  <p:clrMapOvr>
    <a:masterClrMapping/>
  </p:clrMapOvr>
  <p:transition spd="slow">
    <p:wipe dir="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extLst>
      <p:ext uri="{BB962C8B-B14F-4D97-AF65-F5344CB8AC3E}">
        <p14:creationId xmlns:p14="http://schemas.microsoft.com/office/powerpoint/2010/main" val="18471739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6335091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R-4</a:t>
            </a:r>
            <a:br>
              <a:rPr lang="en-US" b="1" dirty="0">
                <a:solidFill>
                  <a:schemeClr val="tx1"/>
                </a:solidFill>
              </a:rPr>
            </a:br>
            <a:r>
              <a:rPr lang="en-US" b="1" dirty="0">
                <a:solidFill>
                  <a:schemeClr val="tx1"/>
                </a:solidFill>
              </a:rPr>
              <a:t>Inventory Turnover</a:t>
            </a:r>
            <a:endParaRPr lang="en-IN" b="1" dirty="0">
              <a:solidFill>
                <a:schemeClr val="tx1"/>
              </a:solidFill>
            </a:endParaRPr>
          </a:p>
        </p:txBody>
      </p:sp>
    </p:spTree>
    <p:custDataLst>
      <p:tags r:id="rId1"/>
    </p:custDataLst>
    <p:extLst>
      <p:ext uri="{BB962C8B-B14F-4D97-AF65-F5344CB8AC3E}">
        <p14:creationId xmlns:p14="http://schemas.microsoft.com/office/powerpoint/2010/main" val="2463582801"/>
      </p:ext>
    </p:extLst>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extLst>
      <p:ext uri="{BB962C8B-B14F-4D97-AF65-F5344CB8AC3E}">
        <p14:creationId xmlns:p14="http://schemas.microsoft.com/office/powerpoint/2010/main" val="1601911370"/>
      </p:ext>
    </p:extLst>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Inventory days not measured for RM/WIP/FG (Raw Material, Finished Goods)</a:t>
            </a:r>
          </a:p>
        </p:txBody>
      </p:sp>
      <p:sp>
        <p:nvSpPr>
          <p:cNvPr id="32" name="Rectangle 31"/>
          <p:cNvSpPr/>
          <p:nvPr/>
        </p:nvSpPr>
        <p:spPr>
          <a:xfrm>
            <a:off x="2403080" y="1265816"/>
            <a:ext cx="155921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Measured only for FG </a:t>
            </a:r>
          </a:p>
        </p:txBody>
      </p:sp>
      <p:sp>
        <p:nvSpPr>
          <p:cNvPr id="33" name="Rectangle 32"/>
          <p:cNvSpPr/>
          <p:nvPr/>
        </p:nvSpPr>
        <p:spPr>
          <a:xfrm>
            <a:off x="4027076" y="1265816"/>
            <a:ext cx="159055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Measured and Actions taken to ensure delivery for FG </a:t>
            </a:r>
          </a:p>
        </p:txBody>
      </p:sp>
      <p:sp>
        <p:nvSpPr>
          <p:cNvPr id="34" name="Rectangle 33"/>
          <p:cNvSpPr/>
          <p:nvPr/>
        </p:nvSpPr>
        <p:spPr>
          <a:xfrm>
            <a:off x="5686827" y="1265816"/>
            <a:ext cx="1645635"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Measured and Actions taken to ensure delivery for FG/RM/WIP</a:t>
            </a:r>
          </a:p>
        </p:txBody>
      </p:sp>
      <p:sp>
        <p:nvSpPr>
          <p:cNvPr id="35" name="Rectangle 34"/>
          <p:cNvSpPr/>
          <p:nvPr/>
        </p:nvSpPr>
        <p:spPr>
          <a:xfrm>
            <a:off x="7398315" y="1265816"/>
            <a:ext cx="1597237"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Just in time practiced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Inventory turnover is not measured</a:t>
            </a:r>
          </a:p>
        </p:txBody>
      </p:sp>
      <p:sp>
        <p:nvSpPr>
          <p:cNvPr id="42" name="Rectangle 41"/>
          <p:cNvSpPr/>
          <p:nvPr/>
        </p:nvSpPr>
        <p:spPr>
          <a:xfrm>
            <a:off x="2403080" y="3536738"/>
            <a:ext cx="155921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Inventory turnover is &lt;5</a:t>
            </a:r>
          </a:p>
        </p:txBody>
      </p:sp>
      <p:sp>
        <p:nvSpPr>
          <p:cNvPr id="43" name="Rectangle 42"/>
          <p:cNvSpPr/>
          <p:nvPr/>
        </p:nvSpPr>
        <p:spPr>
          <a:xfrm>
            <a:off x="4027076" y="3536738"/>
            <a:ext cx="159055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&gt;5-15</a:t>
            </a:r>
          </a:p>
        </p:txBody>
      </p:sp>
      <p:sp>
        <p:nvSpPr>
          <p:cNvPr id="44" name="Rectangle 43"/>
          <p:cNvSpPr/>
          <p:nvPr/>
        </p:nvSpPr>
        <p:spPr>
          <a:xfrm>
            <a:off x="5686827" y="3536738"/>
            <a:ext cx="1645635"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&gt;15-25</a:t>
            </a:r>
          </a:p>
        </p:txBody>
      </p:sp>
      <p:sp>
        <p:nvSpPr>
          <p:cNvPr id="45" name="Rectangle 44"/>
          <p:cNvSpPr/>
          <p:nvPr/>
        </p:nvSpPr>
        <p:spPr>
          <a:xfrm>
            <a:off x="7398315" y="3536738"/>
            <a:ext cx="1597237"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Inventory turnover is &gt;25</a:t>
            </a:r>
          </a:p>
        </p:txBody>
      </p:sp>
      <p:sp>
        <p:nvSpPr>
          <p:cNvPr id="46" name="Rectangle 45"/>
          <p:cNvSpPr/>
          <p:nvPr/>
        </p:nvSpPr>
        <p:spPr>
          <a:xfrm>
            <a:off x="99267" y="3516389"/>
            <a:ext cx="707596" cy="2428196"/>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40346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84" name="think-cell Slide" r:id="rId5" imgW="12700" imgH="12700" progId="TCLayout.ActiveDocument.1">
                  <p:embed/>
                </p:oleObj>
              </mc:Choice>
              <mc:Fallback>
                <p:oleObj name="think-cell Slide" r:id="rId5" imgW="12700" imgH="12700" progId="TCLayout.ActiveDocument.1">
                  <p:embed/>
                  <p:pic>
                    <p:nvPicPr>
                      <p:cNvPr id="0"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p:nvPr/>
          </p:nvSpPr>
          <p:spPr>
            <a:xfrm>
              <a:off x="4161839" y="2606620"/>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a:p>
              <a:pPr marL="1270" lvl="1" indent="0">
                <a:buClr>
                  <a:srgbClr val="0070C0"/>
                </a:buClr>
                <a:buFont typeface="Arial" panose="020B0604020202020204" pitchFamily="34" charset="0"/>
                <a:buNone/>
              </a:pPr>
              <a:endParaRPr lang="en-US" dirty="0">
                <a:solidFill>
                  <a:srgbClr val="000000"/>
                </a:solidFill>
              </a:endParaRP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a:t>
              </a:r>
            </a:p>
            <a:p>
              <a:pPr defTabSz="894715">
                <a:buClr>
                  <a:srgbClr val="000000"/>
                </a:buClr>
              </a:pPr>
              <a:r>
                <a:rPr lang="en-IN" sz="1600" b="1" dirty="0">
                  <a:solidFill>
                    <a:srgbClr val="000000"/>
                  </a:solidFill>
                  <a:ea typeface="Arial Unicode MS" pitchFamily="34" charset="-128"/>
                  <a:cs typeface="Arial Unicode MS" pitchFamily="34" charset="-128"/>
                </a:rPr>
                <a: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2818180" y="4774709"/>
            <a:ext cx="5811146"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only those MSMEs which have achieved minimum Bronze rating after Site Assessment</a:t>
            </a:r>
          </a:p>
        </p:txBody>
      </p:sp>
      <p:sp>
        <p:nvSpPr>
          <p:cNvPr id="80" name="Rectangle 12"/>
          <p:cNvSpPr txBox="1"/>
          <p:nvPr/>
        </p:nvSpPr>
        <p:spPr>
          <a:xfrm>
            <a:off x="2818186" y="2864058"/>
            <a:ext cx="5811140"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MSME irrespective of outcome</a:t>
            </a:r>
          </a:p>
        </p:txBody>
      </p:sp>
      <p:sp>
        <p:nvSpPr>
          <p:cNvPr id="81" name="Rectangle 12"/>
          <p:cNvSpPr txBox="1"/>
          <p:nvPr/>
        </p:nvSpPr>
        <p:spPr>
          <a:xfrm>
            <a:off x="2818182" y="2219099"/>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NO COST to MSME</a:t>
            </a:r>
          </a:p>
        </p:txBody>
      </p:sp>
      <p:sp>
        <p:nvSpPr>
          <p:cNvPr id="83" name="Rectangle 12"/>
          <p:cNvSpPr txBox="1"/>
          <p:nvPr/>
        </p:nvSpPr>
        <p:spPr>
          <a:xfrm>
            <a:off x="2818176" y="5422860"/>
            <a:ext cx="5811150" cy="880958"/>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p:nvPr/>
        </p:nvSpPr>
        <p:spPr>
          <a:xfrm>
            <a:off x="2818178" y="4136288"/>
            <a:ext cx="5811148"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p:nvPr/>
        </p:nvSpPr>
        <p:spPr>
          <a:xfrm>
            <a:off x="172515" y="915717"/>
            <a:ext cx="8456812" cy="895711"/>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a:buClr>
                <a:srgbClr val="0070C0"/>
              </a:buClr>
              <a:buFont typeface="Arial" panose="020B0604020202020204" pitchFamily="34"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R-1</a:t>
            </a:r>
            <a:br>
              <a:rPr lang="en-US" b="1" dirty="0">
                <a:solidFill>
                  <a:schemeClr val="tx1"/>
                </a:solidFill>
              </a:rPr>
            </a:br>
            <a:r>
              <a:rPr lang="en-US" b="1" dirty="0">
                <a:solidFill>
                  <a:schemeClr val="tx1"/>
                </a:solidFill>
              </a:rPr>
              <a:t>Turnover Growth</a:t>
            </a:r>
            <a:endParaRPr lang="en-IN" b="1" dirty="0">
              <a:solidFill>
                <a:schemeClr val="tx1"/>
              </a:solidFill>
            </a:endParaRPr>
          </a:p>
        </p:txBody>
      </p:sp>
    </p:spTree>
    <p:custDataLst>
      <p:tags r:id="rId1"/>
    </p:custDataLst>
    <p:extLst>
      <p:ext uri="{BB962C8B-B14F-4D97-AF65-F5344CB8AC3E}">
        <p14:creationId xmlns:p14="http://schemas.microsoft.com/office/powerpoint/2010/main" val="995077586"/>
      </p:ext>
    </p:extLst>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extLst>
      <p:ext uri="{BB962C8B-B14F-4D97-AF65-F5344CB8AC3E}">
        <p14:creationId xmlns:p14="http://schemas.microsoft.com/office/powerpoint/2010/main" val="1626849159"/>
      </p:ext>
    </p:ext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Stagnant growth in turnover </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10% over last 3 financial years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15% over last 3 financial years</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Turnover growth of 15% over last 5 financial years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growth due to new product lines</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&lt;10% growth due to new product lines</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10%-20% growth due to new product lines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&gt;40% growth due to new product lines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63752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R-2</a:t>
            </a:r>
            <a:br>
              <a:rPr lang="en-US" b="1" dirty="0">
                <a:solidFill>
                  <a:schemeClr val="tx1"/>
                </a:solidFill>
              </a:rPr>
            </a:br>
            <a:r>
              <a:rPr lang="en-US" b="1" dirty="0">
                <a:solidFill>
                  <a:schemeClr val="tx1"/>
                </a:solidFill>
              </a:rPr>
              <a:t>Profit Growth</a:t>
            </a:r>
            <a:endParaRPr lang="en-IN" b="1" dirty="0">
              <a:solidFill>
                <a:schemeClr val="tx1"/>
              </a:solidFill>
            </a:endParaRPr>
          </a:p>
        </p:txBody>
      </p:sp>
    </p:spTree>
    <p:custDataLst>
      <p:tags r:id="rId1"/>
    </p:custDataLst>
    <p:extLst>
      <p:ext uri="{BB962C8B-B14F-4D97-AF65-F5344CB8AC3E}">
        <p14:creationId xmlns:p14="http://schemas.microsoft.com/office/powerpoint/2010/main" val="627481673"/>
      </p:ext>
    </p:extLst>
  </p:cSld>
  <p:clrMapOvr>
    <a:masterClrMapping/>
  </p:clrMapOvr>
  <p:transition spd="slow">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extLst>
      <p:ext uri="{BB962C8B-B14F-4D97-AF65-F5344CB8AC3E}">
        <p14:creationId xmlns:p14="http://schemas.microsoft.com/office/powerpoint/2010/main" val="3482484054"/>
      </p:ext>
    </p:extLst>
  </p:cSld>
  <p:clrMapOvr>
    <a:masterClrMapping/>
  </p:clrMapOvr>
  <p:transition spd="slow">
    <p:wipe dir="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60634"/>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60634"/>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60634"/>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60634"/>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6" name="Rectangle 35"/>
          <p:cNvSpPr/>
          <p:nvPr/>
        </p:nvSpPr>
        <p:spPr>
          <a:xfrm>
            <a:off x="914425" y="890155"/>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1309250"/>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15% in the operating profit over last 3 financial years</a:t>
            </a:r>
          </a:p>
        </p:txBody>
      </p:sp>
      <p:sp>
        <p:nvSpPr>
          <p:cNvPr id="45" name="Rectangle 44"/>
          <p:cNvSpPr/>
          <p:nvPr/>
        </p:nvSpPr>
        <p:spPr>
          <a:xfrm>
            <a:off x="7398315" y="1309250"/>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Growth of 15% in the operating profit over last 5 financial years</a:t>
            </a:r>
          </a:p>
        </p:txBody>
      </p:sp>
      <p:sp>
        <p:nvSpPr>
          <p:cNvPr id="46" name="Rectangle 45"/>
          <p:cNvSpPr/>
          <p:nvPr/>
        </p:nvSpPr>
        <p:spPr>
          <a:xfrm>
            <a:off x="99267" y="1269178"/>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60620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7573917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5801121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dirty="0">
                <a:solidFill>
                  <a:schemeClr val="tx1"/>
                </a:solidFill>
              </a:rPr>
              <a:t>HUMAN RESOURCE MANAGEMENT</a:t>
            </a:r>
          </a:p>
        </p:txBody>
      </p:sp>
    </p:spTree>
    <p:custDataLst>
      <p:tags r:id="rId1"/>
    </p:custDataLst>
    <p:extLst>
      <p:ext uri="{BB962C8B-B14F-4D97-AF65-F5344CB8AC3E}">
        <p14:creationId xmlns:p14="http://schemas.microsoft.com/office/powerpoint/2010/main" val="137615364"/>
      </p:ext>
    </p:extLst>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43575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608" name="think-cell Slide" r:id="rId6" imgW="9525" imgH="9525" progId="TCLayout.ActiveDocument.1">
                  <p:embed/>
                </p:oleObj>
              </mc:Choice>
              <mc:Fallback>
                <p:oleObj name="think-cell Slide" r:id="rId6" imgW="9525" imgH="9525" progId="TCLayout.ActiveDocument.1">
                  <p:embed/>
                  <p:pic>
                    <p:nvPicPr>
                      <p:cNvPr id="0" name="Picture 51775"/>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p:nvPr/>
        </p:nvSpPr>
        <p:spPr bwMode="auto">
          <a:xfrm>
            <a:off x="172517" y="380591"/>
            <a:ext cx="699668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r>
              <a:rPr lang="en-IN" sz="2000" kern="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L-1</a:t>
            </a:r>
            <a:br>
              <a:rPr lang="en-US" b="1" dirty="0">
                <a:solidFill>
                  <a:schemeClr val="tx1"/>
                </a:solidFill>
              </a:rPr>
            </a:br>
            <a:r>
              <a:rPr lang="en-US" b="1" dirty="0">
                <a:solidFill>
                  <a:schemeClr val="tx1"/>
                </a:solidFill>
              </a:rPr>
              <a:t>People Development</a:t>
            </a:r>
            <a:endParaRPr lang="en-IN" b="1" dirty="0">
              <a:solidFill>
                <a:schemeClr val="tx1"/>
              </a:solidFill>
            </a:endParaRPr>
          </a:p>
        </p:txBody>
      </p:sp>
    </p:spTree>
    <p:custDataLst>
      <p:tags r:id="rId1"/>
    </p:custDataLst>
    <p:extLst>
      <p:ext uri="{BB962C8B-B14F-4D97-AF65-F5344CB8AC3E}">
        <p14:creationId xmlns:p14="http://schemas.microsoft.com/office/powerpoint/2010/main" val="2904928923"/>
      </p:ext>
    </p:extLst>
  </p:cSld>
  <p:clrMapOvr>
    <a:masterClrMapping/>
  </p:clrMapOvr>
  <p:transition spd="slow">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extLst>
      <p:ext uri="{BB962C8B-B14F-4D97-AF65-F5344CB8AC3E}">
        <p14:creationId xmlns:p14="http://schemas.microsoft.com/office/powerpoint/2010/main" val="3925451068"/>
      </p:ext>
    </p:extLst>
  </p:cSld>
  <p:clrMapOvr>
    <a:masterClrMapping/>
  </p:clrMapOvr>
  <p:transition spd="slow">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system/ processes for creating people development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Comprehensive employee development plans are created for employees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Regular feedback from employees used to improve initiatives for employee development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err="1">
                <a:solidFill>
                  <a:schemeClr val="bg1"/>
                </a:solidFill>
              </a:rPr>
              <a:t>Adhoc</a:t>
            </a:r>
            <a:r>
              <a:rPr lang="en-US" sz="140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Tree>
    <p:custDataLst>
      <p:tags r:id="rId1"/>
    </p:custDataLst>
    <p:extLst>
      <p:ext uri="{BB962C8B-B14F-4D97-AF65-F5344CB8AC3E}">
        <p14:creationId xmlns:p14="http://schemas.microsoft.com/office/powerpoint/2010/main" val="36237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L-2</a:t>
            </a:r>
            <a:br>
              <a:rPr lang="en-US" b="1" dirty="0">
                <a:solidFill>
                  <a:schemeClr val="tx1"/>
                </a:solidFill>
              </a:rPr>
            </a:br>
            <a:r>
              <a:rPr lang="en-US" b="1" dirty="0">
                <a:solidFill>
                  <a:schemeClr val="tx1"/>
                </a:solidFill>
              </a:rPr>
              <a:t>Employee Involvement</a:t>
            </a:r>
            <a:endParaRPr lang="en-IN" b="1" dirty="0">
              <a:solidFill>
                <a:schemeClr val="tx1"/>
              </a:solidFill>
            </a:endParaRPr>
          </a:p>
        </p:txBody>
      </p:sp>
    </p:spTree>
    <p:custDataLst>
      <p:tags r:id="rId1"/>
    </p:custDataLst>
    <p:extLst>
      <p:ext uri="{BB962C8B-B14F-4D97-AF65-F5344CB8AC3E}">
        <p14:creationId xmlns:p14="http://schemas.microsoft.com/office/powerpoint/2010/main" val="816100390"/>
      </p:ext>
    </p:extLst>
  </p:cSld>
  <p:clrMapOvr>
    <a:masterClrMapping/>
  </p:clrMapOvr>
  <p:transition spd="slow">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extLst>
      <p:ext uri="{BB962C8B-B14F-4D97-AF65-F5344CB8AC3E}">
        <p14:creationId xmlns:p14="http://schemas.microsoft.com/office/powerpoint/2010/main" val="650875674"/>
      </p:ext>
    </p:extLst>
  </p:cSld>
  <p:clrMapOvr>
    <a:masterClrMapping/>
  </p:clrMapOvr>
  <p:transition spd="slow">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2939806"/>
            <a:ext cx="789441" cy="19063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0" name="Rectangle 9"/>
          <p:cNvSpPr/>
          <p:nvPr/>
        </p:nvSpPr>
        <p:spPr>
          <a:xfrm>
            <a:off x="89674" y="4907509"/>
            <a:ext cx="789441" cy="1525183"/>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16" name="Rectangle 15"/>
          <p:cNvSpPr/>
          <p:nvPr/>
        </p:nvSpPr>
        <p:spPr>
          <a:xfrm>
            <a:off x="980186"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Not available</a:t>
            </a:r>
          </a:p>
        </p:txBody>
      </p:sp>
      <p:sp>
        <p:nvSpPr>
          <p:cNvPr id="17" name="Rectangle 16"/>
          <p:cNvSpPr/>
          <p:nvPr/>
        </p:nvSpPr>
        <p:spPr>
          <a:xfrm>
            <a:off x="2609355"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but not followed</a:t>
            </a:r>
          </a:p>
        </p:txBody>
      </p:sp>
      <p:sp>
        <p:nvSpPr>
          <p:cNvPr id="18" name="Rectangle 17"/>
          <p:cNvSpPr/>
          <p:nvPr/>
        </p:nvSpPr>
        <p:spPr>
          <a:xfrm>
            <a:off x="424902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and followed occasionally</a:t>
            </a:r>
          </a:p>
        </p:txBody>
      </p:sp>
      <p:sp>
        <p:nvSpPr>
          <p:cNvPr id="19" name="Rectangle 18"/>
          <p:cNvSpPr/>
          <p:nvPr/>
        </p:nvSpPr>
        <p:spPr>
          <a:xfrm>
            <a:off x="5888687"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Improvements done and effectiveness checked</a:t>
            </a:r>
          </a:p>
        </p:txBody>
      </p:sp>
      <p:sp>
        <p:nvSpPr>
          <p:cNvPr id="21" name="Rectangle 20"/>
          <p:cNvSpPr/>
          <p:nvPr/>
        </p:nvSpPr>
        <p:spPr>
          <a:xfrm>
            <a:off x="980186"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34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Employee engagement </a:t>
            </a:r>
            <a:r>
              <a:rPr lang="en-US" sz="1400" dirty="0" err="1">
                <a:solidFill>
                  <a:schemeClr val="bg1"/>
                </a:solidFill>
              </a:rPr>
              <a:t>programmes</a:t>
            </a:r>
            <a:r>
              <a:rPr lang="en-US" sz="140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b="1" dirty="0">
                <a:solidFill>
                  <a:schemeClr val="bg1"/>
                </a:solidFill>
              </a:rPr>
              <a:t>+ </a:t>
            </a:r>
            <a:r>
              <a:rPr lang="en-US" sz="1050" dirty="0" err="1">
                <a:solidFill>
                  <a:schemeClr val="bg1"/>
                </a:solidFill>
              </a:rPr>
              <a:t>Organisation</a:t>
            </a:r>
            <a:r>
              <a:rPr lang="en-US" sz="1050" dirty="0">
                <a:solidFill>
                  <a:schemeClr val="bg1"/>
                </a:solidFill>
              </a:rPr>
              <a:t>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 Policy in place</a:t>
            </a:r>
          </a:p>
        </p:txBody>
      </p:sp>
      <p:sp>
        <p:nvSpPr>
          <p:cNvPr id="32" name="Rectangle 31"/>
          <p:cNvSpPr/>
          <p:nvPr/>
        </p:nvSpPr>
        <p:spPr>
          <a:xfrm>
            <a:off x="2609355"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Visual display of award winners on shop- floor</a:t>
            </a:r>
          </a:p>
        </p:txBody>
      </p:sp>
      <p:sp>
        <p:nvSpPr>
          <p:cNvPr id="34" name="Rectangle 33"/>
          <p:cNvSpPr/>
          <p:nvPr/>
        </p:nvSpPr>
        <p:spPr>
          <a:xfrm>
            <a:off x="5888687"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Employee recognition scheme available and followed every month</a:t>
            </a:r>
          </a:p>
        </p:txBody>
      </p:sp>
      <p:sp>
        <p:nvSpPr>
          <p:cNvPr id="35" name="Rectangle 34"/>
          <p:cNvSpPr/>
          <p:nvPr/>
        </p:nvSpPr>
        <p:spPr>
          <a:xfrm>
            <a:off x="752835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Senior management actively involved in recognition of employees and their families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16888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High</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Medium</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Low</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166257"/>
            <a:ext cx="3497370" cy="3920916"/>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 – Self Directed Work Team)</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extLst>
      <p:ext uri="{BB962C8B-B14F-4D97-AF65-F5344CB8AC3E}">
        <p14:creationId xmlns:p14="http://schemas.microsoft.com/office/powerpoint/2010/main" val="272562948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P-1</a:t>
            </a:r>
            <a:br>
              <a:rPr lang="en-US" b="1" dirty="0">
                <a:solidFill>
                  <a:schemeClr val="tx1"/>
                </a:solidFill>
              </a:rPr>
            </a:br>
            <a:r>
              <a:rPr lang="en-US" b="1" dirty="0">
                <a:solidFill>
                  <a:schemeClr val="tx1"/>
                </a:solidFill>
              </a:rPr>
              <a:t>Total Employee Involvement</a:t>
            </a:r>
            <a:endParaRPr lang="en-IN" b="1" dirty="0">
              <a:solidFill>
                <a:schemeClr val="tx1"/>
              </a:solidFill>
            </a:endParaRPr>
          </a:p>
        </p:txBody>
      </p:sp>
    </p:spTree>
    <p:custDataLst>
      <p:tags r:id="rId1"/>
    </p:custDataLst>
    <p:extLst>
      <p:ext uri="{BB962C8B-B14F-4D97-AF65-F5344CB8AC3E}">
        <p14:creationId xmlns:p14="http://schemas.microsoft.com/office/powerpoint/2010/main" val="3507819456"/>
      </p:ext>
    </p:extLst>
  </p:cSld>
  <p:clrMapOvr>
    <a:masterClrMapping/>
  </p:clrMapOvr>
  <p:transition spd="slow">
    <p:wipe dir="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extLst>
      <p:ext uri="{BB962C8B-B14F-4D97-AF65-F5344CB8AC3E}">
        <p14:creationId xmlns:p14="http://schemas.microsoft.com/office/powerpoint/2010/main" val="372243762"/>
      </p:ext>
    </p:extLst>
  </p:cSld>
  <p:clrMapOvr>
    <a:masterClrMapping/>
  </p:clrMapOvr>
  <p:transition spd="slow">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4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Greater than  80 % employees have been involved and &gt; 50% employees have given </a:t>
            </a:r>
            <a:r>
              <a:rPr lang="en-US" sz="1400" dirty="0" err="1">
                <a:solidFill>
                  <a:schemeClr val="bg1"/>
                </a:solidFill>
              </a:rPr>
              <a:t>atleast</a:t>
            </a:r>
            <a:r>
              <a:rPr lang="en-US" sz="1400" dirty="0">
                <a:solidFill>
                  <a:schemeClr val="bg1"/>
                </a:solidFill>
              </a:rPr>
              <a:t> one Idea for improvement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criteria exists to measure total employee </a:t>
            </a:r>
            <a:r>
              <a:rPr lang="en-US" sz="1400" dirty="0" err="1">
                <a:solidFill>
                  <a:schemeClr val="bg1"/>
                </a:solidFill>
              </a:rPr>
              <a:t>involvment</a:t>
            </a:r>
            <a:endParaRPr lang="en-US" sz="1400" dirty="0">
              <a:solidFill>
                <a:schemeClr val="bg1"/>
              </a:solidFill>
            </a:endParaRP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Results on TEI parameters show consistent increase over last 3 years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Results on all parameters shows more than 50% improvements on 3 years YOY basis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Company results are bench-marked as best in class in industry and shows &gt;50% improvement on </a:t>
            </a:r>
            <a:r>
              <a:rPr lang="en-US" sz="1400" dirty="0" err="1">
                <a:solidFill>
                  <a:schemeClr val="bg1"/>
                </a:solidFill>
              </a:rPr>
              <a:t>YoY</a:t>
            </a:r>
            <a:r>
              <a:rPr lang="en-US" sz="1400" dirty="0">
                <a:solidFill>
                  <a:schemeClr val="bg1"/>
                </a:solidFill>
              </a:rPr>
              <a:t> basis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394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32" name="think-cell Slide" r:id="rId6" imgW="9525" imgH="9525" progId="TCLayout.ActiveDocument.1">
                  <p:embed/>
                </p:oleObj>
              </mc:Choice>
              <mc:Fallback>
                <p:oleObj name="think-cell Slide" r:id="rId6" imgW="9525" imgH="9525" progId="TCLayout.ActiveDocument.1">
                  <p:embed/>
                  <p:pic>
                    <p:nvPicPr>
                      <p:cNvPr id="0" name="Picture 52799"/>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399240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42497469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Energy Management</a:t>
            </a:r>
            <a:endParaRPr lang="en-IN" sz="2400" b="1" dirty="0">
              <a:solidFill>
                <a:schemeClr val="tx1"/>
              </a:solidFill>
            </a:endParaRPr>
          </a:p>
        </p:txBody>
      </p:sp>
    </p:spTree>
    <p:custDataLst>
      <p:tags r:id="rId1"/>
    </p:custDataLst>
    <p:extLst>
      <p:ext uri="{BB962C8B-B14F-4D97-AF65-F5344CB8AC3E}">
        <p14:creationId xmlns:p14="http://schemas.microsoft.com/office/powerpoint/2010/main" val="2608332525"/>
      </p:ext>
    </p:extLst>
  </p:cSld>
  <p:clrMapOvr>
    <a:masterClrMapping/>
  </p:clrMapOvr>
  <p:transition spd="slow">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4160406"/>
            <a:ext cx="6477000" cy="861774"/>
          </a:xfrm>
        </p:spPr>
        <p:txBody>
          <a:bodyPr/>
          <a:lstStyle/>
          <a:p>
            <a:pPr algn="ctr"/>
            <a:r>
              <a:rPr lang="en-IN" sz="2800" dirty="0"/>
              <a:t>Optimal use of natural resources</a:t>
            </a:r>
          </a:p>
        </p:txBody>
      </p:sp>
    </p:spTree>
    <p:custDataLst>
      <p:tags r:id="rId1"/>
    </p:custDataLst>
    <p:extLst>
      <p:ext uri="{BB962C8B-B14F-4D97-AF65-F5344CB8AC3E}">
        <p14:creationId xmlns:p14="http://schemas.microsoft.com/office/powerpoint/2010/main" val="841075301"/>
      </p:ext>
    </p:extLst>
  </p:cSld>
  <p:clrMapOvr>
    <a:masterClrMapping/>
  </p:clrMapOvr>
  <p:transition spd="slow">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2770093" y="1088631"/>
            <a:ext cx="3787335"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731771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F-3</a:t>
            </a:r>
            <a:br>
              <a:rPr lang="en-US" b="1" dirty="0">
                <a:solidFill>
                  <a:schemeClr val="tx1"/>
                </a:solidFill>
              </a:rPr>
            </a:br>
            <a:r>
              <a:rPr lang="en-US" b="1" dirty="0">
                <a:solidFill>
                  <a:schemeClr val="tx1"/>
                </a:solidFill>
              </a:rPr>
              <a:t>   System for Energy Efficiency</a:t>
            </a:r>
            <a:endParaRPr lang="en-IN" b="1" dirty="0">
              <a:solidFill>
                <a:schemeClr val="tx1"/>
              </a:solidFill>
            </a:endParaRPr>
          </a:p>
        </p:txBody>
      </p:sp>
    </p:spTree>
    <p:custDataLst>
      <p:tags r:id="rId1"/>
    </p:custDataLst>
    <p:extLst>
      <p:ext uri="{BB962C8B-B14F-4D97-AF65-F5344CB8AC3E}">
        <p14:creationId xmlns:p14="http://schemas.microsoft.com/office/powerpoint/2010/main" val="2328731515"/>
      </p:ext>
    </p:extLst>
  </p:cSld>
  <p:clrMapOvr>
    <a:masterClrMapping/>
  </p:clrMapOvr>
  <p:transition spd="slow">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extLst>
      <p:ext uri="{BB962C8B-B14F-4D97-AF65-F5344CB8AC3E}">
        <p14:creationId xmlns:p14="http://schemas.microsoft.com/office/powerpoint/2010/main" val="1556304332"/>
      </p:ext>
    </p:ext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parameters are fully defined</a:t>
            </a:r>
          </a:p>
        </p:txBody>
      </p:sp>
      <p:sp>
        <p:nvSpPr>
          <p:cNvPr id="19" name="Rectangle 18"/>
          <p:cNvSpPr/>
          <p:nvPr/>
        </p:nvSpPr>
        <p:spPr>
          <a:xfrm>
            <a:off x="5627342" y="1219144"/>
            <a:ext cx="168840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Meters are installed in areas of energy consumption and regularly monitored </a:t>
            </a:r>
          </a:p>
        </p:txBody>
      </p:sp>
      <p:sp>
        <p:nvSpPr>
          <p:cNvPr id="24" name="Rectangle 23"/>
          <p:cNvSpPr/>
          <p:nvPr/>
        </p:nvSpPr>
        <p:spPr>
          <a:xfrm>
            <a:off x="5627342" y="2346514"/>
            <a:ext cx="168840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semi-yearly checking energy efficiency</a:t>
            </a:r>
          </a:p>
        </p:txBody>
      </p:sp>
      <p:sp>
        <p:nvSpPr>
          <p:cNvPr id="34" name="Rectangle 33"/>
          <p:cNvSpPr/>
          <p:nvPr/>
        </p:nvSpPr>
        <p:spPr>
          <a:xfrm>
            <a:off x="5627342" y="4794055"/>
            <a:ext cx="168840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Quarterly internal audit and yearly external audit of energy efficiency is carried out </a:t>
            </a:r>
          </a:p>
        </p:txBody>
      </p:sp>
      <p:sp>
        <p:nvSpPr>
          <p:cNvPr id="35" name="Rectangle 34"/>
          <p:cNvSpPr/>
          <p:nvPr/>
        </p:nvSpPr>
        <p:spPr>
          <a:xfrm>
            <a:off x="7377759" y="4794055"/>
            <a:ext cx="16954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improvement observed in variances</a:t>
            </a:r>
          </a:p>
        </p:txBody>
      </p:sp>
      <p:sp>
        <p:nvSpPr>
          <p:cNvPr id="44" name="Rectangle 43"/>
          <p:cNvSpPr/>
          <p:nvPr/>
        </p:nvSpPr>
        <p:spPr>
          <a:xfrm>
            <a:off x="5627342" y="5765302"/>
            <a:ext cx="168840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improvement observed in variances</a:t>
            </a:r>
          </a:p>
        </p:txBody>
      </p:sp>
      <p:sp>
        <p:nvSpPr>
          <p:cNvPr id="45" name="Rectangle 44"/>
          <p:cNvSpPr/>
          <p:nvPr/>
        </p:nvSpPr>
        <p:spPr>
          <a:xfrm>
            <a:off x="7377759" y="5765302"/>
            <a:ext cx="16954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improvement observed in variances</a:t>
            </a:r>
          </a:p>
        </p:txBody>
      </p:sp>
      <p:sp>
        <p:nvSpPr>
          <p:cNvPr id="46" name="Rectangle 45"/>
          <p:cNvSpPr/>
          <p:nvPr/>
        </p:nvSpPr>
        <p:spPr>
          <a:xfrm>
            <a:off x="99267" y="5758222"/>
            <a:ext cx="707596"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5717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3"/>
            <a:ext cx="707596" cy="20238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2970" y="3285265"/>
            <a:ext cx="707596" cy="2195006"/>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3"/>
            <a:ext cx="1081824"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planning for energy savings in place</a:t>
            </a:r>
          </a:p>
        </p:txBody>
      </p:sp>
      <p:sp>
        <p:nvSpPr>
          <p:cNvPr id="17" name="Rectangle 16"/>
          <p:cNvSpPr/>
          <p:nvPr/>
        </p:nvSpPr>
        <p:spPr>
          <a:xfrm>
            <a:off x="2060788" y="1219143"/>
            <a:ext cx="1443698"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Important energy performance indicators have been defined</a:t>
            </a:r>
          </a:p>
        </p:txBody>
      </p:sp>
      <p:sp>
        <p:nvSpPr>
          <p:cNvPr id="18" name="Rectangle 17"/>
          <p:cNvSpPr/>
          <p:nvPr/>
        </p:nvSpPr>
        <p:spPr>
          <a:xfrm>
            <a:off x="3569568" y="1219143"/>
            <a:ext cx="1991220"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performance parameters are fully defined</a:t>
            </a:r>
          </a:p>
        </p:txBody>
      </p:sp>
      <p:sp>
        <p:nvSpPr>
          <p:cNvPr id="19" name="Rectangle 18"/>
          <p:cNvSpPr/>
          <p:nvPr/>
        </p:nvSpPr>
        <p:spPr>
          <a:xfrm>
            <a:off x="5627342" y="1219143"/>
            <a:ext cx="1688405"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saving is a key focus area of the </a:t>
            </a:r>
            <a:r>
              <a:rPr lang="en-US" sz="1400" dirty="0" err="1">
                <a:solidFill>
                  <a:schemeClr val="bg1"/>
                </a:solidFill>
              </a:rPr>
              <a:t>organisation</a:t>
            </a:r>
            <a:r>
              <a:rPr lang="en-US" sz="1400" dirty="0">
                <a:solidFill>
                  <a:schemeClr val="bg1"/>
                </a:solidFill>
              </a:rPr>
              <a:t>.  This is reflected in planning across the </a:t>
            </a:r>
            <a:r>
              <a:rPr lang="en-US" sz="1400" dirty="0" err="1">
                <a:solidFill>
                  <a:schemeClr val="bg1"/>
                </a:solidFill>
              </a:rPr>
              <a:t>organisation</a:t>
            </a:r>
            <a:r>
              <a:rPr lang="en-US" sz="1400" dirty="0">
                <a:solidFill>
                  <a:schemeClr val="bg1"/>
                </a:solidFill>
              </a:rPr>
              <a:t>, regular energy audits, and energy efficient purchases</a:t>
            </a:r>
          </a:p>
        </p:txBody>
      </p:sp>
      <p:sp>
        <p:nvSpPr>
          <p:cNvPr id="20" name="Rectangle 19"/>
          <p:cNvSpPr/>
          <p:nvPr/>
        </p:nvSpPr>
        <p:spPr>
          <a:xfrm>
            <a:off x="7377759" y="1219143"/>
            <a:ext cx="1695499" cy="2023879"/>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performance indicators defined and are linked to business strategy and business performance</a:t>
            </a:r>
          </a:p>
        </p:txBody>
      </p:sp>
      <p:sp>
        <p:nvSpPr>
          <p:cNvPr id="21" name="Rectangle 20"/>
          <p:cNvSpPr/>
          <p:nvPr/>
        </p:nvSpPr>
        <p:spPr>
          <a:xfrm>
            <a:off x="917356" y="3285265"/>
            <a:ext cx="1081824"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Installed meters are either not working or not used for internal controls and inferences</a:t>
            </a:r>
          </a:p>
        </p:txBody>
      </p:sp>
      <p:sp>
        <p:nvSpPr>
          <p:cNvPr id="22" name="Rectangle 21"/>
          <p:cNvSpPr/>
          <p:nvPr/>
        </p:nvSpPr>
        <p:spPr>
          <a:xfrm>
            <a:off x="2060788" y="3285265"/>
            <a:ext cx="1443698"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meters are installed in high energy consumption areas and logs are maintained</a:t>
            </a:r>
          </a:p>
        </p:txBody>
      </p:sp>
      <p:sp>
        <p:nvSpPr>
          <p:cNvPr id="23" name="Rectangle 22"/>
          <p:cNvSpPr/>
          <p:nvPr/>
        </p:nvSpPr>
        <p:spPr>
          <a:xfrm>
            <a:off x="3569568" y="3285265"/>
            <a:ext cx="1991220"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Meters are installed in areas of energy consumption and regularly monitored </a:t>
            </a:r>
          </a:p>
        </p:txBody>
      </p:sp>
      <p:sp>
        <p:nvSpPr>
          <p:cNvPr id="24" name="Rectangle 23"/>
          <p:cNvSpPr/>
          <p:nvPr/>
        </p:nvSpPr>
        <p:spPr>
          <a:xfrm>
            <a:off x="5627342" y="3285265"/>
            <a:ext cx="1688405"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in place for regular calibration and robust maintenance of all energy measurement equipment </a:t>
            </a:r>
          </a:p>
        </p:txBody>
      </p:sp>
      <p:sp>
        <p:nvSpPr>
          <p:cNvPr id="25" name="Rectangle 24"/>
          <p:cNvSpPr/>
          <p:nvPr/>
        </p:nvSpPr>
        <p:spPr>
          <a:xfrm>
            <a:off x="7377759" y="3285265"/>
            <a:ext cx="1695499" cy="2195006"/>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World class Hi technology used with long term focus on energy conservation and improvement in addition to calibration of meters in areas of high energy consumption</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4897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9" name="Rectangle 8"/>
          <p:cNvSpPr/>
          <p:nvPr/>
        </p:nvSpPr>
        <p:spPr>
          <a:xfrm>
            <a:off x="116937" y="1318559"/>
            <a:ext cx="707596" cy="2701665"/>
          </a:xfrm>
          <a:prstGeom prst="rect">
            <a:avLst/>
          </a:prstGeom>
        </p:spPr>
        <p:style>
          <a:lnRef idx="1">
            <a:schemeClr val="accent1"/>
          </a:lnRef>
          <a:fillRef idx="2">
            <a:schemeClr val="accent1"/>
          </a:fillRef>
          <a:effectRef idx="1">
            <a:schemeClr val="accent1"/>
          </a:effectRef>
          <a:fontRef idx="minor">
            <a:schemeClr val="dk1"/>
          </a:fontRef>
        </p:style>
        <p:txBody>
          <a:bodyPr rtlCol="0" anchor="t" anchorCtr="0"/>
          <a:lstStyle/>
          <a:p>
            <a:r>
              <a:rPr lang="en-US" sz="1400" b="1" dirty="0">
                <a:solidFill>
                  <a:schemeClr val="tx1"/>
                </a:solidFill>
              </a:rPr>
              <a:t>Deploy</a:t>
            </a:r>
          </a:p>
        </p:txBody>
      </p:sp>
      <p:sp>
        <p:nvSpPr>
          <p:cNvPr id="10" name="Rectangle 9"/>
          <p:cNvSpPr/>
          <p:nvPr/>
        </p:nvSpPr>
        <p:spPr>
          <a:xfrm>
            <a:off x="113451" y="4020224"/>
            <a:ext cx="707596" cy="1310069"/>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26" name="Rectangle 25"/>
          <p:cNvSpPr/>
          <p:nvPr/>
        </p:nvSpPr>
        <p:spPr>
          <a:xfrm>
            <a:off x="951322" y="1318558"/>
            <a:ext cx="1081824"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No Planning for Energy Saving in Place</a:t>
            </a:r>
          </a:p>
        </p:txBody>
      </p:sp>
      <p:sp>
        <p:nvSpPr>
          <p:cNvPr id="27" name="Rectangle 26"/>
          <p:cNvSpPr/>
          <p:nvPr/>
        </p:nvSpPr>
        <p:spPr>
          <a:xfrm>
            <a:off x="2094754" y="1318558"/>
            <a:ext cx="1443698"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Few basic </a:t>
            </a:r>
            <a:r>
              <a:rPr lang="en-US" sz="1400" dirty="0" err="1">
                <a:solidFill>
                  <a:schemeClr val="bg1"/>
                </a:solidFill>
              </a:rPr>
              <a:t>equipments</a:t>
            </a:r>
            <a:r>
              <a:rPr lang="en-US" sz="14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603534" y="1318558"/>
            <a:ext cx="1991220"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61308" y="1318558"/>
            <a:ext cx="1688405"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411725" y="1318558"/>
            <a:ext cx="1695499" cy="2701667"/>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020226"/>
            <a:ext cx="1081824"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No mechanism for ensuring energy efficiency</a:t>
            </a:r>
          </a:p>
        </p:txBody>
      </p:sp>
      <p:sp>
        <p:nvSpPr>
          <p:cNvPr id="32" name="Rectangle 31"/>
          <p:cNvSpPr/>
          <p:nvPr/>
        </p:nvSpPr>
        <p:spPr>
          <a:xfrm>
            <a:off x="2060788" y="4020226"/>
            <a:ext cx="1443698"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System in place for yearly checking energy efficiency</a:t>
            </a:r>
          </a:p>
        </p:txBody>
      </p:sp>
      <p:sp>
        <p:nvSpPr>
          <p:cNvPr id="33" name="Rectangle 32"/>
          <p:cNvSpPr/>
          <p:nvPr/>
        </p:nvSpPr>
        <p:spPr>
          <a:xfrm>
            <a:off x="3569568" y="4020226"/>
            <a:ext cx="1991220"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System in place for semi-yearly checking energy efficiency</a:t>
            </a:r>
          </a:p>
        </p:txBody>
      </p:sp>
      <p:sp>
        <p:nvSpPr>
          <p:cNvPr id="34" name="Rectangle 33"/>
          <p:cNvSpPr/>
          <p:nvPr/>
        </p:nvSpPr>
        <p:spPr>
          <a:xfrm>
            <a:off x="5627342" y="4020226"/>
            <a:ext cx="1688405"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Quarterly internal audit and yearly external audit of energy efficiency is carried out </a:t>
            </a:r>
          </a:p>
        </p:txBody>
      </p:sp>
      <p:sp>
        <p:nvSpPr>
          <p:cNvPr id="35" name="Rectangle 34"/>
          <p:cNvSpPr/>
          <p:nvPr/>
        </p:nvSpPr>
        <p:spPr>
          <a:xfrm>
            <a:off x="7377759" y="4020226"/>
            <a:ext cx="1695499" cy="131714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337374"/>
            <a:ext cx="1081824"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dirty="0">
                <a:solidFill>
                  <a:schemeClr val="bg1"/>
                </a:solidFill>
              </a:rPr>
              <a:t>No improvement observed in variances</a:t>
            </a:r>
          </a:p>
        </p:txBody>
      </p:sp>
      <p:sp>
        <p:nvSpPr>
          <p:cNvPr id="42" name="Rectangle 41"/>
          <p:cNvSpPr/>
          <p:nvPr/>
        </p:nvSpPr>
        <p:spPr>
          <a:xfrm>
            <a:off x="2060788" y="5337374"/>
            <a:ext cx="1443698"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dirty="0">
                <a:solidFill>
                  <a:schemeClr val="bg1"/>
                </a:solidFill>
              </a:rPr>
              <a:t>&lt;50% improvement observed in variances</a:t>
            </a:r>
          </a:p>
        </p:txBody>
      </p:sp>
      <p:sp>
        <p:nvSpPr>
          <p:cNvPr id="43" name="Rectangle 42"/>
          <p:cNvSpPr/>
          <p:nvPr/>
        </p:nvSpPr>
        <p:spPr>
          <a:xfrm>
            <a:off x="3569568" y="5337374"/>
            <a:ext cx="1991220"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50%-75% improvement observed in variances</a:t>
            </a:r>
          </a:p>
        </p:txBody>
      </p:sp>
      <p:sp>
        <p:nvSpPr>
          <p:cNvPr id="44" name="Rectangle 43"/>
          <p:cNvSpPr/>
          <p:nvPr/>
        </p:nvSpPr>
        <p:spPr>
          <a:xfrm>
            <a:off x="5627342" y="5337374"/>
            <a:ext cx="1688405"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75%-95% improvement observed in variances</a:t>
            </a:r>
          </a:p>
        </p:txBody>
      </p:sp>
      <p:sp>
        <p:nvSpPr>
          <p:cNvPr id="45" name="Rectangle 44"/>
          <p:cNvSpPr/>
          <p:nvPr/>
        </p:nvSpPr>
        <p:spPr>
          <a:xfrm>
            <a:off x="7377759" y="5337374"/>
            <a:ext cx="1695499" cy="1244079"/>
          </a:xfrm>
          <a:prstGeom prst="rect">
            <a:avLst/>
          </a:prstGeom>
        </p:spPr>
        <p:style>
          <a:lnRef idx="1">
            <a:schemeClr val="accent5"/>
          </a:lnRef>
          <a:fillRef idx="3">
            <a:schemeClr val="accent5"/>
          </a:fillRef>
          <a:effectRef idx="2">
            <a:schemeClr val="accent5"/>
          </a:effectRef>
          <a:fontRef idx="minor">
            <a:schemeClr val="lt1"/>
          </a:fontRef>
        </p:style>
        <p:txBody>
          <a:bodyPr rtlCol="0" anchor="t" anchorCtr="0"/>
          <a:lstStyle/>
          <a:p>
            <a:r>
              <a:rPr lang="en-US" sz="1400" b="1" dirty="0">
                <a:solidFill>
                  <a:schemeClr val="bg1"/>
                </a:solidFill>
              </a:rPr>
              <a:t>+ </a:t>
            </a:r>
            <a:r>
              <a:rPr lang="en-US" sz="1400" dirty="0">
                <a:solidFill>
                  <a:schemeClr val="bg1"/>
                </a:solidFill>
              </a:rPr>
              <a:t>&gt;95% improvement observed in variances</a:t>
            </a:r>
          </a:p>
        </p:txBody>
      </p:sp>
      <p:sp>
        <p:nvSpPr>
          <p:cNvPr id="46" name="Rectangle 45"/>
          <p:cNvSpPr/>
          <p:nvPr/>
        </p:nvSpPr>
        <p:spPr>
          <a:xfrm>
            <a:off x="99267" y="5330294"/>
            <a:ext cx="707596" cy="1265754"/>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943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childTnLst>
                                </p:cTn>
                              </p:par>
                            </p:childTnLst>
                          </p:cTn>
                        </p:par>
                        <p:par>
                          <p:cTn id="57" fill="hold">
                            <p:stCondLst>
                              <p:cond delay="400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1000"/>
                                        <p:tgtEl>
                                          <p:spTgt spid="32"/>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1000"/>
                                        <p:tgtEl>
                                          <p:spTgt spid="42"/>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1000"/>
                                        <p:tgtEl>
                                          <p:spTgt spid="43"/>
                                        </p:tgtEl>
                                      </p:cBhvr>
                                    </p:animEffect>
                                  </p:childTnLst>
                                </p:cTn>
                              </p:par>
                            </p:childTnLst>
                          </p:cTn>
                        </p:par>
                        <p:par>
                          <p:cTn id="81" fill="hold">
                            <p:stCondLst>
                              <p:cond delay="10000"/>
                            </p:stCondLst>
                            <p:childTnLst>
                              <p:par>
                                <p:cTn id="82" presetID="10" presetClass="entr" presetSubtype="0"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childTnLst>
                                </p:cTn>
                              </p:par>
                            </p:childTnLst>
                          </p:cTn>
                        </p:par>
                        <p:par>
                          <p:cTn id="85" fill="hold">
                            <p:stCondLst>
                              <p:cond delay="11000"/>
                            </p:stCondLst>
                            <p:childTnLst>
                              <p:par>
                                <p:cTn id="86" presetID="10" presetClass="entr" presetSubtype="0" fill="hold" grpId="0"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000"/>
                                        <p:tgtEl>
                                          <p:spTgt spid="34"/>
                                        </p:tgtEl>
                                      </p:cBhvr>
                                    </p:animEffect>
                                  </p:childTnLst>
                                </p:cTn>
                              </p:par>
                            </p:childTnLst>
                          </p:cTn>
                        </p:par>
                        <p:par>
                          <p:cTn id="89" fill="hold">
                            <p:stCondLst>
                              <p:cond delay="12000"/>
                            </p:stCondLst>
                            <p:childTnLst>
                              <p:par>
                                <p:cTn id="90" presetID="10" presetClass="entr" presetSubtype="0" fill="hold" grpId="0" nodeType="after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childTnLst>
                                </p:cTn>
                              </p:par>
                            </p:childTnLst>
                          </p:cTn>
                        </p:par>
                        <p:par>
                          <p:cTn id="93" fill="hold">
                            <p:stCondLst>
                              <p:cond delay="13000"/>
                            </p:stCondLst>
                            <p:childTnLst>
                              <p:par>
                                <p:cTn id="94" presetID="10" presetClass="entr" presetSubtype="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1000"/>
                                        <p:tgtEl>
                                          <p:spTgt spid="30"/>
                                        </p:tgtEl>
                                      </p:cBhvr>
                                    </p:animEffect>
                                  </p:childTnLst>
                                </p:cTn>
                              </p:par>
                            </p:childTnLst>
                          </p:cTn>
                        </p:par>
                        <p:par>
                          <p:cTn id="97" fill="hold">
                            <p:stCondLst>
                              <p:cond delay="14000"/>
                            </p:stCondLst>
                            <p:childTnLst>
                              <p:par>
                                <p:cTn id="98" presetID="10" presetClass="entr" presetSubtype="0" fill="hold" grpId="0" nodeType="after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1000"/>
                                        <p:tgtEl>
                                          <p:spTgt spid="35"/>
                                        </p:tgtEl>
                                      </p:cBhvr>
                                    </p:animEffect>
                                  </p:childTnLst>
                                </p:cTn>
                              </p:par>
                            </p:childTnLst>
                          </p:cTn>
                        </p:par>
                        <p:par>
                          <p:cTn id="101" fill="hold">
                            <p:stCondLst>
                              <p:cond delay="15000"/>
                            </p:stCondLst>
                            <p:childTnLst>
                              <p:par>
                                <p:cTn id="102" presetID="10" presetClass="entr" presetSubtype="0" fill="hold" grpId="0" nodeType="after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56" name="think-cell Slide" r:id="rId7" imgW="9525" imgH="9525" progId="TCLayout.ActiveDocument.1">
                  <p:embed/>
                </p:oleObj>
              </mc:Choice>
              <mc:Fallback>
                <p:oleObj name="think-cell Slide" r:id="rId7" imgW="9525" imgH="9525" progId="TCLayout.ActiveDocument.1">
                  <p:embed/>
                  <p:pic>
                    <p:nvPicPr>
                      <p:cNvPr id="0" name="Picture 53823"/>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3040" indent="-193040">
              <a:buClr>
                <a:srgbClr val="000000"/>
              </a:buClr>
              <a:buFont typeface="Wingdings" panose="05000000000000000000" pitchFamily="2" charset="2"/>
              <a:buChar char="§"/>
            </a:pPr>
            <a:r>
              <a:rPr lang="en-GB" altLang="en-US" sz="1800" kern="0" dirty="0">
                <a:solidFill>
                  <a:srgbClr val="000000"/>
                </a:solidFill>
              </a:rPr>
              <a:t>Keep records</a:t>
            </a:r>
          </a:p>
          <a:p>
            <a:pPr marL="193040" indent="-193040">
              <a:buClr>
                <a:srgbClr val="000000"/>
              </a:buClr>
              <a:buFont typeface="Wingdings" panose="05000000000000000000" pitchFamily="2" charset="2"/>
              <a:buChar char="§"/>
            </a:pPr>
            <a:r>
              <a:rPr lang="en-GB" altLang="en-US" sz="1800" kern="0" dirty="0">
                <a:solidFill>
                  <a:srgbClr val="000000"/>
                </a:solidFill>
              </a:rPr>
              <a:t>Consumption data</a:t>
            </a:r>
          </a:p>
          <a:p>
            <a:pPr marL="193040" indent="-193040">
              <a:buClr>
                <a:srgbClr val="000000"/>
              </a:buClr>
              <a:buFont typeface="Wingdings" panose="05000000000000000000" pitchFamily="2" charset="2"/>
              <a:buChar char="§"/>
            </a:pPr>
            <a:r>
              <a:rPr lang="en-GB" altLang="en-US" sz="1800" kern="0" dirty="0">
                <a:solidFill>
                  <a:srgbClr val="000000"/>
                </a:solidFill>
              </a:rPr>
              <a:t>Time of readings</a:t>
            </a:r>
          </a:p>
          <a:p>
            <a:pPr marL="193040" indent="-193040">
              <a:buClr>
                <a:srgbClr val="000000"/>
              </a:buClr>
              <a:buFont typeface="Wingdings" panose="05000000000000000000" pitchFamily="2" charset="2"/>
              <a:buChar char="§"/>
            </a:pPr>
            <a:r>
              <a:rPr lang="en-GB" altLang="en-US" sz="1800" kern="0" dirty="0">
                <a:solidFill>
                  <a:srgbClr val="000000"/>
                </a:solidFill>
              </a:rPr>
              <a:t>Temperature</a:t>
            </a:r>
          </a:p>
          <a:p>
            <a:pPr marL="193040" indent="-193040">
              <a:buClr>
                <a:srgbClr val="000000"/>
              </a:buClr>
              <a:buFont typeface="Wingdings" panose="05000000000000000000" pitchFamily="2" charset="2"/>
              <a:buChar char="§"/>
            </a:pPr>
            <a:r>
              <a:rPr lang="en-GB" altLang="en-US" sz="1800" kern="0" dirty="0">
                <a:solidFill>
                  <a:srgbClr val="000000"/>
                </a:solidFill>
              </a:rPr>
              <a:t>Other factors affecting demand</a:t>
            </a:r>
          </a:p>
          <a:p>
            <a:pPr marL="635" lvl="1" indent="0">
              <a:buClr>
                <a:srgbClr val="000000"/>
              </a:buClr>
              <a:buNone/>
            </a:pPr>
            <a:r>
              <a:rPr lang="en-GB" altLang="en-US" sz="1800" kern="0" dirty="0">
                <a:solidFill>
                  <a:srgbClr val="000000"/>
                </a:solidFill>
              </a:rPr>
              <a:t>      Weekday/weekend</a:t>
            </a:r>
          </a:p>
          <a:p>
            <a:pPr marL="635" lvl="1" indent="0">
              <a:buClr>
                <a:srgbClr val="000000"/>
              </a:buClr>
              <a:buNone/>
            </a:pPr>
            <a:r>
              <a:rPr lang="en-GB" altLang="en-US" sz="1800" kern="0" dirty="0">
                <a:solidFill>
                  <a:srgbClr val="000000"/>
                </a:solidFill>
              </a:rPr>
              <a:t>      Special events</a:t>
            </a:r>
          </a:p>
          <a:p>
            <a:pPr marL="193040" indent="-193040">
              <a:buClr>
                <a:srgbClr val="000000"/>
              </a:buClr>
              <a:buFont typeface="Wingdings" panose="05000000000000000000" pitchFamily="2" charset="2"/>
              <a:buChar char="§"/>
            </a:pPr>
            <a:r>
              <a:rPr lang="en-GB" altLang="en-US" sz="1800" kern="0" dirty="0">
                <a:solidFill>
                  <a:srgbClr val="000000"/>
                </a:solidFill>
              </a:rPr>
              <a:t>Frequency of readings</a:t>
            </a:r>
          </a:p>
          <a:p>
            <a:pPr marL="635" lvl="1" indent="0">
              <a:buClr>
                <a:srgbClr val="000000"/>
              </a:buClr>
              <a:buNone/>
            </a:pPr>
            <a:r>
              <a:rPr lang="en-GB" altLang="en-US" sz="1800" kern="0" dirty="0">
                <a:solidFill>
                  <a:srgbClr val="000000"/>
                </a:solidFill>
              </a:rPr>
              <a:t>      Weekly</a:t>
            </a:r>
          </a:p>
          <a:p>
            <a:pPr marL="635" lvl="1" indent="0">
              <a:buClr>
                <a:srgbClr val="000000"/>
              </a:buClr>
              <a:buNone/>
            </a:pPr>
            <a:r>
              <a:rPr lang="en-GB" altLang="en-US" sz="1800" kern="0" dirty="0">
                <a:solidFill>
                  <a:srgbClr val="000000"/>
                </a:solidFill>
              </a:rPr>
              <a:t>      Daily</a:t>
            </a:r>
          </a:p>
        </p:txBody>
      </p:sp>
    </p:spTree>
    <p:custDataLst>
      <p:tags r:id="rId1"/>
    </p:custDataLst>
    <p:extLst>
      <p:ext uri="{BB962C8B-B14F-4D97-AF65-F5344CB8AC3E}">
        <p14:creationId xmlns:p14="http://schemas.microsoft.com/office/powerpoint/2010/main" val="115892614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extLst>
      <p:ext uri="{BB962C8B-B14F-4D97-AF65-F5344CB8AC3E}">
        <p14:creationId xmlns:p14="http://schemas.microsoft.com/office/powerpoint/2010/main" val="410677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5330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2603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extLst>
      <p:ext uri="{BB962C8B-B14F-4D97-AF65-F5344CB8AC3E}">
        <p14:creationId xmlns:p14="http://schemas.microsoft.com/office/powerpoint/2010/main" val="228396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3370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anose="05000000000000000000"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extLst>
      <p:ext uri="{BB962C8B-B14F-4D97-AF65-F5344CB8AC3E}">
        <p14:creationId xmlns:p14="http://schemas.microsoft.com/office/powerpoint/2010/main" val="20935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extLst>
      <p:ext uri="{BB962C8B-B14F-4D97-AF65-F5344CB8AC3E}">
        <p14:creationId xmlns:p14="http://schemas.microsoft.com/office/powerpoint/2010/main" val="33334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H-2</a:t>
            </a:r>
            <a:br>
              <a:rPr lang="en-US" b="1" dirty="0">
                <a:solidFill>
                  <a:schemeClr val="tx1"/>
                </a:solidFill>
              </a:rPr>
            </a:br>
            <a:r>
              <a:rPr lang="en-US" b="1" dirty="0">
                <a:solidFill>
                  <a:schemeClr val="tx1"/>
                </a:solidFill>
              </a:rPr>
              <a:t>Planned Maintenance </a:t>
            </a:r>
            <a:endParaRPr lang="en-IN" b="1" dirty="0">
              <a:solidFill>
                <a:schemeClr val="tx1"/>
              </a:solidFill>
            </a:endParaRPr>
          </a:p>
        </p:txBody>
      </p:sp>
    </p:spTree>
    <p:custDataLst>
      <p:tags r:id="rId1"/>
    </p:custDataLst>
    <p:extLst>
      <p:ext uri="{BB962C8B-B14F-4D97-AF65-F5344CB8AC3E}">
        <p14:creationId xmlns:p14="http://schemas.microsoft.com/office/powerpoint/2010/main" val="2669547286"/>
      </p:ext>
    </p:ext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extLst>
      <p:ext uri="{BB962C8B-B14F-4D97-AF65-F5344CB8AC3E}">
        <p14:creationId xmlns:p14="http://schemas.microsoft.com/office/powerpoint/2010/main" val="1547511529"/>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80" name="think-cell Slide" r:id="rId6" imgW="9525" imgH="9525" progId="TCLayout.ActiveDocument.1">
                  <p:embed/>
                </p:oleObj>
              </mc:Choice>
              <mc:Fallback>
                <p:oleObj name="think-cell Slide" r:id="rId6" imgW="9525" imgH="9525" progId="TCLayout.ActiveDocument.1">
                  <p:embed/>
                  <p:pic>
                    <p:nvPicPr>
                      <p:cNvPr id="0" name="Picture 54847"/>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endParaRPr lang="en-US" sz="18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 Adherence measured on </a:t>
            </a:r>
            <a:r>
              <a:rPr lang="en-US" sz="1600" dirty="0" err="1">
                <a:solidFill>
                  <a:schemeClr val="bg1"/>
                </a:solidFill>
              </a:rPr>
              <a:t>adhoc</a:t>
            </a:r>
            <a:r>
              <a:rPr lang="en-US" sz="1600" dirty="0">
                <a:solidFill>
                  <a:schemeClr val="bg1"/>
                </a:solidFill>
              </a:rPr>
              <a:t> basis for energy control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&lt;30% energy control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30-60%  energy control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b="1" dirty="0">
                <a:solidFill>
                  <a:schemeClr val="bg1"/>
                </a:solidFill>
              </a:rPr>
              <a:t>+ </a:t>
            </a:r>
            <a:r>
              <a:rPr lang="en-US" sz="1600" dirty="0">
                <a:solidFill>
                  <a:schemeClr val="bg1"/>
                </a:solidFill>
              </a:rPr>
              <a:t>MTTR and MTBF measured at &gt;60% energy control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Learner</a:t>
            </a:r>
            <a:endParaRPr lang="en-US" sz="16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Beginner</a:t>
            </a:r>
            <a:endParaRPr lang="en-US" sz="16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Organized</a:t>
            </a:r>
            <a:endParaRPr lang="en-US" sz="16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Achiever</a:t>
            </a:r>
            <a:endParaRPr lang="en-US" sz="16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600" b="1" dirty="0"/>
              <a:t>World class</a:t>
            </a:r>
          </a:p>
        </p:txBody>
      </p:sp>
    </p:spTree>
    <p:custDataLst>
      <p:tags r:id="rId1"/>
    </p:custDataLst>
    <p:extLst>
      <p:ext uri="{BB962C8B-B14F-4D97-AF65-F5344CB8AC3E}">
        <p14:creationId xmlns:p14="http://schemas.microsoft.com/office/powerpoint/2010/main" val="29249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Q-2</a:t>
            </a:r>
            <a:br>
              <a:rPr lang="en-US" b="1" dirty="0">
                <a:solidFill>
                  <a:schemeClr val="tx1"/>
                </a:solidFill>
              </a:rPr>
            </a:br>
            <a:r>
              <a:rPr lang="en-US" b="1" dirty="0">
                <a:solidFill>
                  <a:schemeClr val="tx1"/>
                </a:solidFill>
              </a:rPr>
              <a:t>Energy Management Performance</a:t>
            </a:r>
            <a:endParaRPr lang="en-IN" b="1" dirty="0">
              <a:solidFill>
                <a:schemeClr val="tx1"/>
              </a:solidFill>
            </a:endParaRPr>
          </a:p>
        </p:txBody>
      </p:sp>
    </p:spTree>
    <p:custDataLst>
      <p:tags r:id="rId1"/>
    </p:custDataLst>
    <p:extLst>
      <p:ext uri="{BB962C8B-B14F-4D97-AF65-F5344CB8AC3E}">
        <p14:creationId xmlns:p14="http://schemas.microsoft.com/office/powerpoint/2010/main" val="357574110"/>
      </p:ext>
    </p:extLst>
  </p:cSld>
  <p:clrMapOvr>
    <a:masterClrMapping/>
  </p:clrMapOvr>
  <p:transition spd="slow">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extLst>
      <p:ext uri="{BB962C8B-B14F-4D97-AF65-F5344CB8AC3E}">
        <p14:creationId xmlns:p14="http://schemas.microsoft.com/office/powerpoint/2010/main" val="3725247237"/>
      </p:ext>
    </p:extLst>
  </p:cSld>
  <p:clrMapOvr>
    <a:masterClrMapping/>
  </p:clrMapOvr>
  <p:transition spd="slow">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768098"/>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endParaRPr lang="en-US" sz="1200" dirty="0"/>
          </a:p>
        </p:txBody>
      </p:sp>
      <p:sp>
        <p:nvSpPr>
          <p:cNvPr id="31" name="Rectangle 30"/>
          <p:cNvSpPr/>
          <p:nvPr/>
        </p:nvSpPr>
        <p:spPr>
          <a:xfrm>
            <a:off x="907368" y="1260246"/>
            <a:ext cx="1425651"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Energy performance parameters are not fully defined</a:t>
            </a:r>
          </a:p>
        </p:txBody>
      </p:sp>
      <p:sp>
        <p:nvSpPr>
          <p:cNvPr id="32" name="Rectangle 31"/>
          <p:cNvSpPr/>
          <p:nvPr/>
        </p:nvSpPr>
        <p:spPr>
          <a:xfrm>
            <a:off x="2403080" y="1260246"/>
            <a:ext cx="1559214"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Important energy performance parameters are defined and monitored</a:t>
            </a:r>
          </a:p>
        </p:txBody>
      </p:sp>
      <p:sp>
        <p:nvSpPr>
          <p:cNvPr id="33" name="Rectangle 32"/>
          <p:cNvSpPr/>
          <p:nvPr/>
        </p:nvSpPr>
        <p:spPr>
          <a:xfrm>
            <a:off x="4027076" y="1260246"/>
            <a:ext cx="1590554"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b="1" dirty="0">
                <a:solidFill>
                  <a:schemeClr val="bg1"/>
                </a:solidFill>
              </a:rPr>
              <a:t>+ </a:t>
            </a:r>
            <a:r>
              <a:rPr lang="en-US" sz="1150" dirty="0">
                <a:solidFill>
                  <a:schemeClr val="bg1"/>
                </a:solidFill>
              </a:rPr>
              <a:t>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energy performance parameters are defined and &gt;50% of the targets set are met</a:t>
            </a:r>
          </a:p>
        </p:txBody>
      </p:sp>
      <p:sp>
        <p:nvSpPr>
          <p:cNvPr id="35" name="Rectangle 34"/>
          <p:cNvSpPr/>
          <p:nvPr/>
        </p:nvSpPr>
        <p:spPr>
          <a:xfrm>
            <a:off x="7398315" y="1260246"/>
            <a:ext cx="1597237" cy="3768098"/>
          </a:xfrm>
          <a:prstGeom prst="rect">
            <a:avLst/>
          </a:prstGeom>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All energy performance parameters are defined and &gt;80% of the targets set are met</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Learner</a:t>
            </a:r>
            <a:endParaRPr lang="en-US" sz="12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Beginner</a:t>
            </a:r>
            <a:endParaRPr lang="en-US" sz="12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Organized</a:t>
            </a:r>
            <a:endParaRPr lang="en-US" sz="12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Achiever</a:t>
            </a:r>
            <a:endParaRPr lang="en-US" sz="12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en-US" sz="1200" b="1" dirty="0"/>
              <a:t>World class</a:t>
            </a:r>
          </a:p>
        </p:txBody>
      </p:sp>
      <p:sp>
        <p:nvSpPr>
          <p:cNvPr id="37" name="Rectangle 36"/>
          <p:cNvSpPr/>
          <p:nvPr/>
        </p:nvSpPr>
        <p:spPr>
          <a:xfrm>
            <a:off x="906312" y="5071238"/>
            <a:ext cx="1425651"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energy saving</a:t>
            </a:r>
          </a:p>
        </p:txBody>
      </p:sp>
      <p:sp>
        <p:nvSpPr>
          <p:cNvPr id="42" name="Rectangle 41"/>
          <p:cNvSpPr/>
          <p:nvPr/>
        </p:nvSpPr>
        <p:spPr>
          <a:xfrm>
            <a:off x="2402024" y="5071238"/>
            <a:ext cx="155921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Up to 2% reduction in energy consumption over previous year</a:t>
            </a:r>
          </a:p>
        </p:txBody>
      </p:sp>
      <p:sp>
        <p:nvSpPr>
          <p:cNvPr id="43" name="Rectangle 42"/>
          <p:cNvSpPr/>
          <p:nvPr/>
        </p:nvSpPr>
        <p:spPr>
          <a:xfrm>
            <a:off x="4026020" y="5071238"/>
            <a:ext cx="159055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between 2% to 5% reduction over previous year in specific energy consumption for the products</a:t>
            </a:r>
          </a:p>
        </p:txBody>
      </p:sp>
      <p:sp>
        <p:nvSpPr>
          <p:cNvPr id="44" name="Rectangle 43"/>
          <p:cNvSpPr/>
          <p:nvPr/>
        </p:nvSpPr>
        <p:spPr>
          <a:xfrm>
            <a:off x="5685771" y="5071238"/>
            <a:ext cx="1645635"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over 5% and up to 10% reduction over previous year in specific energy consumption for the products </a:t>
            </a:r>
          </a:p>
        </p:txBody>
      </p:sp>
      <p:sp>
        <p:nvSpPr>
          <p:cNvPr id="45" name="Rectangle 44"/>
          <p:cNvSpPr/>
          <p:nvPr/>
        </p:nvSpPr>
        <p:spPr>
          <a:xfrm>
            <a:off x="7397259" y="5071238"/>
            <a:ext cx="1597237"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b="1" dirty="0">
                <a:solidFill>
                  <a:schemeClr val="bg1"/>
                </a:solidFill>
              </a:rPr>
              <a:t>+ </a:t>
            </a:r>
            <a:r>
              <a:rPr lang="en-US" sz="1200" dirty="0">
                <a:solidFill>
                  <a:schemeClr val="bg1"/>
                </a:solidFill>
              </a:rPr>
              <a:t>Achieves over 10% reduction over previous year in specific energy consumption for the products </a:t>
            </a:r>
          </a:p>
        </p:txBody>
      </p:sp>
      <p:sp>
        <p:nvSpPr>
          <p:cNvPr id="46" name="Rectangle 45"/>
          <p:cNvSpPr/>
          <p:nvPr/>
        </p:nvSpPr>
        <p:spPr>
          <a:xfrm>
            <a:off x="82971" y="5058824"/>
            <a:ext cx="707596" cy="150140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10321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60041128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1</a:t>
            </a:r>
          </a:p>
        </p:txBody>
      </p:sp>
    </p:spTree>
    <p:extLst>
      <p:ext uri="{BB962C8B-B14F-4D97-AF65-F5344CB8AC3E}">
        <p14:creationId xmlns:p14="http://schemas.microsoft.com/office/powerpoint/2010/main" val="22992805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Defense Sector - Parameters</a:t>
            </a:r>
            <a:endParaRPr lang="en-IN" b="1" dirty="0">
              <a:solidFill>
                <a:schemeClr val="tx1"/>
              </a:solidFill>
            </a:endParaRPr>
          </a:p>
        </p:txBody>
      </p:sp>
    </p:spTree>
    <p:custDataLst>
      <p:tags r:id="rId1"/>
    </p:custDataLst>
    <p:extLst>
      <p:ext uri="{BB962C8B-B14F-4D97-AF65-F5344CB8AC3E}">
        <p14:creationId xmlns:p14="http://schemas.microsoft.com/office/powerpoint/2010/main" val="442377116"/>
      </p:ext>
    </p:extLst>
  </p:cSld>
  <p:clrMapOvr>
    <a:masterClrMapping/>
  </p:clrMapOvr>
  <p:transition spd="slow">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Parameters</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609844480"/>
              </p:ext>
            </p:extLst>
          </p:nvPr>
        </p:nvGraphicFramePr>
        <p:xfrm>
          <a:off x="996950" y="1897063"/>
          <a:ext cx="7054334" cy="3650688"/>
        </p:xfrm>
        <a:graphic>
          <a:graphicData uri="http://schemas.openxmlformats.org/drawingml/2006/table">
            <a:tbl>
              <a:tblPr firstRow="1" bandRow="1">
                <a:tableStyleId>{F5AB1C69-6EDB-4FF4-983F-18BD219EF322}</a:tableStyleId>
              </a:tblPr>
              <a:tblGrid>
                <a:gridCol w="1105454">
                  <a:extLst>
                    <a:ext uri="{9D8B030D-6E8A-4147-A177-3AD203B41FA5}">
                      <a16:colId xmlns:a16="http://schemas.microsoft.com/office/drawing/2014/main" val="631102672"/>
                    </a:ext>
                  </a:extLst>
                </a:gridCol>
                <a:gridCol w="1188633">
                  <a:extLst>
                    <a:ext uri="{9D8B030D-6E8A-4147-A177-3AD203B41FA5}">
                      <a16:colId xmlns:a16="http://schemas.microsoft.com/office/drawing/2014/main" val="3515982059"/>
                    </a:ext>
                  </a:extLst>
                </a:gridCol>
                <a:gridCol w="4760247">
                  <a:extLst>
                    <a:ext uri="{9D8B030D-6E8A-4147-A177-3AD203B41FA5}">
                      <a16:colId xmlns:a16="http://schemas.microsoft.com/office/drawing/2014/main" val="3292258057"/>
                    </a:ext>
                  </a:extLst>
                </a:gridCol>
              </a:tblGrid>
              <a:tr h="476000">
                <a:tc>
                  <a:txBody>
                    <a:bodyPr/>
                    <a:lstStyle/>
                    <a:p>
                      <a:pPr algn="l"/>
                      <a:r>
                        <a:rPr lang="en-US" sz="2400" dirty="0"/>
                        <a:t>#</a:t>
                      </a:r>
                      <a:endParaRPr lang="en-IN" sz="2400" dirty="0">
                        <a:latin typeface="Century Gothic" panose="020B0502020202020204" pitchFamily="34" charset="0"/>
                      </a:endParaRPr>
                    </a:p>
                  </a:txBody>
                  <a:tcPr marR="62903" marT="34290" marB="34290"/>
                </a:tc>
                <a:tc>
                  <a:txBody>
                    <a:bodyPr/>
                    <a:lstStyle/>
                    <a:p>
                      <a:pPr algn="l"/>
                      <a:r>
                        <a:rPr lang="en-US" sz="2400" dirty="0"/>
                        <a:t>Clause</a:t>
                      </a:r>
                      <a:endParaRPr lang="en-IN" sz="2400" dirty="0">
                        <a:latin typeface="Century Gothic" panose="020B0502020202020204" pitchFamily="34" charset="0"/>
                      </a:endParaRPr>
                    </a:p>
                  </a:txBody>
                  <a:tcPr marR="62903" marT="34290" marB="34290"/>
                </a:tc>
                <a:tc>
                  <a:txBody>
                    <a:bodyPr/>
                    <a:lstStyle/>
                    <a:p>
                      <a:pPr algn="l"/>
                      <a:r>
                        <a:rPr lang="en-US" sz="2400" dirty="0"/>
                        <a:t>Topic</a:t>
                      </a:r>
                      <a:endParaRPr lang="en-IN" sz="2400" dirty="0">
                        <a:latin typeface="Century Gothic" panose="020B0502020202020204" pitchFamily="34" charset="0"/>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800" dirty="0"/>
                        <a:t>1</a:t>
                      </a:r>
                      <a:endParaRPr lang="en-IN" sz="1800" dirty="0">
                        <a:latin typeface="Century Gothic" panose="020B0502020202020204" pitchFamily="34" charset="0"/>
                      </a:endParaRPr>
                    </a:p>
                  </a:txBody>
                  <a:tcPr marR="47177" marT="25718" marB="25718"/>
                </a:tc>
                <a:tc>
                  <a:txBody>
                    <a:bodyPr/>
                    <a:lstStyle/>
                    <a:p>
                      <a:pPr algn="l"/>
                      <a:r>
                        <a:rPr lang="en-IN" sz="1800" dirty="0"/>
                        <a:t>DA</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Defence Outreach</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79122198"/>
                  </a:ext>
                </a:extLst>
              </a:tr>
              <a:tr h="396836">
                <a:tc>
                  <a:txBody>
                    <a:bodyPr/>
                    <a:lstStyle/>
                    <a:p>
                      <a:pPr algn="l"/>
                      <a:r>
                        <a:rPr lang="en-IN" sz="1800" dirty="0"/>
                        <a:t>2</a:t>
                      </a:r>
                      <a:endParaRPr lang="en-IN" sz="1800" dirty="0">
                        <a:latin typeface="Century Gothic" panose="020B0502020202020204" pitchFamily="34" charset="0"/>
                      </a:endParaRPr>
                    </a:p>
                  </a:txBody>
                  <a:tcPr marR="47177" marT="25718" marB="25718"/>
                </a:tc>
                <a:tc>
                  <a:txBody>
                    <a:bodyPr/>
                    <a:lstStyle/>
                    <a:p>
                      <a:pPr algn="l"/>
                      <a:r>
                        <a:rPr lang="en-IN" sz="1800" dirty="0"/>
                        <a:t>DB</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Defence Quality System</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126043395"/>
                  </a:ext>
                </a:extLst>
              </a:tr>
              <a:tr h="396836">
                <a:tc>
                  <a:txBody>
                    <a:bodyPr/>
                    <a:lstStyle/>
                    <a:p>
                      <a:pPr algn="l"/>
                      <a:r>
                        <a:rPr lang="en-IN" sz="1800" dirty="0"/>
                        <a:t>3</a:t>
                      </a:r>
                      <a:endParaRPr lang="en-IN" sz="1800" dirty="0">
                        <a:latin typeface="Century Gothic" panose="020B0502020202020204" pitchFamily="34" charset="0"/>
                      </a:endParaRPr>
                    </a:p>
                  </a:txBody>
                  <a:tcPr marR="47177" marT="25718" marB="25718"/>
                </a:tc>
                <a:tc>
                  <a:txBody>
                    <a:bodyPr/>
                    <a:lstStyle/>
                    <a:p>
                      <a:pPr algn="l"/>
                      <a:r>
                        <a:rPr lang="en-IN" sz="1800" dirty="0"/>
                        <a:t>DC</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Risk Assessment</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643877105"/>
                  </a:ext>
                </a:extLst>
              </a:tr>
              <a:tr h="396836">
                <a:tc>
                  <a:txBody>
                    <a:bodyPr/>
                    <a:lstStyle/>
                    <a:p>
                      <a:pPr algn="l"/>
                      <a:r>
                        <a:rPr lang="en-IN" sz="1800" dirty="0"/>
                        <a:t>4</a:t>
                      </a:r>
                      <a:endParaRPr lang="en-IN" sz="1800" dirty="0">
                        <a:latin typeface="Century Gothic" panose="020B0502020202020204" pitchFamily="34" charset="0"/>
                      </a:endParaRPr>
                    </a:p>
                  </a:txBody>
                  <a:tcPr marR="47177" marT="25718" marB="25718"/>
                </a:tc>
                <a:tc>
                  <a:txBody>
                    <a:bodyPr/>
                    <a:lstStyle/>
                    <a:p>
                      <a:pPr algn="l"/>
                      <a:r>
                        <a:rPr lang="en-IN" sz="1800" dirty="0"/>
                        <a:t>DD</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Design Descipline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069972791"/>
                  </a:ext>
                </a:extLst>
              </a:tr>
              <a:tr h="396836">
                <a:tc>
                  <a:txBody>
                    <a:bodyPr/>
                    <a:lstStyle/>
                    <a:p>
                      <a:pPr algn="l"/>
                      <a:r>
                        <a:rPr lang="en-IN" sz="1800" dirty="0"/>
                        <a:t>5</a:t>
                      </a:r>
                      <a:endParaRPr lang="en-IN" sz="1800" dirty="0">
                        <a:latin typeface="Century Gothic" panose="020B0502020202020204" pitchFamily="34" charset="0"/>
                      </a:endParaRPr>
                    </a:p>
                  </a:txBody>
                  <a:tcPr marR="47177" marT="25718" marB="25718"/>
                </a:tc>
                <a:tc>
                  <a:txBody>
                    <a:bodyPr/>
                    <a:lstStyle/>
                    <a:p>
                      <a:pPr algn="l"/>
                      <a:r>
                        <a:rPr lang="en-IN" sz="1800" dirty="0"/>
                        <a:t>DE</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Technology Specific to Defence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977717839"/>
                  </a:ext>
                </a:extLst>
              </a:tr>
              <a:tr h="396836">
                <a:tc>
                  <a:txBody>
                    <a:bodyPr/>
                    <a:lstStyle/>
                    <a:p>
                      <a:pPr algn="l"/>
                      <a:r>
                        <a:rPr lang="en-IN" sz="1800" dirty="0"/>
                        <a:t>6</a:t>
                      </a:r>
                      <a:endParaRPr lang="en-IN" sz="1800" dirty="0">
                        <a:latin typeface="Century Gothic" panose="020B0502020202020204" pitchFamily="34" charset="0"/>
                      </a:endParaRPr>
                    </a:p>
                  </a:txBody>
                  <a:tcPr marR="47177" marT="25718" marB="25718"/>
                </a:tc>
                <a:tc>
                  <a:txBody>
                    <a:bodyPr/>
                    <a:lstStyle/>
                    <a:p>
                      <a:pPr algn="l"/>
                      <a:r>
                        <a:rPr lang="en-IN" sz="1800" dirty="0"/>
                        <a:t>DF</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Security, Safety &amp; Confidentiality</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4290771442"/>
                  </a:ext>
                </a:extLst>
              </a:tr>
              <a:tr h="396836">
                <a:tc>
                  <a:txBody>
                    <a:bodyPr/>
                    <a:lstStyle/>
                    <a:p>
                      <a:pPr algn="l"/>
                      <a:r>
                        <a:rPr lang="en-IN" sz="1800" dirty="0"/>
                        <a:t>7</a:t>
                      </a:r>
                      <a:endParaRPr lang="en-IN" sz="1800" dirty="0">
                        <a:latin typeface="Century Gothic" panose="020B0502020202020204" pitchFamily="34" charset="0"/>
                      </a:endParaRPr>
                    </a:p>
                  </a:txBody>
                  <a:tcPr marR="47177" marT="25718" marB="25718"/>
                </a:tc>
                <a:tc>
                  <a:txBody>
                    <a:bodyPr/>
                    <a:lstStyle/>
                    <a:p>
                      <a:pPr algn="l"/>
                      <a:r>
                        <a:rPr lang="en-IN" sz="1800" dirty="0"/>
                        <a:t>DG</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IN" sz="1800" kern="1200"/>
                        <a:t>Post Delivery and Customer feedback</a:t>
                      </a:r>
                      <a:endParaRPr lang="en-IN"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381477144"/>
                  </a:ext>
                </a:extLst>
              </a:tr>
              <a:tr h="396836">
                <a:tc>
                  <a:txBody>
                    <a:bodyPr/>
                    <a:lstStyle/>
                    <a:p>
                      <a:pPr algn="l"/>
                      <a:r>
                        <a:rPr lang="en-IN" sz="1800" dirty="0"/>
                        <a:t>8</a:t>
                      </a:r>
                      <a:endParaRPr lang="en-IN" sz="1800" dirty="0">
                        <a:latin typeface="Century Gothic" panose="020B0502020202020204" pitchFamily="34" charset="0"/>
                      </a:endParaRPr>
                    </a:p>
                  </a:txBody>
                  <a:tcPr marR="47177" marT="25718" marB="25718"/>
                </a:tc>
                <a:tc>
                  <a:txBody>
                    <a:bodyPr/>
                    <a:lstStyle/>
                    <a:p>
                      <a:pPr algn="l"/>
                      <a:r>
                        <a:rPr lang="en-IN" sz="1800" dirty="0"/>
                        <a:t>DH</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Financial Discipline</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2109881747"/>
                  </a:ext>
                </a:extLst>
              </a:tr>
            </a:tbl>
          </a:graphicData>
        </a:graphic>
      </p:graphicFrame>
    </p:spTree>
    <p:custDataLst>
      <p:tags r:id="rId1"/>
    </p:custDataLst>
    <p:extLst>
      <p:ext uri="{BB962C8B-B14F-4D97-AF65-F5344CB8AC3E}">
        <p14:creationId xmlns:p14="http://schemas.microsoft.com/office/powerpoint/2010/main" val="177455093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Outreach</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335351912"/>
              </p:ext>
            </p:extLst>
          </p:nvPr>
        </p:nvGraphicFramePr>
        <p:xfrm>
          <a:off x="996950" y="2156460"/>
          <a:ext cx="7369810" cy="18180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Design (includes packaging) for reliability and regulatory adherence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Planning and audit of configuration management system</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12911235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25" y="75711"/>
            <a:ext cx="6886575" cy="58477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600" dirty="0"/>
              <a:t>DA-1  Design (includes packaging) for reliability and regulatory adherence </a:t>
            </a:r>
          </a:p>
        </p:txBody>
      </p:sp>
      <p:sp>
        <p:nvSpPr>
          <p:cNvPr id="7" name="Rectangle 6"/>
          <p:cNvSpPr/>
          <p:nvPr/>
        </p:nvSpPr>
        <p:spPr>
          <a:xfrm>
            <a:off x="89674" y="1324688"/>
            <a:ext cx="789441" cy="11905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200" b="1" dirty="0">
                <a:solidFill>
                  <a:schemeClr val="tx1"/>
                </a:solidFill>
              </a:rPr>
              <a:t>Plan</a:t>
            </a:r>
          </a:p>
        </p:txBody>
      </p:sp>
      <p:sp>
        <p:nvSpPr>
          <p:cNvPr id="8" name="Rectangle 7"/>
          <p:cNvSpPr/>
          <p:nvPr/>
        </p:nvSpPr>
        <p:spPr>
          <a:xfrm>
            <a:off x="89673" y="2582095"/>
            <a:ext cx="789441" cy="111686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200" b="1" dirty="0">
                <a:solidFill>
                  <a:schemeClr val="tx1"/>
                </a:solidFill>
              </a:rPr>
              <a:t>Deploy</a:t>
            </a:r>
          </a:p>
        </p:txBody>
      </p:sp>
      <p:sp>
        <p:nvSpPr>
          <p:cNvPr id="9" name="Rectangle 8"/>
          <p:cNvSpPr/>
          <p:nvPr/>
        </p:nvSpPr>
        <p:spPr>
          <a:xfrm>
            <a:off x="89674" y="3765830"/>
            <a:ext cx="789441" cy="129121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solidFill>
                  <a:schemeClr val="tx1"/>
                </a:solidFill>
              </a:rPr>
              <a:t>Deploy</a:t>
            </a:r>
          </a:p>
        </p:txBody>
      </p:sp>
      <p:sp>
        <p:nvSpPr>
          <p:cNvPr id="10" name="Rectangle 9"/>
          <p:cNvSpPr/>
          <p:nvPr/>
        </p:nvSpPr>
        <p:spPr>
          <a:xfrm>
            <a:off x="89674" y="5122809"/>
            <a:ext cx="789441" cy="130413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sz="1200" b="1" dirty="0">
                <a:solidFill>
                  <a:schemeClr val="tx1"/>
                </a:solidFill>
              </a:rPr>
              <a:t>Monitor, refine and deliver outcome</a:t>
            </a:r>
          </a:p>
        </p:txBody>
      </p:sp>
      <p:sp>
        <p:nvSpPr>
          <p:cNvPr id="11" name="Rectangle 10"/>
          <p:cNvSpPr/>
          <p:nvPr/>
        </p:nvSpPr>
        <p:spPr>
          <a:xfrm>
            <a:off x="948494" y="914865"/>
            <a:ext cx="1531957"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2" name="Rectangle 11"/>
          <p:cNvSpPr/>
          <p:nvPr/>
        </p:nvSpPr>
        <p:spPr>
          <a:xfrm>
            <a:off x="2486861" y="914865"/>
            <a:ext cx="1486902"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3" name="Rectangle 12"/>
          <p:cNvSpPr/>
          <p:nvPr/>
        </p:nvSpPr>
        <p:spPr>
          <a:xfrm>
            <a:off x="3968708" y="914865"/>
            <a:ext cx="1516789"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4" name="Rectangle 13"/>
          <p:cNvSpPr/>
          <p:nvPr/>
        </p:nvSpPr>
        <p:spPr>
          <a:xfrm>
            <a:off x="5487647" y="914865"/>
            <a:ext cx="1796341"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5" name="Rectangle 14"/>
          <p:cNvSpPr/>
          <p:nvPr/>
        </p:nvSpPr>
        <p:spPr>
          <a:xfrm>
            <a:off x="7289782" y="914865"/>
            <a:ext cx="18143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p>
        </p:txBody>
      </p:sp>
      <p:sp>
        <p:nvSpPr>
          <p:cNvPr id="16" name="Rectangle 15"/>
          <p:cNvSpPr/>
          <p:nvPr/>
        </p:nvSpPr>
        <p:spPr>
          <a:xfrm>
            <a:off x="977933" y="1324688"/>
            <a:ext cx="147502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design activity is present</a:t>
            </a:r>
          </a:p>
        </p:txBody>
      </p:sp>
      <p:sp>
        <p:nvSpPr>
          <p:cNvPr id="17" name="Rectangle 16"/>
          <p:cNvSpPr/>
          <p:nvPr/>
        </p:nvSpPr>
        <p:spPr>
          <a:xfrm>
            <a:off x="2514492" y="1324688"/>
            <a:ext cx="143164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'Design is limited to low value/low complexity component and process</a:t>
            </a:r>
          </a:p>
        </p:txBody>
      </p:sp>
      <p:sp>
        <p:nvSpPr>
          <p:cNvPr id="18" name="Rectangle 17"/>
          <p:cNvSpPr/>
          <p:nvPr/>
        </p:nvSpPr>
        <p:spPr>
          <a:xfrm>
            <a:off x="3996895" y="1324688"/>
            <a:ext cx="1460417"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'Separate design unit/resources available</a:t>
            </a:r>
          </a:p>
        </p:txBody>
      </p:sp>
      <p:sp>
        <p:nvSpPr>
          <p:cNvPr id="19" name="Rectangle 18"/>
          <p:cNvSpPr/>
          <p:nvPr/>
        </p:nvSpPr>
        <p:spPr>
          <a:xfrm>
            <a:off x="5521030" y="1324688"/>
            <a:ext cx="1729578"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design norms present to include asset reliability, maintainability during asset life and extreme operating conditions</a:t>
            </a:r>
          </a:p>
        </p:txBody>
      </p:sp>
      <p:sp>
        <p:nvSpPr>
          <p:cNvPr id="20" name="Rectangle 19"/>
          <p:cNvSpPr/>
          <p:nvPr/>
        </p:nvSpPr>
        <p:spPr>
          <a:xfrm>
            <a:off x="7323496" y="1324688"/>
            <a:ext cx="1746874"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'Design norms present to include asset reliability, maintainability during asset life and extreme operating conditions.  Dedicated resources to check  design adherence</a:t>
            </a:r>
          </a:p>
        </p:txBody>
      </p:sp>
      <p:sp>
        <p:nvSpPr>
          <p:cNvPr id="21" name="Rectangle 20"/>
          <p:cNvSpPr/>
          <p:nvPr/>
        </p:nvSpPr>
        <p:spPr>
          <a:xfrm>
            <a:off x="977933" y="2582095"/>
            <a:ext cx="147502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provide specifications and design</a:t>
            </a:r>
          </a:p>
        </p:txBody>
      </p:sp>
      <p:sp>
        <p:nvSpPr>
          <p:cNvPr id="22" name="Rectangle 21"/>
          <p:cNvSpPr/>
          <p:nvPr/>
        </p:nvSpPr>
        <p:spPr>
          <a:xfrm>
            <a:off x="2514492" y="2582095"/>
            <a:ext cx="143164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done by working closely with customers/OEM design team</a:t>
            </a:r>
          </a:p>
        </p:txBody>
      </p:sp>
      <p:sp>
        <p:nvSpPr>
          <p:cNvPr id="23" name="Rectangle 22"/>
          <p:cNvSpPr/>
          <p:nvPr/>
        </p:nvSpPr>
        <p:spPr>
          <a:xfrm>
            <a:off x="3996895" y="2582095"/>
            <a:ext cx="1460417"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norms are defined and customer requirements are included in all stages of design. Design </a:t>
            </a:r>
            <a:r>
              <a:rPr lang="en-US" sz="1200" dirty="0" err="1">
                <a:solidFill>
                  <a:schemeClr val="bg1"/>
                </a:solidFill>
              </a:rPr>
              <a:t>favours</a:t>
            </a:r>
            <a:r>
              <a:rPr lang="en-US" sz="1200" dirty="0">
                <a:solidFill>
                  <a:schemeClr val="bg1"/>
                </a:solidFill>
              </a:rPr>
              <a:t> GSQR for army and equivalent</a:t>
            </a:r>
          </a:p>
        </p:txBody>
      </p:sp>
      <p:sp>
        <p:nvSpPr>
          <p:cNvPr id="24" name="Rectangle 23"/>
          <p:cNvSpPr/>
          <p:nvPr/>
        </p:nvSpPr>
        <p:spPr>
          <a:xfrm>
            <a:off x="5521030" y="2582095"/>
            <a:ext cx="1729578"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is checked for regulatory adherence and approved by customers</a:t>
            </a:r>
          </a:p>
        </p:txBody>
      </p:sp>
      <p:sp>
        <p:nvSpPr>
          <p:cNvPr id="25" name="Rectangle 24"/>
          <p:cNvSpPr/>
          <p:nvPr/>
        </p:nvSpPr>
        <p:spPr>
          <a:xfrm>
            <a:off x="7323496" y="2582095"/>
            <a:ext cx="1746874"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Dedicated resources to check  Regulatory adherence and manage end-end design cycle from conceptual design phase till production part approval</a:t>
            </a:r>
          </a:p>
        </p:txBody>
      </p:sp>
      <p:sp>
        <p:nvSpPr>
          <p:cNvPr id="26" name="Rectangle 25"/>
          <p:cNvSpPr/>
          <p:nvPr/>
        </p:nvSpPr>
        <p:spPr>
          <a:xfrm>
            <a:off x="977933" y="3765829"/>
            <a:ext cx="147502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No specific norms for packaging exit. Standard bubble packaging is used</a:t>
            </a:r>
          </a:p>
        </p:txBody>
      </p:sp>
      <p:sp>
        <p:nvSpPr>
          <p:cNvPr id="27" name="Rectangle 26"/>
          <p:cNvSpPr/>
          <p:nvPr/>
        </p:nvSpPr>
        <p:spPr>
          <a:xfrm>
            <a:off x="2514492" y="3765829"/>
            <a:ext cx="143164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done based on customer defined norms</a:t>
            </a:r>
          </a:p>
        </p:txBody>
      </p:sp>
      <p:sp>
        <p:nvSpPr>
          <p:cNvPr id="28" name="Rectangle 27"/>
          <p:cNvSpPr/>
          <p:nvPr/>
        </p:nvSpPr>
        <p:spPr>
          <a:xfrm>
            <a:off x="3996895" y="3765829"/>
            <a:ext cx="1460417"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Process for packaging design present. separate packaging control department exists </a:t>
            </a:r>
          </a:p>
        </p:txBody>
      </p:sp>
      <p:sp>
        <p:nvSpPr>
          <p:cNvPr id="29" name="Rectangle 28"/>
          <p:cNvSpPr/>
          <p:nvPr/>
        </p:nvSpPr>
        <p:spPr>
          <a:xfrm>
            <a:off x="5521030" y="3765829"/>
            <a:ext cx="1729578"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design </a:t>
            </a:r>
            <a:r>
              <a:rPr lang="en-US" sz="1200" dirty="0" err="1">
                <a:solidFill>
                  <a:schemeClr val="bg1"/>
                </a:solidFill>
              </a:rPr>
              <a:t>customised</a:t>
            </a:r>
            <a:r>
              <a:rPr lang="en-US" sz="1200" dirty="0">
                <a:solidFill>
                  <a:schemeClr val="bg1"/>
                </a:solidFill>
              </a:rPr>
              <a:t> for each product class and shipment location </a:t>
            </a:r>
          </a:p>
        </p:txBody>
      </p:sp>
      <p:sp>
        <p:nvSpPr>
          <p:cNvPr id="30" name="Rectangle 29"/>
          <p:cNvSpPr/>
          <p:nvPr/>
        </p:nvSpPr>
        <p:spPr>
          <a:xfrm>
            <a:off x="7323496" y="3765829"/>
            <a:ext cx="1746874"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050" dirty="0">
                <a:solidFill>
                  <a:schemeClr val="bg1"/>
                </a:solidFill>
              </a:rPr>
              <a:t>Packaging design </a:t>
            </a:r>
            <a:r>
              <a:rPr lang="en-US" sz="1050" dirty="0" err="1">
                <a:solidFill>
                  <a:schemeClr val="bg1"/>
                </a:solidFill>
              </a:rPr>
              <a:t>customised</a:t>
            </a:r>
            <a:r>
              <a:rPr lang="en-US" sz="1050" dirty="0">
                <a:solidFill>
                  <a:schemeClr val="bg1"/>
                </a:solidFill>
              </a:rPr>
              <a:t> for each product class and shipment location Packaging control mechanism based on continuous feedback from customers</a:t>
            </a:r>
          </a:p>
        </p:txBody>
      </p:sp>
      <p:sp>
        <p:nvSpPr>
          <p:cNvPr id="31" name="Rectangle 30"/>
          <p:cNvSpPr/>
          <p:nvPr/>
        </p:nvSpPr>
        <p:spPr>
          <a:xfrm>
            <a:off x="977933" y="5122808"/>
            <a:ext cx="147502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'All the designs are received from customers only, Change control process is not followed </a:t>
            </a:r>
          </a:p>
        </p:txBody>
      </p:sp>
      <p:sp>
        <p:nvSpPr>
          <p:cNvPr id="32" name="Rectangle 31"/>
          <p:cNvSpPr/>
          <p:nvPr/>
        </p:nvSpPr>
        <p:spPr>
          <a:xfrm>
            <a:off x="2514492" y="5122808"/>
            <a:ext cx="143164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'Reactive approach in place for review and error rectification in designs</a:t>
            </a:r>
          </a:p>
        </p:txBody>
      </p:sp>
      <p:sp>
        <p:nvSpPr>
          <p:cNvPr id="33" name="Rectangle 32"/>
          <p:cNvSpPr/>
          <p:nvPr/>
        </p:nvSpPr>
        <p:spPr>
          <a:xfrm>
            <a:off x="3996895" y="5122808"/>
            <a:ext cx="1460417"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'Customer complaints with respect to designs are maintained with reasons for failures investigated &amp; suitable actions taken for prevention</a:t>
            </a:r>
          </a:p>
        </p:txBody>
      </p:sp>
      <p:sp>
        <p:nvSpPr>
          <p:cNvPr id="34" name="Rectangle 33"/>
          <p:cNvSpPr/>
          <p:nvPr/>
        </p:nvSpPr>
        <p:spPr>
          <a:xfrm>
            <a:off x="5521030" y="5122808"/>
            <a:ext cx="1729578"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reviewed and approved by cross function team and customer on periodic basis</a:t>
            </a:r>
          </a:p>
          <a:p>
            <a:r>
              <a:rPr lang="en-US" sz="1200" dirty="0">
                <a:solidFill>
                  <a:schemeClr val="bg1"/>
                </a:solidFill>
              </a:rPr>
              <a:t>ECN/ECR(Engineering change note/record) process is in place</a:t>
            </a:r>
          </a:p>
        </p:txBody>
      </p:sp>
      <p:sp>
        <p:nvSpPr>
          <p:cNvPr id="35" name="Rectangle 34"/>
          <p:cNvSpPr/>
          <p:nvPr/>
        </p:nvSpPr>
        <p:spPr>
          <a:xfrm>
            <a:off x="7323496" y="5122808"/>
            <a:ext cx="1746874"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optimized for robustness using QE techniques as suggested in ISO 16336 on RPD (Robust Parameter Design) and Takes IPR for designs.</a:t>
            </a:r>
          </a:p>
        </p:txBody>
      </p:sp>
      <p:sp>
        <p:nvSpPr>
          <p:cNvPr id="36" name="Rectangle 35"/>
          <p:cNvSpPr/>
          <p:nvPr/>
        </p:nvSpPr>
        <p:spPr>
          <a:xfrm>
            <a:off x="977933" y="956830"/>
            <a:ext cx="1475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400" b="1" dirty="0"/>
              <a:t>Learner</a:t>
            </a:r>
            <a:endParaRPr lang="en-US" sz="1400" b="1" dirty="0">
              <a:solidFill>
                <a:schemeClr val="bg1"/>
              </a:solidFill>
            </a:endParaRPr>
          </a:p>
        </p:txBody>
      </p:sp>
      <p:sp>
        <p:nvSpPr>
          <p:cNvPr id="38" name="Rectangle 37"/>
          <p:cNvSpPr/>
          <p:nvPr/>
        </p:nvSpPr>
        <p:spPr>
          <a:xfrm>
            <a:off x="2514492" y="956830"/>
            <a:ext cx="143164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3996895" y="956830"/>
            <a:ext cx="146041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521030" y="956830"/>
            <a:ext cx="172957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23496" y="956830"/>
            <a:ext cx="174687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259571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The ZED Maturity Assessment Model</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661"/>
            <a:ext cx="7859927"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DA-2 Planning and audit of configuration management system</a:t>
            </a:r>
            <a:endParaRPr lang="en-IN" sz="2000" dirty="0"/>
          </a:p>
        </p:txBody>
      </p:sp>
      <p:sp>
        <p:nvSpPr>
          <p:cNvPr id="7" name="Rectangle 6"/>
          <p:cNvSpPr/>
          <p:nvPr/>
        </p:nvSpPr>
        <p:spPr>
          <a:xfrm>
            <a:off x="89674" y="1328872"/>
            <a:ext cx="789441" cy="1448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2845725"/>
            <a:ext cx="789441" cy="137065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0" name="Rectangle 9"/>
          <p:cNvSpPr/>
          <p:nvPr/>
        </p:nvSpPr>
        <p:spPr>
          <a:xfrm>
            <a:off x="89674" y="4298516"/>
            <a:ext cx="789441" cy="213356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3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process exist for configuration management </a:t>
            </a:r>
          </a:p>
        </p:txBody>
      </p:sp>
      <p:sp>
        <p:nvSpPr>
          <p:cNvPr id="17" name="Rectangle 16"/>
          <p:cNvSpPr/>
          <p:nvPr/>
        </p:nvSpPr>
        <p:spPr>
          <a:xfrm>
            <a:off x="2609355"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Configuration identification and change control mechanism is present. </a:t>
            </a:r>
          </a:p>
        </p:txBody>
      </p:sp>
      <p:sp>
        <p:nvSpPr>
          <p:cNvPr id="18" name="Rectangle 17"/>
          <p:cNvSpPr/>
          <p:nvPr/>
        </p:nvSpPr>
        <p:spPr>
          <a:xfrm>
            <a:off x="424902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Dedicated team/resources for configuration identification and change control. </a:t>
            </a:r>
          </a:p>
        </p:txBody>
      </p:sp>
      <p:sp>
        <p:nvSpPr>
          <p:cNvPr id="19" name="Rectangle 18"/>
          <p:cNvSpPr/>
          <p:nvPr/>
        </p:nvSpPr>
        <p:spPr>
          <a:xfrm>
            <a:off x="5888687"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Detailed plan available for all product categories on for configuration identification and change control. </a:t>
            </a:r>
          </a:p>
        </p:txBody>
      </p:sp>
      <p:sp>
        <p:nvSpPr>
          <p:cNvPr id="20" name="Rectangle 19"/>
          <p:cNvSpPr/>
          <p:nvPr/>
        </p:nvSpPr>
        <p:spPr>
          <a:xfrm>
            <a:off x="752835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Comprehensive program exists  for configuration identification, change control, status accounting and  audit. </a:t>
            </a:r>
          </a:p>
        </p:txBody>
      </p:sp>
      <p:sp>
        <p:nvSpPr>
          <p:cNvPr id="21" name="Rectangle 20"/>
          <p:cNvSpPr/>
          <p:nvPr/>
        </p:nvSpPr>
        <p:spPr>
          <a:xfrm>
            <a:off x="980186"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exist to ensure configuration management </a:t>
            </a:r>
          </a:p>
        </p:txBody>
      </p:sp>
      <p:sp>
        <p:nvSpPr>
          <p:cNvPr id="22" name="Rectangle 21"/>
          <p:cNvSpPr/>
          <p:nvPr/>
        </p:nvSpPr>
        <p:spPr>
          <a:xfrm>
            <a:off x="2609355"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by customers </a:t>
            </a:r>
          </a:p>
        </p:txBody>
      </p:sp>
      <p:sp>
        <p:nvSpPr>
          <p:cNvPr id="23" name="Rectangle 22"/>
          <p:cNvSpPr/>
          <p:nvPr/>
        </p:nvSpPr>
        <p:spPr>
          <a:xfrm>
            <a:off x="424902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jointly by the design team of MSME and customers</a:t>
            </a:r>
          </a:p>
        </p:txBody>
      </p:sp>
      <p:sp>
        <p:nvSpPr>
          <p:cNvPr id="24" name="Rectangle 23"/>
          <p:cNvSpPr/>
          <p:nvPr/>
        </p:nvSpPr>
        <p:spPr>
          <a:xfrm>
            <a:off x="5888687"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Mechanism exists for physical configuration audit</a:t>
            </a:r>
          </a:p>
        </p:txBody>
      </p:sp>
      <p:sp>
        <p:nvSpPr>
          <p:cNvPr id="25" name="Rectangle 24"/>
          <p:cNvSpPr/>
          <p:nvPr/>
        </p:nvSpPr>
        <p:spPr>
          <a:xfrm>
            <a:off x="752835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feedback on configuration changes are incorporated in the asset </a:t>
            </a:r>
            <a:r>
              <a:rPr lang="en-US" sz="1300" dirty="0" err="1">
                <a:solidFill>
                  <a:schemeClr val="bg1"/>
                </a:solidFill>
              </a:rPr>
              <a:t>Lifecyle</a:t>
            </a:r>
            <a:endParaRPr lang="en-US" sz="1300" dirty="0">
              <a:solidFill>
                <a:schemeClr val="bg1"/>
              </a:solidFill>
            </a:endParaRPr>
          </a:p>
        </p:txBody>
      </p:sp>
      <p:sp>
        <p:nvSpPr>
          <p:cNvPr id="31" name="Rectangle 30"/>
          <p:cNvSpPr/>
          <p:nvPr/>
        </p:nvSpPr>
        <p:spPr>
          <a:xfrm>
            <a:off x="980186"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No monitoring/assessment of design capability</a:t>
            </a:r>
          </a:p>
        </p:txBody>
      </p:sp>
      <p:sp>
        <p:nvSpPr>
          <p:cNvPr id="32" name="Rectangle 31"/>
          <p:cNvSpPr/>
          <p:nvPr/>
        </p:nvSpPr>
        <p:spPr>
          <a:xfrm>
            <a:off x="2609355"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assessed on a reactive basis </a:t>
            </a:r>
            <a:r>
              <a:rPr lang="en-US" sz="1300" dirty="0" err="1">
                <a:solidFill>
                  <a:schemeClr val="bg1"/>
                </a:solidFill>
              </a:rPr>
              <a:t>e.g</a:t>
            </a:r>
            <a:r>
              <a:rPr lang="en-US" sz="1300" dirty="0">
                <a:solidFill>
                  <a:schemeClr val="bg1"/>
                </a:solidFill>
              </a:rPr>
              <a:t> an index of customer complaints and extent of failures found during manufacturing </a:t>
            </a:r>
          </a:p>
        </p:txBody>
      </p:sp>
      <p:sp>
        <p:nvSpPr>
          <p:cNvPr id="33" name="Rectangle 32"/>
          <p:cNvSpPr/>
          <p:nvPr/>
        </p:nvSpPr>
        <p:spPr>
          <a:xfrm>
            <a:off x="424902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proactively assessed </a:t>
            </a:r>
            <a:r>
              <a:rPr lang="en-US" sz="1300" dirty="0" err="1">
                <a:solidFill>
                  <a:schemeClr val="bg1"/>
                </a:solidFill>
              </a:rPr>
              <a:t>e.g</a:t>
            </a:r>
            <a:r>
              <a:rPr lang="en-US" sz="1300" dirty="0">
                <a:solidFill>
                  <a:schemeClr val="bg1"/>
                </a:solidFill>
              </a:rPr>
              <a:t> based on variation in product performance and analysis between actual and target performance</a:t>
            </a:r>
          </a:p>
        </p:txBody>
      </p:sp>
      <p:sp>
        <p:nvSpPr>
          <p:cNvPr id="34" name="Rectangle 33"/>
          <p:cNvSpPr/>
          <p:nvPr/>
        </p:nvSpPr>
        <p:spPr>
          <a:xfrm>
            <a:off x="5888687"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continuously assessed. Benchmarks are used to compare capability on various design characteristics. </a:t>
            </a:r>
          </a:p>
          <a:p>
            <a:r>
              <a:rPr lang="en-US" sz="1300" dirty="0">
                <a:solidFill>
                  <a:schemeClr val="bg1"/>
                </a:solidFill>
              </a:rPr>
              <a:t>There is at least 1 design patent / IPR filed</a:t>
            </a:r>
          </a:p>
        </p:txBody>
      </p:sp>
      <p:sp>
        <p:nvSpPr>
          <p:cNvPr id="35" name="Rectangle 34"/>
          <p:cNvSpPr/>
          <p:nvPr/>
        </p:nvSpPr>
        <p:spPr>
          <a:xfrm>
            <a:off x="752835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Product design capability is assessed in sigma level through a comprehensive score card incorporating several elements including parts , processes and performance.  </a:t>
            </a:r>
          </a:p>
          <a:p>
            <a:r>
              <a:rPr lang="en-US" sz="1050" dirty="0">
                <a:solidFill>
                  <a:schemeClr val="bg1"/>
                </a:solidFill>
              </a:rPr>
              <a:t>There are at least 2design patent / IPR available.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8026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554545"/>
          </a:xfrm>
        </p:spPr>
        <p:txBody>
          <a:bodyPr/>
          <a:lstStyle/>
          <a:p>
            <a:r>
              <a:rPr lang="en-US" sz="1800" dirty="0"/>
              <a:t>Pertaining to the following requirements:</a:t>
            </a:r>
          </a:p>
          <a:p>
            <a:pPr marL="490855" lvl="1" indent="-342900">
              <a:buSzPct val="100000"/>
              <a:buFont typeface="+mj-lt"/>
              <a:buAutoNum type="arabicPeriod"/>
            </a:pPr>
            <a:r>
              <a:rPr lang="en-US" sz="1800" dirty="0"/>
              <a:t>Design (includes packaging) for reliability and regulatory adherence</a:t>
            </a:r>
          </a:p>
          <a:p>
            <a:pPr marL="490855" lvl="1" indent="-342900">
              <a:buSzPct val="100000"/>
              <a:buFont typeface="+mj-lt"/>
              <a:buAutoNum type="arabicPeriod"/>
            </a:pPr>
            <a:r>
              <a:rPr lang="en-US" sz="1800" dirty="0"/>
              <a:t>Planning and audit of configuration management system</a:t>
            </a:r>
          </a:p>
          <a:p>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351541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Quality System</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nvPr>
        </p:nvGraphicFramePr>
        <p:xfrm>
          <a:off x="996950" y="1592580"/>
          <a:ext cx="7369810" cy="4891203"/>
        </p:xfrm>
        <a:graphic>
          <a:graphicData uri="http://schemas.openxmlformats.org/drawingml/2006/table">
            <a:tbl>
              <a:tblPr firstRow="1" bandRow="1">
                <a:tableStyleId>{F5AB1C69-6EDB-4FF4-983F-18BD219EF322}</a:tableStyleId>
              </a:tblPr>
              <a:tblGrid>
                <a:gridCol w="725170">
                  <a:extLst>
                    <a:ext uri="{9D8B030D-6E8A-4147-A177-3AD203B41FA5}">
                      <a16:colId xmlns:a16="http://schemas.microsoft.com/office/drawing/2014/main" val="631102672"/>
                    </a:ext>
                  </a:extLst>
                </a:gridCol>
                <a:gridCol w="1036320">
                  <a:extLst>
                    <a:ext uri="{9D8B030D-6E8A-4147-A177-3AD203B41FA5}">
                      <a16:colId xmlns:a16="http://schemas.microsoft.com/office/drawing/2014/main" val="3515982059"/>
                    </a:ext>
                  </a:extLst>
                </a:gridCol>
                <a:gridCol w="560832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600" dirty="0">
                          <a:latin typeface="Century Gothic" panose="020B0502020202020204" pitchFamily="34" charset="0"/>
                        </a:rPr>
                        <a:t>1</a:t>
                      </a:r>
                    </a:p>
                  </a:txBody>
                  <a:tcPr marL="51435" marR="51435" marT="25718" marB="25718"/>
                </a:tc>
                <a:tc>
                  <a:txBody>
                    <a:bodyPr/>
                    <a:lstStyle/>
                    <a:p>
                      <a:pPr algn="l"/>
                      <a:r>
                        <a:rPr lang="en-IN" sz="1600" dirty="0">
                          <a:latin typeface="Century Gothic" panose="020B0502020202020204" pitchFamily="34" charset="0"/>
                        </a:rPr>
                        <a:t>DB-1</a:t>
                      </a:r>
                    </a:p>
                  </a:txBody>
                  <a:tcPr marL="51435" marR="51435" marT="25718" marB="25718"/>
                </a:tc>
                <a:tc>
                  <a:txBody>
                    <a:bodyPr/>
                    <a:lstStyle/>
                    <a:p>
                      <a:pPr algn="l"/>
                      <a:r>
                        <a:rPr lang="en-IN" sz="1600" dirty="0">
                          <a:latin typeface="Century Gothic" panose="020B0502020202020204" pitchFamily="34" charset="0"/>
                        </a:rPr>
                        <a:t>Defence Quality Standards</a:t>
                      </a:r>
                    </a:p>
                  </a:txBody>
                  <a:tcPr marL="51435" marR="51435" marT="25718" marB="25718"/>
                </a:tc>
                <a:extLst>
                  <a:ext uri="{0D108BD9-81ED-4DB2-BD59-A6C34878D82A}">
                    <a16:rowId xmlns:a16="http://schemas.microsoft.com/office/drawing/2014/main" val="179122198"/>
                  </a:ext>
                </a:extLst>
              </a:tr>
              <a:tr h="396836">
                <a:tc>
                  <a:txBody>
                    <a:bodyPr/>
                    <a:lstStyle/>
                    <a:p>
                      <a:pPr algn="l"/>
                      <a:r>
                        <a:rPr lang="en-IN" sz="1600" dirty="0">
                          <a:latin typeface="Century Gothic" panose="020B0502020202020204" pitchFamily="34" charset="0"/>
                        </a:rPr>
                        <a:t>2</a:t>
                      </a:r>
                    </a:p>
                  </a:txBody>
                  <a:tcPr marL="51435" marR="51435" marT="25718" marB="25718"/>
                </a:tc>
                <a:tc>
                  <a:txBody>
                    <a:bodyPr/>
                    <a:lstStyle/>
                    <a:p>
                      <a:pPr algn="l"/>
                      <a:r>
                        <a:rPr lang="en-IN" sz="1600" dirty="0">
                          <a:latin typeface="Century Gothic" panose="020B0502020202020204" pitchFamily="34" charset="0"/>
                        </a:rPr>
                        <a:t>DB-2</a:t>
                      </a:r>
                    </a:p>
                  </a:txBody>
                  <a:tcPr marL="51435" marR="51435" marT="25718" marB="25718"/>
                </a:tc>
                <a:tc>
                  <a:txBody>
                    <a:bodyPr/>
                    <a:lstStyle/>
                    <a:p>
                      <a:pPr algn="l"/>
                      <a:r>
                        <a:rPr lang="en-IN" sz="1600" dirty="0">
                          <a:latin typeface="Century Gothic" panose="020B0502020202020204" pitchFamily="34" charset="0"/>
                        </a:rPr>
                        <a:t>Organisation and leadership mindset for quality?</a:t>
                      </a:r>
                    </a:p>
                  </a:txBody>
                  <a:tcPr marL="51435" marR="51435" marT="25718" marB="25718"/>
                </a:tc>
                <a:extLst>
                  <a:ext uri="{0D108BD9-81ED-4DB2-BD59-A6C34878D82A}">
                    <a16:rowId xmlns:a16="http://schemas.microsoft.com/office/drawing/2014/main" val="3117884875"/>
                  </a:ext>
                </a:extLst>
              </a:tr>
              <a:tr h="396836">
                <a:tc>
                  <a:txBody>
                    <a:bodyPr/>
                    <a:lstStyle/>
                    <a:p>
                      <a:pPr algn="l"/>
                      <a:r>
                        <a:rPr lang="en-IN" sz="1600" dirty="0">
                          <a:latin typeface="Century Gothic" panose="020B0502020202020204" pitchFamily="34" charset="0"/>
                        </a:rPr>
                        <a:t>3</a:t>
                      </a:r>
                    </a:p>
                  </a:txBody>
                  <a:tcPr marL="51435" marR="51435" marT="25718" marB="25718"/>
                </a:tc>
                <a:tc>
                  <a:txBody>
                    <a:bodyPr/>
                    <a:lstStyle/>
                    <a:p>
                      <a:pPr algn="l"/>
                      <a:r>
                        <a:rPr lang="en-IN" sz="1600" dirty="0">
                          <a:latin typeface="Century Gothic" panose="020B0502020202020204" pitchFamily="34" charset="0"/>
                        </a:rPr>
                        <a:t>DB-3</a:t>
                      </a:r>
                    </a:p>
                  </a:txBody>
                  <a:tcPr marL="51435" marR="51435" marT="25718" marB="25718"/>
                </a:tc>
                <a:tc>
                  <a:txBody>
                    <a:bodyPr/>
                    <a:lstStyle/>
                    <a:p>
                      <a:pPr algn="l"/>
                      <a:r>
                        <a:rPr lang="en-IN" sz="1600" dirty="0">
                          <a:latin typeface="Century Gothic" panose="020B0502020202020204" pitchFamily="34" charset="0"/>
                        </a:rPr>
                        <a:t>Quality management processes</a:t>
                      </a:r>
                    </a:p>
                  </a:txBody>
                  <a:tcPr marL="51435" marR="51435" marT="25718" marB="25718"/>
                </a:tc>
                <a:extLst>
                  <a:ext uri="{0D108BD9-81ED-4DB2-BD59-A6C34878D82A}">
                    <a16:rowId xmlns:a16="http://schemas.microsoft.com/office/drawing/2014/main" val="3768900050"/>
                  </a:ext>
                </a:extLst>
              </a:tr>
              <a:tr h="396836">
                <a:tc>
                  <a:txBody>
                    <a:bodyPr/>
                    <a:lstStyle/>
                    <a:p>
                      <a:pPr algn="l"/>
                      <a:r>
                        <a:rPr lang="en-IN" sz="1600" dirty="0">
                          <a:latin typeface="Century Gothic" panose="020B0502020202020204" pitchFamily="34" charset="0"/>
                        </a:rPr>
                        <a:t>4</a:t>
                      </a:r>
                    </a:p>
                  </a:txBody>
                  <a:tcPr marL="51435" marR="51435" marT="25718" marB="25718"/>
                </a:tc>
                <a:tc>
                  <a:txBody>
                    <a:bodyPr/>
                    <a:lstStyle/>
                    <a:p>
                      <a:pPr algn="l"/>
                      <a:r>
                        <a:rPr lang="en-IN" sz="1600" dirty="0">
                          <a:latin typeface="Century Gothic" panose="020B0502020202020204" pitchFamily="34" charset="0"/>
                        </a:rPr>
                        <a:t>DB-4</a:t>
                      </a:r>
                    </a:p>
                  </a:txBody>
                  <a:tcPr marL="51435" marR="51435" marT="25718" marB="25718"/>
                </a:tc>
                <a:tc>
                  <a:txBody>
                    <a:bodyPr/>
                    <a:lstStyle/>
                    <a:p>
                      <a:pPr algn="l"/>
                      <a:r>
                        <a:rPr lang="en-IN" sz="1600" dirty="0">
                          <a:latin typeface="Century Gothic" panose="020B0502020202020204" pitchFamily="34" charset="0"/>
                        </a:rPr>
                        <a:t>Testing facility (Defence specific)</a:t>
                      </a:r>
                    </a:p>
                  </a:txBody>
                  <a:tcPr marL="51435" marR="51435" marT="25718" marB="25718"/>
                </a:tc>
                <a:extLst>
                  <a:ext uri="{0D108BD9-81ED-4DB2-BD59-A6C34878D82A}">
                    <a16:rowId xmlns:a16="http://schemas.microsoft.com/office/drawing/2014/main" val="4008355244"/>
                  </a:ext>
                </a:extLst>
              </a:tr>
              <a:tr h="396836">
                <a:tc>
                  <a:txBody>
                    <a:bodyPr/>
                    <a:lstStyle/>
                    <a:p>
                      <a:pPr algn="l"/>
                      <a:r>
                        <a:rPr lang="en-IN" sz="1600" dirty="0">
                          <a:latin typeface="Century Gothic" panose="020B0502020202020204" pitchFamily="34" charset="0"/>
                        </a:rPr>
                        <a:t>5</a:t>
                      </a:r>
                    </a:p>
                  </a:txBody>
                  <a:tcPr marL="51435" marR="51435" marT="25718" marB="25718"/>
                </a:tc>
                <a:tc>
                  <a:txBody>
                    <a:bodyPr/>
                    <a:lstStyle/>
                    <a:p>
                      <a:pPr algn="l"/>
                      <a:r>
                        <a:rPr lang="en-IN" sz="1600" dirty="0">
                          <a:latin typeface="Century Gothic" panose="020B0502020202020204" pitchFamily="34" charset="0"/>
                        </a:rPr>
                        <a:t>DB-5</a:t>
                      </a:r>
                    </a:p>
                  </a:txBody>
                  <a:tcPr marL="51435" marR="51435" marT="25718" marB="25718"/>
                </a:tc>
                <a:tc>
                  <a:txBody>
                    <a:bodyPr/>
                    <a:lstStyle/>
                    <a:p>
                      <a:pPr algn="l"/>
                      <a:r>
                        <a:rPr lang="en-IN" sz="1600" dirty="0">
                          <a:latin typeface="Century Gothic" panose="020B0502020202020204" pitchFamily="34" charset="0"/>
                        </a:rPr>
                        <a:t>Control of monitoring, measuring and testing equipment</a:t>
                      </a:r>
                    </a:p>
                  </a:txBody>
                  <a:tcPr marL="51435" marR="51435" marT="25718" marB="25718"/>
                </a:tc>
                <a:extLst>
                  <a:ext uri="{0D108BD9-81ED-4DB2-BD59-A6C34878D82A}">
                    <a16:rowId xmlns:a16="http://schemas.microsoft.com/office/drawing/2014/main" val="1658443106"/>
                  </a:ext>
                </a:extLst>
              </a:tr>
              <a:tr h="396836">
                <a:tc>
                  <a:txBody>
                    <a:bodyPr/>
                    <a:lstStyle/>
                    <a:p>
                      <a:pPr algn="l"/>
                      <a:r>
                        <a:rPr lang="en-IN" sz="1600" dirty="0">
                          <a:latin typeface="Century Gothic" panose="020B0502020202020204" pitchFamily="34" charset="0"/>
                        </a:rPr>
                        <a:t>6</a:t>
                      </a:r>
                    </a:p>
                  </a:txBody>
                  <a:tcPr marL="51435" marR="51435" marT="25718" marB="25718"/>
                </a:tc>
                <a:tc>
                  <a:txBody>
                    <a:bodyPr/>
                    <a:lstStyle/>
                    <a:p>
                      <a:pPr algn="l"/>
                      <a:r>
                        <a:rPr lang="en-IN" sz="1600" dirty="0">
                          <a:latin typeface="Century Gothic" panose="020B0502020202020204" pitchFamily="34" charset="0"/>
                        </a:rPr>
                        <a:t>DB-6</a:t>
                      </a:r>
                    </a:p>
                  </a:txBody>
                  <a:tcPr marL="51435" marR="51435" marT="25718" marB="25718"/>
                </a:tc>
                <a:tc>
                  <a:txBody>
                    <a:bodyPr/>
                    <a:lstStyle/>
                    <a:p>
                      <a:pPr algn="l"/>
                      <a:r>
                        <a:rPr lang="en-IN" sz="1600" dirty="0">
                          <a:latin typeface="Century Gothic" panose="020B0502020202020204" pitchFamily="34" charset="0"/>
                        </a:rPr>
                        <a:t>Traceability of Raw materials, In Process and Final Product</a:t>
                      </a:r>
                    </a:p>
                  </a:txBody>
                  <a:tcPr marL="51435" marR="51435" marT="25718" marB="25718"/>
                </a:tc>
                <a:extLst>
                  <a:ext uri="{0D108BD9-81ED-4DB2-BD59-A6C34878D82A}">
                    <a16:rowId xmlns:a16="http://schemas.microsoft.com/office/drawing/2014/main" val="2035006336"/>
                  </a:ext>
                </a:extLst>
              </a:tr>
              <a:tr h="396836">
                <a:tc>
                  <a:txBody>
                    <a:bodyPr/>
                    <a:lstStyle/>
                    <a:p>
                      <a:pPr algn="l"/>
                      <a:r>
                        <a:rPr lang="en-IN" sz="1600" dirty="0">
                          <a:latin typeface="Century Gothic" panose="020B0502020202020204" pitchFamily="34" charset="0"/>
                        </a:rPr>
                        <a:t>7</a:t>
                      </a:r>
                    </a:p>
                  </a:txBody>
                  <a:tcPr marL="51435" marR="51435" marT="25718" marB="25718"/>
                </a:tc>
                <a:tc>
                  <a:txBody>
                    <a:bodyPr/>
                    <a:lstStyle/>
                    <a:p>
                      <a:pPr algn="l"/>
                      <a:r>
                        <a:rPr lang="en-IN" sz="1600" dirty="0">
                          <a:latin typeface="Century Gothic" panose="020B0502020202020204" pitchFamily="34" charset="0"/>
                        </a:rPr>
                        <a:t>DB-7</a:t>
                      </a:r>
                    </a:p>
                  </a:txBody>
                  <a:tcPr marL="51435" marR="51435" marT="25718" marB="25718"/>
                </a:tc>
                <a:tc>
                  <a:txBody>
                    <a:bodyPr/>
                    <a:lstStyle/>
                    <a:p>
                      <a:pPr algn="l"/>
                      <a:r>
                        <a:rPr lang="en-IN" sz="1600" dirty="0">
                          <a:latin typeface="Century Gothic" panose="020B0502020202020204" pitchFamily="34" charset="0"/>
                        </a:rPr>
                        <a:t>Incoming inspections</a:t>
                      </a:r>
                    </a:p>
                  </a:txBody>
                  <a:tcPr marL="51435" marR="51435" marT="25718" marB="25718"/>
                </a:tc>
                <a:extLst>
                  <a:ext uri="{0D108BD9-81ED-4DB2-BD59-A6C34878D82A}">
                    <a16:rowId xmlns:a16="http://schemas.microsoft.com/office/drawing/2014/main" val="1959988968"/>
                  </a:ext>
                </a:extLst>
              </a:tr>
              <a:tr h="396836">
                <a:tc>
                  <a:txBody>
                    <a:bodyPr/>
                    <a:lstStyle/>
                    <a:p>
                      <a:pPr algn="l"/>
                      <a:r>
                        <a:rPr lang="en-IN" sz="1600" dirty="0">
                          <a:latin typeface="Century Gothic" panose="020B0502020202020204" pitchFamily="34" charset="0"/>
                        </a:rPr>
                        <a:t>8</a:t>
                      </a:r>
                    </a:p>
                  </a:txBody>
                  <a:tcPr marL="51435" marR="51435" marT="25718" marB="25718"/>
                </a:tc>
                <a:tc>
                  <a:txBody>
                    <a:bodyPr/>
                    <a:lstStyle/>
                    <a:p>
                      <a:pPr algn="l"/>
                      <a:r>
                        <a:rPr lang="en-IN" sz="1600" dirty="0">
                          <a:latin typeface="Century Gothic" panose="020B0502020202020204" pitchFamily="34" charset="0"/>
                        </a:rPr>
                        <a:t>DB-8</a:t>
                      </a:r>
                    </a:p>
                  </a:txBody>
                  <a:tcPr marL="51435" marR="51435" marT="25718" marB="25718"/>
                </a:tc>
                <a:tc>
                  <a:txBody>
                    <a:bodyPr/>
                    <a:lstStyle/>
                    <a:p>
                      <a:pPr algn="l"/>
                      <a:r>
                        <a:rPr lang="en-IN" sz="1600" dirty="0">
                          <a:latin typeface="Century Gothic" panose="020B0502020202020204" pitchFamily="34" charset="0"/>
                        </a:rPr>
                        <a:t>In-Process Quality Control</a:t>
                      </a:r>
                    </a:p>
                  </a:txBody>
                  <a:tcPr marL="51435" marR="51435" marT="25718" marB="25718"/>
                </a:tc>
                <a:extLst>
                  <a:ext uri="{0D108BD9-81ED-4DB2-BD59-A6C34878D82A}">
                    <a16:rowId xmlns:a16="http://schemas.microsoft.com/office/drawing/2014/main" val="562257559"/>
                  </a:ext>
                </a:extLst>
              </a:tr>
              <a:tr h="396836">
                <a:tc>
                  <a:txBody>
                    <a:bodyPr/>
                    <a:lstStyle/>
                    <a:p>
                      <a:pPr algn="l"/>
                      <a:r>
                        <a:rPr lang="en-IN" sz="1600" dirty="0">
                          <a:latin typeface="Century Gothic" panose="020B0502020202020204" pitchFamily="34" charset="0"/>
                        </a:rPr>
                        <a:t>9</a:t>
                      </a:r>
                    </a:p>
                  </a:txBody>
                  <a:tcPr marL="51435" marR="51435" marT="25718" marB="25718"/>
                </a:tc>
                <a:tc>
                  <a:txBody>
                    <a:bodyPr/>
                    <a:lstStyle/>
                    <a:p>
                      <a:pPr algn="l"/>
                      <a:r>
                        <a:rPr lang="en-IN" sz="1600" dirty="0">
                          <a:latin typeface="Century Gothic" panose="020B0502020202020204" pitchFamily="34" charset="0"/>
                        </a:rPr>
                        <a:t>DB-9</a:t>
                      </a:r>
                    </a:p>
                  </a:txBody>
                  <a:tcPr marL="51435" marR="51435" marT="25718" marB="25718"/>
                </a:tc>
                <a:tc>
                  <a:txBody>
                    <a:bodyPr/>
                    <a:lstStyle/>
                    <a:p>
                      <a:pPr algn="l"/>
                      <a:r>
                        <a:rPr lang="en-IN" sz="1600" dirty="0">
                          <a:latin typeface="Century Gothic" panose="020B0502020202020204" pitchFamily="34" charset="0"/>
                        </a:rPr>
                        <a:t>Product Testing and Final Inspection</a:t>
                      </a:r>
                    </a:p>
                  </a:txBody>
                  <a:tcPr marL="51435" marR="51435" marT="25718" marB="25718"/>
                </a:tc>
                <a:extLst>
                  <a:ext uri="{0D108BD9-81ED-4DB2-BD59-A6C34878D82A}">
                    <a16:rowId xmlns:a16="http://schemas.microsoft.com/office/drawing/2014/main" val="1665348243"/>
                  </a:ext>
                </a:extLst>
              </a:tr>
              <a:tr h="396836">
                <a:tc>
                  <a:txBody>
                    <a:bodyPr/>
                    <a:lstStyle/>
                    <a:p>
                      <a:pPr algn="l"/>
                      <a:r>
                        <a:rPr lang="en-IN" sz="1600" dirty="0">
                          <a:latin typeface="Century Gothic" panose="020B0502020202020204" pitchFamily="34" charset="0"/>
                        </a:rPr>
                        <a:t>10</a:t>
                      </a:r>
                    </a:p>
                  </a:txBody>
                  <a:tcPr marL="51435" marR="51435" marT="25718" marB="25718"/>
                </a:tc>
                <a:tc>
                  <a:txBody>
                    <a:bodyPr/>
                    <a:lstStyle/>
                    <a:p>
                      <a:pPr algn="l"/>
                      <a:r>
                        <a:rPr lang="en-IN" sz="1600" dirty="0">
                          <a:latin typeface="Century Gothic" panose="020B0502020202020204" pitchFamily="34" charset="0"/>
                        </a:rPr>
                        <a:t>DB-10</a:t>
                      </a:r>
                    </a:p>
                  </a:txBody>
                  <a:tcPr marL="51435" marR="51435" marT="25718" marB="25718"/>
                </a:tc>
                <a:tc>
                  <a:txBody>
                    <a:bodyPr/>
                    <a:lstStyle/>
                    <a:p>
                      <a:pPr algn="l"/>
                      <a:r>
                        <a:rPr lang="en-IN" sz="1600" dirty="0">
                          <a:latin typeface="Century Gothic" panose="020B0502020202020204" pitchFamily="34" charset="0"/>
                        </a:rPr>
                        <a:t>Quality Improvement, performance feedback and Six Sigma approach</a:t>
                      </a:r>
                    </a:p>
                  </a:txBody>
                  <a:tcPr marL="51435"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23330270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 Defence Quality Standards</a:t>
            </a:r>
            <a:endParaRPr lang="en-IN" sz="2000" dirty="0"/>
          </a:p>
        </p:txBody>
      </p:sp>
      <p:sp>
        <p:nvSpPr>
          <p:cNvPr id="7" name="Rectangle 6"/>
          <p:cNvSpPr/>
          <p:nvPr/>
        </p:nvSpPr>
        <p:spPr>
          <a:xfrm>
            <a:off x="89674" y="1370681"/>
            <a:ext cx="789441" cy="1879621"/>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319493"/>
            <a:ext cx="789441" cy="267101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Company has no understanding of </a:t>
            </a:r>
            <a:r>
              <a:rPr lang="en-US" sz="1300" dirty="0" err="1">
                <a:solidFill>
                  <a:schemeClr val="bg1"/>
                </a:solidFill>
              </a:rPr>
              <a:t>defence</a:t>
            </a:r>
            <a:r>
              <a:rPr lang="en-US" sz="1300" dirty="0">
                <a:solidFill>
                  <a:schemeClr val="bg1"/>
                </a:solidFill>
              </a:rPr>
              <a:t> quality  </a:t>
            </a:r>
            <a:r>
              <a:rPr lang="en-US" sz="1300" dirty="0" err="1">
                <a:solidFill>
                  <a:schemeClr val="bg1"/>
                </a:solidFill>
              </a:rPr>
              <a:t>stds</a:t>
            </a:r>
            <a:endParaRPr lang="en-US" sz="1300" dirty="0">
              <a:solidFill>
                <a:schemeClr val="bg1"/>
              </a:solidFill>
            </a:endParaRPr>
          </a:p>
        </p:txBody>
      </p:sp>
      <p:sp>
        <p:nvSpPr>
          <p:cNvPr id="17" name="Rectangle 16"/>
          <p:cNvSpPr/>
          <p:nvPr/>
        </p:nvSpPr>
        <p:spPr>
          <a:xfrm>
            <a:off x="2609355"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Only top management is aware of </a:t>
            </a:r>
            <a:r>
              <a:rPr lang="en-US" sz="1300" dirty="0" err="1">
                <a:solidFill>
                  <a:schemeClr val="bg1"/>
                </a:solidFill>
              </a:rPr>
              <a:t>defence</a:t>
            </a:r>
            <a:r>
              <a:rPr lang="en-US" sz="1300" dirty="0">
                <a:solidFill>
                  <a:schemeClr val="bg1"/>
                </a:solidFill>
              </a:rPr>
              <a:t> quality standards</a:t>
            </a:r>
          </a:p>
        </p:txBody>
      </p:sp>
      <p:sp>
        <p:nvSpPr>
          <p:cNvPr id="18" name="Rectangle 17"/>
          <p:cNvSpPr/>
          <p:nvPr/>
        </p:nvSpPr>
        <p:spPr>
          <a:xfrm>
            <a:off x="424902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and supervisors are aware of </a:t>
            </a:r>
            <a:r>
              <a:rPr lang="en-US" sz="1300" dirty="0" err="1">
                <a:solidFill>
                  <a:schemeClr val="bg1"/>
                </a:solidFill>
              </a:rPr>
              <a:t>defence</a:t>
            </a:r>
            <a:r>
              <a:rPr lang="en-US" sz="1300" dirty="0">
                <a:solidFill>
                  <a:schemeClr val="bg1"/>
                </a:solidFill>
              </a:rPr>
              <a:t> quality standards</a:t>
            </a:r>
          </a:p>
        </p:txBody>
      </p:sp>
      <p:sp>
        <p:nvSpPr>
          <p:cNvPr id="19" name="Rectangle 18"/>
          <p:cNvSpPr/>
          <p:nvPr/>
        </p:nvSpPr>
        <p:spPr>
          <a:xfrm>
            <a:off x="5888687"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supervisors and shop floor employees are aware of </a:t>
            </a:r>
            <a:r>
              <a:rPr lang="en-US" sz="1300" dirty="0" err="1">
                <a:solidFill>
                  <a:schemeClr val="bg1"/>
                </a:solidFill>
              </a:rPr>
              <a:t>defence</a:t>
            </a:r>
            <a:r>
              <a:rPr lang="en-US" sz="1300" dirty="0">
                <a:solidFill>
                  <a:schemeClr val="bg1"/>
                </a:solidFill>
              </a:rPr>
              <a:t> quality standards</a:t>
            </a:r>
          </a:p>
        </p:txBody>
      </p:sp>
      <p:sp>
        <p:nvSpPr>
          <p:cNvPr id="20" name="Rectangle 19"/>
          <p:cNvSpPr/>
          <p:nvPr/>
        </p:nvSpPr>
        <p:spPr>
          <a:xfrm>
            <a:off x="752835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Defence quality standards are displayed on the shop floor. Continuous training being done to ensure implementation</a:t>
            </a:r>
          </a:p>
        </p:txBody>
      </p:sp>
      <p:sp>
        <p:nvSpPr>
          <p:cNvPr id="21" name="Rectangle 20"/>
          <p:cNvSpPr/>
          <p:nvPr/>
        </p:nvSpPr>
        <p:spPr>
          <a:xfrm>
            <a:off x="980186"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implementation of </a:t>
            </a:r>
            <a:r>
              <a:rPr lang="en-US" sz="1300" dirty="0" err="1">
                <a:solidFill>
                  <a:schemeClr val="bg1"/>
                </a:solidFill>
              </a:rPr>
              <a:t>defence</a:t>
            </a:r>
            <a:r>
              <a:rPr lang="en-US" sz="1300" dirty="0">
                <a:solidFill>
                  <a:schemeClr val="bg1"/>
                </a:solidFill>
              </a:rPr>
              <a:t> quality  standards</a:t>
            </a:r>
          </a:p>
        </p:txBody>
      </p:sp>
      <p:sp>
        <p:nvSpPr>
          <p:cNvPr id="22" name="Rectangle 21"/>
          <p:cNvSpPr/>
          <p:nvPr/>
        </p:nvSpPr>
        <p:spPr>
          <a:xfrm>
            <a:off x="2609355"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etc. but do not followed them </a:t>
            </a:r>
          </a:p>
        </p:txBody>
      </p:sp>
      <p:sp>
        <p:nvSpPr>
          <p:cNvPr id="23" name="Rectangle 22"/>
          <p:cNvSpPr/>
          <p:nvPr/>
        </p:nvSpPr>
        <p:spPr>
          <a:xfrm>
            <a:off x="424902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Mill standards as applicable to Indian, USA, Europe, EMC standards etc. and partially follow them wherever applicable</a:t>
            </a:r>
          </a:p>
        </p:txBody>
      </p:sp>
      <p:sp>
        <p:nvSpPr>
          <p:cNvPr id="24" name="Rectangle 23"/>
          <p:cNvSpPr/>
          <p:nvPr/>
        </p:nvSpPr>
        <p:spPr>
          <a:xfrm>
            <a:off x="5888687"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workmanship standards like IS, IPC, NADCAP, IEC, ASTM etc. and follow them wherever applicable, as per the customer requirement.</a:t>
            </a:r>
          </a:p>
        </p:txBody>
      </p:sp>
      <p:sp>
        <p:nvSpPr>
          <p:cNvPr id="25" name="Rectangle 24"/>
          <p:cNvSpPr/>
          <p:nvPr/>
        </p:nvSpPr>
        <p:spPr>
          <a:xfrm>
            <a:off x="752835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Company has established workmanship standards like IS, IPC, NADCAP, IEC, ASTM etc. and strongly follow them wherever applicable irrespective of customer requirement.</a:t>
            </a:r>
          </a:p>
          <a:p>
            <a:endParaRPr lang="en-US" sz="1050" dirty="0">
              <a:solidFill>
                <a:schemeClr val="bg1"/>
              </a:solidFill>
            </a:endParaRPr>
          </a:p>
          <a:p>
            <a:r>
              <a:rPr lang="en-US" sz="1050" dirty="0">
                <a:solidFill>
                  <a:schemeClr val="bg1"/>
                </a:solidFill>
              </a:rPr>
              <a:t>Company is also certified for the applicable defense product/process/</a:t>
            </a:r>
          </a:p>
          <a:p>
            <a:r>
              <a:rPr lang="en-US" sz="1050" dirty="0">
                <a:solidFill>
                  <a:schemeClr val="bg1"/>
                </a:solidFill>
              </a:rPr>
              <a:t>systems standards and provides training to its employees on regular interval.</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1119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DB-2 </a:t>
            </a:r>
            <a:r>
              <a:rPr lang="en-US" sz="2000" dirty="0" err="1"/>
              <a:t>Organisation</a:t>
            </a:r>
            <a:r>
              <a:rPr lang="en-US" sz="2000" dirty="0"/>
              <a:t> and leadership mindset for quality?</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not </a:t>
            </a:r>
            <a:r>
              <a:rPr lang="en-US" sz="1400" dirty="0" err="1">
                <a:solidFill>
                  <a:schemeClr val="bg1"/>
                </a:solidFill>
              </a:rPr>
              <a:t>emphasised</a:t>
            </a:r>
            <a:r>
              <a:rPr lang="en-US" sz="1400" dirty="0">
                <a:solidFill>
                  <a:schemeClr val="bg1"/>
                </a:solidFill>
              </a:rPr>
              <a:t> by the MSME leadership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partially </a:t>
            </a:r>
            <a:r>
              <a:rPr lang="en-US" sz="1400" dirty="0" err="1">
                <a:solidFill>
                  <a:schemeClr val="bg1"/>
                </a:solidFill>
              </a:rPr>
              <a:t>emphasised</a:t>
            </a:r>
            <a:r>
              <a:rPr lang="en-US" sz="1400" dirty="0">
                <a:solidFill>
                  <a:schemeClr val="bg1"/>
                </a:solidFill>
              </a:rPr>
              <a:t> by the MSME leadership </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completely </a:t>
            </a:r>
            <a:r>
              <a:rPr lang="en-US" sz="1400" dirty="0" err="1">
                <a:solidFill>
                  <a:schemeClr val="bg1"/>
                </a:solidFill>
              </a:rPr>
              <a:t>emphasised</a:t>
            </a:r>
            <a:r>
              <a:rPr lang="en-US" sz="1400" dirty="0">
                <a:solidFill>
                  <a:schemeClr val="bg1"/>
                </a:solidFill>
              </a:rPr>
              <a:t> by the MSME leadership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All employees provide complete emphasis on values and ethics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Schedule prepared to conduct program for routine emphasis on values and ethics</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separate quality organization for quality control and assurance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part of production department and responsible for quality control and assurance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completely independent of production department and responsible for quality control and assurance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&amp; assurance with defined responsibility of  senior management representative.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and assurance with senior management representative directly reporting to CEO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7898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DB-3 Quality management processes </a:t>
            </a:r>
            <a:endParaRPr lang="en-IN" sz="2000" dirty="0"/>
          </a:p>
        </p:txBody>
      </p:sp>
      <p:sp>
        <p:nvSpPr>
          <p:cNvPr id="7" name="Rectangle 6"/>
          <p:cNvSpPr/>
          <p:nvPr/>
        </p:nvSpPr>
        <p:spPr>
          <a:xfrm>
            <a:off x="89674" y="1339389"/>
            <a:ext cx="789441" cy="2052740"/>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4" y="3459368"/>
            <a:ext cx="789441" cy="257227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is not defined </a:t>
            </a:r>
          </a:p>
        </p:txBody>
      </p:sp>
      <p:sp>
        <p:nvSpPr>
          <p:cNvPr id="17" name="Rectangle 16"/>
          <p:cNvSpPr/>
          <p:nvPr/>
        </p:nvSpPr>
        <p:spPr>
          <a:xfrm>
            <a:off x="2609355"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but not implemented</a:t>
            </a:r>
          </a:p>
        </p:txBody>
      </p:sp>
      <p:sp>
        <p:nvSpPr>
          <p:cNvPr id="18" name="Rectangle 17"/>
          <p:cNvSpPr/>
          <p:nvPr/>
        </p:nvSpPr>
        <p:spPr>
          <a:xfrm>
            <a:off x="424902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a:t>
            </a:r>
          </a:p>
        </p:txBody>
      </p:sp>
      <p:sp>
        <p:nvSpPr>
          <p:cNvPr id="19" name="Rectangle 18"/>
          <p:cNvSpPr/>
          <p:nvPr/>
        </p:nvSpPr>
        <p:spPr>
          <a:xfrm>
            <a:off x="5888687"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but no training provided</a:t>
            </a:r>
          </a:p>
        </p:txBody>
      </p:sp>
      <p:sp>
        <p:nvSpPr>
          <p:cNvPr id="20" name="Rectangle 19"/>
          <p:cNvSpPr/>
          <p:nvPr/>
        </p:nvSpPr>
        <p:spPr>
          <a:xfrm>
            <a:off x="752835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and training provided</a:t>
            </a:r>
          </a:p>
        </p:txBody>
      </p:sp>
      <p:sp>
        <p:nvSpPr>
          <p:cNvPr id="21" name="Rectangle 20"/>
          <p:cNvSpPr/>
          <p:nvPr/>
        </p:nvSpPr>
        <p:spPr>
          <a:xfrm>
            <a:off x="980187"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evidence of implementation of quality control procedures</a:t>
            </a:r>
          </a:p>
        </p:txBody>
      </p:sp>
      <p:sp>
        <p:nvSpPr>
          <p:cNvPr id="22" name="Rectangle 21"/>
          <p:cNvSpPr/>
          <p:nvPr/>
        </p:nvSpPr>
        <p:spPr>
          <a:xfrm>
            <a:off x="2609356"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a:t>
            </a:r>
          </a:p>
        </p:txBody>
      </p:sp>
      <p:sp>
        <p:nvSpPr>
          <p:cNvPr id="23" name="Rectangle 22"/>
          <p:cNvSpPr/>
          <p:nvPr/>
        </p:nvSpPr>
        <p:spPr>
          <a:xfrm>
            <a:off x="424902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along with periodic audits and reviews.</a:t>
            </a:r>
          </a:p>
        </p:txBody>
      </p:sp>
      <p:sp>
        <p:nvSpPr>
          <p:cNvPr id="24" name="Rectangle 23"/>
          <p:cNvSpPr/>
          <p:nvPr/>
        </p:nvSpPr>
        <p:spPr>
          <a:xfrm>
            <a:off x="5888688"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with complete documentation and periodic audits and reviews.</a:t>
            </a:r>
          </a:p>
        </p:txBody>
      </p:sp>
      <p:sp>
        <p:nvSpPr>
          <p:cNvPr id="25" name="Rectangle 24"/>
          <p:cNvSpPr/>
          <p:nvPr/>
        </p:nvSpPr>
        <p:spPr>
          <a:xfrm>
            <a:off x="752835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Adherence to the Quality procedures and work standards defined for product realization with complete documentation and periodic audits and reviews. Organization has relevant QMS certification.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0231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DB-4 Testing facility (Defence specific) </a:t>
            </a:r>
            <a:endParaRPr lang="en-IN" sz="2000" dirty="0"/>
          </a:p>
        </p:txBody>
      </p:sp>
      <p:sp>
        <p:nvSpPr>
          <p:cNvPr id="7" name="Rectangle 6"/>
          <p:cNvSpPr/>
          <p:nvPr/>
        </p:nvSpPr>
        <p:spPr>
          <a:xfrm>
            <a:off x="89674" y="1361862"/>
            <a:ext cx="789441" cy="216395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619485"/>
            <a:ext cx="789441" cy="235678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mechanism exists to test products/materials outside</a:t>
            </a:r>
          </a:p>
        </p:txBody>
      </p:sp>
      <p:sp>
        <p:nvSpPr>
          <p:cNvPr id="17" name="Rectangle 16"/>
          <p:cNvSpPr/>
          <p:nvPr/>
        </p:nvSpPr>
        <p:spPr>
          <a:xfrm>
            <a:off x="2609355"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err="1">
                <a:solidFill>
                  <a:schemeClr val="bg1"/>
                </a:solidFill>
              </a:rPr>
              <a:t>Organisation</a:t>
            </a:r>
            <a:r>
              <a:rPr lang="en-US" sz="1400" dirty="0">
                <a:solidFill>
                  <a:schemeClr val="bg1"/>
                </a:solidFill>
              </a:rPr>
              <a:t> has contracts signed with other facilities with JSS55555</a:t>
            </a:r>
          </a:p>
        </p:txBody>
      </p:sp>
      <p:sp>
        <p:nvSpPr>
          <p:cNvPr id="18" name="Rectangle 17"/>
          <p:cNvSpPr/>
          <p:nvPr/>
        </p:nvSpPr>
        <p:spPr>
          <a:xfrm>
            <a:off x="424902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a:t>
            </a:r>
            <a:r>
              <a:rPr lang="en-US" sz="1400" dirty="0" err="1">
                <a:solidFill>
                  <a:schemeClr val="bg1"/>
                </a:solidFill>
              </a:rPr>
              <a:t>MoU</a:t>
            </a:r>
            <a:r>
              <a:rPr lang="en-US" sz="1400" dirty="0">
                <a:solidFill>
                  <a:schemeClr val="bg1"/>
                </a:solidFill>
              </a:rPr>
              <a:t> present to access other testing facility with full ESS suite </a:t>
            </a:r>
          </a:p>
        </p:txBody>
      </p:sp>
      <p:sp>
        <p:nvSpPr>
          <p:cNvPr id="19" name="Rectangle 18"/>
          <p:cNvSpPr/>
          <p:nvPr/>
        </p:nvSpPr>
        <p:spPr>
          <a:xfrm>
            <a:off x="5888687"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a:t>
            </a:r>
            <a:r>
              <a:rPr lang="en-US" sz="1400" dirty="0" err="1">
                <a:solidFill>
                  <a:schemeClr val="bg1"/>
                </a:solidFill>
              </a:rPr>
              <a:t>MoU</a:t>
            </a:r>
            <a:r>
              <a:rPr lang="en-US" sz="1400" dirty="0">
                <a:solidFill>
                  <a:schemeClr val="bg1"/>
                </a:solidFill>
              </a:rPr>
              <a:t> present to access other testing facility with full ESS suite</a:t>
            </a:r>
          </a:p>
        </p:txBody>
      </p:sp>
      <p:sp>
        <p:nvSpPr>
          <p:cNvPr id="20" name="Rectangle 19"/>
          <p:cNvSpPr/>
          <p:nvPr/>
        </p:nvSpPr>
        <p:spPr>
          <a:xfrm>
            <a:off x="752835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a:t>
            </a:r>
            <a:r>
              <a:rPr lang="en-US" sz="1400" dirty="0" err="1">
                <a:solidFill>
                  <a:schemeClr val="bg1"/>
                </a:solidFill>
              </a:rPr>
              <a:t>MoU</a:t>
            </a:r>
            <a:r>
              <a:rPr lang="en-US" sz="1400" dirty="0">
                <a:solidFill>
                  <a:schemeClr val="bg1"/>
                </a:solidFill>
              </a:rPr>
              <a:t> present to access other testing facility with full ESS suite</a:t>
            </a:r>
          </a:p>
          <a:p>
            <a:r>
              <a:rPr lang="en-US" sz="1400" dirty="0">
                <a:solidFill>
                  <a:schemeClr val="bg1"/>
                </a:solidFill>
              </a:rPr>
              <a:t>Can access on need basis Full EMI testing facility outside</a:t>
            </a:r>
          </a:p>
        </p:txBody>
      </p:sp>
      <p:sp>
        <p:nvSpPr>
          <p:cNvPr id="21" name="Rectangle 20"/>
          <p:cNvSpPr/>
          <p:nvPr/>
        </p:nvSpPr>
        <p:spPr>
          <a:xfrm>
            <a:off x="980186"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Industrial grade infrastructure is not available </a:t>
            </a:r>
          </a:p>
        </p:txBody>
      </p:sp>
      <p:sp>
        <p:nvSpPr>
          <p:cNvPr id="22" name="Rectangle 21"/>
          <p:cNvSpPr/>
          <p:nvPr/>
        </p:nvSpPr>
        <p:spPr>
          <a:xfrm>
            <a:off x="2609355"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Limited testing facility available for environmental testing as per JSS55555</a:t>
            </a:r>
          </a:p>
        </p:txBody>
      </p:sp>
      <p:sp>
        <p:nvSpPr>
          <p:cNvPr id="23" name="Rectangle 22"/>
          <p:cNvSpPr/>
          <p:nvPr/>
        </p:nvSpPr>
        <p:spPr>
          <a:xfrm>
            <a:off x="424902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Full ESS suite available in-house for testing related to temperature, temperature cycling, dust, vibration, humidity salt spray and altitude</a:t>
            </a:r>
          </a:p>
        </p:txBody>
      </p:sp>
      <p:sp>
        <p:nvSpPr>
          <p:cNvPr id="24" name="Rectangle 23"/>
          <p:cNvSpPr/>
          <p:nvPr/>
        </p:nvSpPr>
        <p:spPr>
          <a:xfrm>
            <a:off x="5888687"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Full ESS suite available in-house for testing related to temperature, temperature cycling, dust, vibration, humidity salt spray and altitude with in house testing capability for pre compliance for EMI testing.</a:t>
            </a:r>
          </a:p>
        </p:txBody>
      </p:sp>
      <p:sp>
        <p:nvSpPr>
          <p:cNvPr id="25" name="Rectangle 24"/>
          <p:cNvSpPr/>
          <p:nvPr/>
        </p:nvSpPr>
        <p:spPr>
          <a:xfrm>
            <a:off x="752835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Full ESS suite available in-house for testing related to temperature, temperature cycling, dust, vibration, humidity salt spray and altitude with in house testing capability for pre compliance for EMI testing.</a:t>
            </a:r>
          </a:p>
          <a:p>
            <a:r>
              <a:rPr lang="en-US" sz="1050" dirty="0">
                <a:solidFill>
                  <a:schemeClr val="bg1"/>
                </a:solidFill>
              </a:rPr>
              <a:t>Availability of software tools/simulator for testing extreme </a:t>
            </a:r>
            <a:r>
              <a:rPr lang="en-US" sz="1050" dirty="0" err="1">
                <a:solidFill>
                  <a:schemeClr val="bg1"/>
                </a:solidFill>
              </a:rPr>
              <a:t>extreme</a:t>
            </a:r>
            <a:r>
              <a:rPr lang="en-US" sz="1050" dirty="0">
                <a:solidFill>
                  <a:schemeClr val="bg1"/>
                </a:solidFill>
              </a:rPr>
              <a:t> conditions.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493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DB-5 Control of monitoring, measuring and testing equipment </a:t>
            </a:r>
            <a:endParaRPr lang="en-IN" sz="1800" dirty="0"/>
          </a:p>
        </p:txBody>
      </p:sp>
      <p:sp>
        <p:nvSpPr>
          <p:cNvPr id="7" name="Rectangle 6"/>
          <p:cNvSpPr/>
          <p:nvPr/>
        </p:nvSpPr>
        <p:spPr>
          <a:xfrm>
            <a:off x="89674" y="1349827"/>
            <a:ext cx="789441" cy="119742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150" b="1" dirty="0">
                <a:solidFill>
                  <a:schemeClr val="tx1"/>
                </a:solidFill>
              </a:rPr>
              <a:t>Plan</a:t>
            </a:r>
          </a:p>
        </p:txBody>
      </p:sp>
      <p:sp>
        <p:nvSpPr>
          <p:cNvPr id="8" name="Rectangle 7"/>
          <p:cNvSpPr/>
          <p:nvPr/>
        </p:nvSpPr>
        <p:spPr>
          <a:xfrm>
            <a:off x="89673" y="2612271"/>
            <a:ext cx="789441" cy="204711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150" b="1" dirty="0">
                <a:solidFill>
                  <a:schemeClr val="tx1"/>
                </a:solidFill>
              </a:rPr>
              <a:t>Deploy</a:t>
            </a:r>
          </a:p>
        </p:txBody>
      </p:sp>
      <p:sp>
        <p:nvSpPr>
          <p:cNvPr id="10" name="Rectangle 9"/>
          <p:cNvSpPr/>
          <p:nvPr/>
        </p:nvSpPr>
        <p:spPr>
          <a:xfrm>
            <a:off x="89674" y="4733576"/>
            <a:ext cx="789441" cy="170159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15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No procedure exist for control of monitoring and measuring improvement?</a:t>
            </a:r>
          </a:p>
        </p:txBody>
      </p:sp>
      <p:sp>
        <p:nvSpPr>
          <p:cNvPr id="17" name="Rectangle 16"/>
          <p:cNvSpPr/>
          <p:nvPr/>
        </p:nvSpPr>
        <p:spPr>
          <a:xfrm>
            <a:off x="2609355"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but no training provided </a:t>
            </a:r>
          </a:p>
        </p:txBody>
      </p:sp>
      <p:sp>
        <p:nvSpPr>
          <p:cNvPr id="18" name="Rectangle 17"/>
          <p:cNvSpPr/>
          <p:nvPr/>
        </p:nvSpPr>
        <p:spPr>
          <a:xfrm>
            <a:off x="424902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and training provided to &lt;50% employees</a:t>
            </a:r>
          </a:p>
        </p:txBody>
      </p:sp>
      <p:sp>
        <p:nvSpPr>
          <p:cNvPr id="19" name="Rectangle 18"/>
          <p:cNvSpPr/>
          <p:nvPr/>
        </p:nvSpPr>
        <p:spPr>
          <a:xfrm>
            <a:off x="5888687"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50%-75% employees and process implemented</a:t>
            </a:r>
          </a:p>
        </p:txBody>
      </p:sp>
      <p:sp>
        <p:nvSpPr>
          <p:cNvPr id="20" name="Rectangle 19"/>
          <p:cNvSpPr/>
          <p:nvPr/>
        </p:nvSpPr>
        <p:spPr>
          <a:xfrm>
            <a:off x="752835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all employees and process implemented</a:t>
            </a:r>
          </a:p>
        </p:txBody>
      </p:sp>
      <p:sp>
        <p:nvSpPr>
          <p:cNvPr id="21" name="Rectangle 20"/>
          <p:cNvSpPr/>
          <p:nvPr/>
        </p:nvSpPr>
        <p:spPr>
          <a:xfrm>
            <a:off x="980186"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None of the critical to quality monitoring, measurement and testing equipment are calibrated</a:t>
            </a:r>
          </a:p>
        </p:txBody>
      </p:sp>
      <p:sp>
        <p:nvSpPr>
          <p:cNvPr id="22" name="Rectangle 21"/>
          <p:cNvSpPr/>
          <p:nvPr/>
        </p:nvSpPr>
        <p:spPr>
          <a:xfrm>
            <a:off x="2609355"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All critical to quality monitoring, measurement and testing equipment are duly calibrated</a:t>
            </a:r>
          </a:p>
        </p:txBody>
      </p:sp>
      <p:sp>
        <p:nvSpPr>
          <p:cNvPr id="23" name="Rectangle 22"/>
          <p:cNvSpPr/>
          <p:nvPr/>
        </p:nvSpPr>
        <p:spPr>
          <a:xfrm>
            <a:off x="424902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All critical to quality monitoring, measurement and testing equipment are duly calibrated.</a:t>
            </a:r>
          </a:p>
          <a:p>
            <a:r>
              <a:rPr lang="en-US" sz="1050" dirty="0">
                <a:solidFill>
                  <a:schemeClr val="bg1"/>
                </a:solidFill>
              </a:rPr>
              <a:t>The company has made arrangement for calibration at alternate sourcing or services of some test facilities in case of failure of primary test equipment</a:t>
            </a:r>
          </a:p>
        </p:txBody>
      </p:sp>
      <p:sp>
        <p:nvSpPr>
          <p:cNvPr id="24" name="Rectangle 23"/>
          <p:cNvSpPr/>
          <p:nvPr/>
        </p:nvSpPr>
        <p:spPr>
          <a:xfrm>
            <a:off x="5888687"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Master Reference Standards are traceable to National/ International Standards or equivalent; however some are specified by manufacturer. </a:t>
            </a:r>
          </a:p>
        </p:txBody>
      </p:sp>
      <p:sp>
        <p:nvSpPr>
          <p:cNvPr id="25" name="Rectangle 24"/>
          <p:cNvSpPr/>
          <p:nvPr/>
        </p:nvSpPr>
        <p:spPr>
          <a:xfrm>
            <a:off x="752835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All Master Reference Standards traceable to National/ International  Standards or equivalent</a:t>
            </a:r>
          </a:p>
        </p:txBody>
      </p:sp>
      <p:sp>
        <p:nvSpPr>
          <p:cNvPr id="31" name="Rectangle 30"/>
          <p:cNvSpPr/>
          <p:nvPr/>
        </p:nvSpPr>
        <p:spPr>
          <a:xfrm>
            <a:off x="980186"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No 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a:t>
            </a:r>
          </a:p>
        </p:txBody>
      </p:sp>
      <p:sp>
        <p:nvSpPr>
          <p:cNvPr id="32" name="Rectangle 31"/>
          <p:cNvSpPr/>
          <p:nvPr/>
        </p:nvSpPr>
        <p:spPr>
          <a:xfrm>
            <a:off x="2609355"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 but not implemented</a:t>
            </a:r>
          </a:p>
        </p:txBody>
      </p:sp>
      <p:sp>
        <p:nvSpPr>
          <p:cNvPr id="33" name="Rectangle 32"/>
          <p:cNvSpPr/>
          <p:nvPr/>
        </p:nvSpPr>
        <p:spPr>
          <a:xfrm>
            <a:off x="424902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is available and implemented to trace and address all  critical items/ components tested and passed by instruments/ equipment found later on out of calibration</a:t>
            </a:r>
          </a:p>
        </p:txBody>
      </p:sp>
      <p:sp>
        <p:nvSpPr>
          <p:cNvPr id="34" name="Rectangle 33"/>
          <p:cNvSpPr/>
          <p:nvPr/>
        </p:nvSpPr>
        <p:spPr>
          <a:xfrm>
            <a:off x="5888687"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&gt;75% of all such cases in the past</a:t>
            </a:r>
          </a:p>
        </p:txBody>
      </p:sp>
      <p:sp>
        <p:nvSpPr>
          <p:cNvPr id="35" name="Rectangle 34"/>
          <p:cNvSpPr/>
          <p:nvPr/>
        </p:nvSpPr>
        <p:spPr>
          <a:xfrm>
            <a:off x="752835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all such cases in the past</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2195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DB-6 Traceability of Raw materials, In Process and Final Product</a:t>
            </a:r>
            <a:endParaRPr lang="en-IN" sz="18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process defined for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for raw materials, in-process and final product to be uniquely identified to permit traceability forward and backward</a:t>
            </a:r>
          </a:p>
          <a:p>
            <a:endParaRPr lang="en-US" sz="1100" dirty="0">
              <a:solidFill>
                <a:schemeClr val="bg1"/>
              </a:solidFill>
            </a:endParaRPr>
          </a:p>
          <a:p>
            <a:r>
              <a:rPr lang="en-US" sz="1100" dirty="0">
                <a:solidFill>
                  <a:schemeClr val="bg1"/>
                </a:solidFill>
              </a:rPr>
              <a:t>Traceability is maintained for environment of inventories procured from international sources for equivalence </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and documented for Raw materials, In Process and Final Product with reasonable implementation. </a:t>
            </a:r>
          </a:p>
          <a:p>
            <a:endParaRPr lang="en-US" sz="1100" dirty="0">
              <a:solidFill>
                <a:schemeClr val="bg1"/>
              </a:solidFill>
            </a:endParaRPr>
          </a:p>
          <a:p>
            <a:r>
              <a:rPr lang="en-US" sz="1100" dirty="0">
                <a:solidFill>
                  <a:schemeClr val="bg1"/>
                </a:solidFill>
              </a:rPr>
              <a:t>Traceability to task performer is available for critical to quality processes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standards are extended to critical vendors and sub contractors</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to task performer is available for critical to quality and all special processes. </a:t>
            </a:r>
          </a:p>
          <a:p>
            <a:r>
              <a:rPr lang="en-US" sz="1200" dirty="0">
                <a:solidFill>
                  <a:schemeClr val="bg1"/>
                </a:solidFill>
              </a:rPr>
              <a:t>Traceability standards are extended to all vendors and sub contactors </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standard practices on document and records generation, storage, retrieval and disposal </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Basic process on document generation, version control and retrieval in place</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implementation is started </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a:p>
            <a:r>
              <a:rPr lang="en-US" sz="1200" dirty="0">
                <a:solidFill>
                  <a:schemeClr val="bg1"/>
                </a:solidFill>
              </a:rPr>
              <a:t>An audit system in place to review the process and make improvements on regular basis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05552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DB-7 Incoming inspections</a:t>
            </a:r>
            <a:endParaRPr lang="en-IN" sz="20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DB -6 Traceability of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staff for quality inspection and lab facility is available</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System for recall is in place, quality dept. is adequately equipped to check the physical, chemical &amp; mechanical properties of raw material and incoming materials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written inspection guidelines are available in the vernacular language</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Supplier is fully responsible for the quality of raw material and incoming materials</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Only visual inspection of raw materials and incoming materials for conformance to approval samples or written specifications</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Evidence available for all adequate measures to assure raw materials and incoming materials conformance to approval samples or written specifications </a:t>
            </a:r>
          </a:p>
          <a:p>
            <a:r>
              <a:rPr lang="en-US" sz="1050" dirty="0">
                <a:solidFill>
                  <a:schemeClr val="bg1"/>
                </a:solidFill>
              </a:rPr>
              <a:t>Records of incoming inspection are traceable for the lifetime of the product to prove products are checked and meet all requirements</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Inspection process implemented for emergency situations when normal inspection timelines can’t be followed.</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CAPA is done for rejections. Procedure of in-warding of material and documentation ensures thorough coverage of goods received at all times of a day.</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Inspection is carried out at inward stage only for very critical items/materials/properties. Supplier Audit, Supplier rating are the main tools to control the quality of inward items. Concept of Material Review Board exists.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61097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3704"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DB-8 In-Process Quality Control</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process in place to ensure In-process Quality control</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err="1">
                <a:solidFill>
                  <a:schemeClr val="bg1"/>
                </a:solidFill>
              </a:rPr>
              <a:t>Adhoc</a:t>
            </a:r>
            <a:r>
              <a:rPr lang="en-US" sz="1400" dirty="0">
                <a:solidFill>
                  <a:schemeClr val="bg1"/>
                </a:solidFill>
              </a:rPr>
              <a:t> audits are done by quality team to monitor the compliance of the product to meet quality control standards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Regular line audits, on ongoing basis by quality team to monitor the compliance of the product to meet quality control standards</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only critical and important areas to give inspectors or workers a guideline</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all areas to give inspectors or workers a guideline</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Implementation not monitored</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&lt;50% Critical to Quality processes are carried out by trained and certified ( by National Accredited body) task performers</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50%-80% Critical to Quality processes are carried out by trained and certified ( by National Accredited body) task performers</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80%-99% Critical to Quality processes are carried out by trained and certified ( by National Accredited body) task performers</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100% Critical to Quality processes are carried out by trained and certified ( by National Accredited body) task performers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93478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DB-9 Product Testing and Final Inspection</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in place to test products as per customer requirements</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Company has a system wherein customer specifications are tallied with factory specs and additional tests are carried out in case necessary as per customer requirement/ specifications.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drawings/ specifications are readily available and reviewed as when required by concerned team and form part of control document.</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process failures/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Effectiveness of corrective/preventive actions is measured and PDCA cycle is repeated till typical problems/failures are eliminated</a:t>
            </a:r>
          </a:p>
          <a:p>
            <a:endParaRPr lang="en-US" sz="130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does not perform a final inspection on finished products for performance, aesthetics and specifications on sample basis</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performs a final inspection on finished products for aesthetics performance, and specifications as per customer requirement</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Preventive measures are taken horizontally in other similar products and processes</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Process capability is maintained at a high level so that final inspection is just to check critical performance parameters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19194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70389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DB-10 Quality Improvement, performance feedback and Six Sigma approach</a:t>
            </a:r>
            <a:endParaRPr lang="en-IN" sz="2000" dirty="0"/>
          </a:p>
        </p:txBody>
      </p:sp>
      <p:sp>
        <p:nvSpPr>
          <p:cNvPr id="7" name="Rectangle 6"/>
          <p:cNvSpPr/>
          <p:nvPr/>
        </p:nvSpPr>
        <p:spPr>
          <a:xfrm>
            <a:off x="89674" y="1370727"/>
            <a:ext cx="789441" cy="159377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8" name="Rectangle 7"/>
          <p:cNvSpPr/>
          <p:nvPr/>
        </p:nvSpPr>
        <p:spPr>
          <a:xfrm>
            <a:off x="89673" y="3063756"/>
            <a:ext cx="789441" cy="16584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Quality improvement are on </a:t>
            </a:r>
            <a:r>
              <a:rPr lang="en-US" sz="1200" dirty="0" err="1">
                <a:solidFill>
                  <a:schemeClr val="bg1"/>
                </a:solidFill>
              </a:rPr>
              <a:t>adhoc</a:t>
            </a:r>
            <a:r>
              <a:rPr lang="en-US" sz="1200" dirty="0">
                <a:solidFill>
                  <a:schemeClr val="bg1"/>
                </a:solidFill>
              </a:rPr>
              <a:t> basis</a:t>
            </a:r>
          </a:p>
        </p:txBody>
      </p:sp>
      <p:sp>
        <p:nvSpPr>
          <p:cNvPr id="17" name="Rectangle 16"/>
          <p:cNvSpPr/>
          <p:nvPr/>
        </p:nvSpPr>
        <p:spPr>
          <a:xfrm>
            <a:off x="2609355"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Kaizen and small group workmen activities like Quality Circles etc. are in place to address some quality issues, with &lt;50% employee involvement</a:t>
            </a:r>
          </a:p>
        </p:txBody>
      </p:sp>
      <p:sp>
        <p:nvSpPr>
          <p:cNvPr id="18" name="Rectangle 17"/>
          <p:cNvSpPr/>
          <p:nvPr/>
        </p:nvSpPr>
        <p:spPr>
          <a:xfrm>
            <a:off x="424902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50%-75% involvement of employees</a:t>
            </a:r>
          </a:p>
        </p:txBody>
      </p:sp>
      <p:sp>
        <p:nvSpPr>
          <p:cNvPr id="19" name="Rectangle 18"/>
          <p:cNvSpPr/>
          <p:nvPr/>
        </p:nvSpPr>
        <p:spPr>
          <a:xfrm>
            <a:off x="5888687"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75%-90% involvement of employees</a:t>
            </a:r>
          </a:p>
        </p:txBody>
      </p:sp>
      <p:sp>
        <p:nvSpPr>
          <p:cNvPr id="20" name="Rectangle 19"/>
          <p:cNvSpPr/>
          <p:nvPr/>
        </p:nvSpPr>
        <p:spPr>
          <a:xfrm>
            <a:off x="752835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 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&gt;90% involvement of employees</a:t>
            </a:r>
          </a:p>
        </p:txBody>
      </p:sp>
      <p:sp>
        <p:nvSpPr>
          <p:cNvPr id="21" name="Rectangle 20"/>
          <p:cNvSpPr/>
          <p:nvPr/>
        </p:nvSpPr>
        <p:spPr>
          <a:xfrm>
            <a:off x="980186"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No implementation of six sigma approach</a:t>
            </a:r>
          </a:p>
        </p:txBody>
      </p:sp>
      <p:sp>
        <p:nvSpPr>
          <p:cNvPr id="22" name="Rectangle 21"/>
          <p:cNvSpPr/>
          <p:nvPr/>
        </p:nvSpPr>
        <p:spPr>
          <a:xfrm>
            <a:off x="2609355"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Adhoc</a:t>
            </a:r>
            <a:r>
              <a:rPr lang="en-US" sz="1200" dirty="0">
                <a:solidFill>
                  <a:schemeClr val="tx1"/>
                </a:solidFill>
              </a:rPr>
              <a:t> implementation of six sigma approach for few critical processes</a:t>
            </a:r>
          </a:p>
        </p:txBody>
      </p:sp>
      <p:sp>
        <p:nvSpPr>
          <p:cNvPr id="23" name="Rectangle 22"/>
          <p:cNvSpPr/>
          <p:nvPr/>
        </p:nvSpPr>
        <p:spPr>
          <a:xfrm>
            <a:off x="424902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at least 50% of  Critical to Quality Processes</a:t>
            </a:r>
          </a:p>
        </p:txBody>
      </p:sp>
      <p:sp>
        <p:nvSpPr>
          <p:cNvPr id="24" name="Rectangle 23"/>
          <p:cNvSpPr/>
          <p:nvPr/>
        </p:nvSpPr>
        <p:spPr>
          <a:xfrm>
            <a:off x="5888687"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all Critical to Quality Processes</a:t>
            </a:r>
          </a:p>
        </p:txBody>
      </p:sp>
      <p:sp>
        <p:nvSpPr>
          <p:cNvPr id="25" name="Rectangle 24"/>
          <p:cNvSpPr/>
          <p:nvPr/>
        </p:nvSpPr>
        <p:spPr>
          <a:xfrm>
            <a:off x="752835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30% of tolerance band)for all Critical to Quality Processes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monitoring process in place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Monitoring process in place but does not involve feedback from customers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Only customer/OEM complaints on quality are captured in continuous improvement process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Mechanism exists to capture customer feedback (both positive and negative) on product quality and incorporate it in continuous improvement cycle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Proactively reaches OEMs and customers to get product quality an field success feedback and integrates in continuous improvement cycle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03232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4431983"/>
          </a:xfrm>
        </p:spPr>
        <p:txBody>
          <a:bodyPr/>
          <a:lstStyle/>
          <a:p>
            <a:r>
              <a:rPr lang="en-US" sz="1800" dirty="0"/>
              <a:t>Pertaining to the following requirements:</a:t>
            </a:r>
          </a:p>
          <a:p>
            <a:pPr marL="490855" lvl="1" indent="-342900">
              <a:buSzPct val="100000"/>
              <a:buFont typeface="+mj-lt"/>
              <a:buAutoNum type="arabicPeriod"/>
            </a:pPr>
            <a:r>
              <a:rPr lang="en-IN" sz="1800" dirty="0"/>
              <a:t>Defence Quality Standards</a:t>
            </a:r>
          </a:p>
          <a:p>
            <a:pPr marL="490855" lvl="1" indent="-342900">
              <a:buSzPct val="100000"/>
              <a:buFont typeface="+mj-lt"/>
              <a:buAutoNum type="arabicPeriod"/>
            </a:pPr>
            <a:r>
              <a:rPr lang="en-IN" sz="1800" dirty="0"/>
              <a:t>Organisation and leadership mindset for quality?</a:t>
            </a:r>
          </a:p>
          <a:p>
            <a:pPr marL="490855" lvl="1" indent="-342900">
              <a:buSzPct val="100000"/>
              <a:buFont typeface="+mj-lt"/>
              <a:buAutoNum type="arabicPeriod"/>
            </a:pPr>
            <a:r>
              <a:rPr lang="en-IN" sz="1800" dirty="0"/>
              <a:t>Quality management processes</a:t>
            </a:r>
          </a:p>
          <a:p>
            <a:pPr marL="490855" lvl="1" indent="-342900">
              <a:buSzPct val="100000"/>
              <a:buFont typeface="+mj-lt"/>
              <a:buAutoNum type="arabicPeriod"/>
            </a:pPr>
            <a:r>
              <a:rPr lang="en-IN" sz="1800" dirty="0"/>
              <a:t>Testing facility (Defence specific)</a:t>
            </a:r>
          </a:p>
          <a:p>
            <a:pPr marL="490855" lvl="1" indent="-342900">
              <a:buSzPct val="100000"/>
              <a:buFont typeface="+mj-lt"/>
              <a:buAutoNum type="arabicPeriod"/>
            </a:pPr>
            <a:r>
              <a:rPr lang="en-IN" sz="1800" dirty="0"/>
              <a:t>Control of monitoring, measuring and testing equipment</a:t>
            </a:r>
          </a:p>
          <a:p>
            <a:pPr marL="490855" lvl="1" indent="-342900">
              <a:buSzPct val="100000"/>
              <a:buFont typeface="+mj-lt"/>
              <a:buAutoNum type="arabicPeriod"/>
            </a:pPr>
            <a:r>
              <a:rPr lang="en-IN" sz="1800" dirty="0"/>
              <a:t>Traceability of Raw materials, In Process and Final Product</a:t>
            </a:r>
          </a:p>
          <a:p>
            <a:pPr marL="490855" lvl="1" indent="-342900">
              <a:buSzPct val="100000"/>
              <a:buFont typeface="+mj-lt"/>
              <a:buAutoNum type="arabicPeriod"/>
            </a:pPr>
            <a:r>
              <a:rPr lang="en-IN" sz="1800" dirty="0"/>
              <a:t>Incoming inspections</a:t>
            </a:r>
          </a:p>
          <a:p>
            <a:pPr marL="490855" lvl="1" indent="-342900">
              <a:buSzPct val="100000"/>
              <a:buFont typeface="+mj-lt"/>
              <a:buAutoNum type="arabicPeriod"/>
            </a:pPr>
            <a:r>
              <a:rPr lang="en-IN" sz="1800" dirty="0"/>
              <a:t>In-Process Quality Control</a:t>
            </a:r>
          </a:p>
          <a:p>
            <a:pPr marL="490855" lvl="1" indent="-342900">
              <a:buSzPct val="100000"/>
              <a:buFont typeface="+mj-lt"/>
              <a:buAutoNum type="arabicPeriod"/>
            </a:pPr>
            <a:r>
              <a:rPr lang="en-IN" sz="1800" dirty="0"/>
              <a:t>Product Testing and Final Inspection</a:t>
            </a:r>
          </a:p>
          <a:p>
            <a:pPr marL="490855" lvl="1" indent="-342900">
              <a:buSzPct val="100000"/>
              <a:buFont typeface="+mj-lt"/>
              <a:buAutoNum type="arabicPeriod"/>
            </a:pPr>
            <a:r>
              <a:rPr lang="en-IN" sz="1800" dirty="0"/>
              <a:t>Quality Improvement, performance feedback and Six Sigma approach</a:t>
            </a:r>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235918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1144176"/>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IN" sz="1800" dirty="0">
                          <a:latin typeface="Century Gothic" panose="020B0502020202020204" pitchFamily="34" charset="0"/>
                        </a:rPr>
                        <a:t>1</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DC-1</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Risk assessment</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itle 1"/>
          <p:cNvSpPr txBox="1"/>
          <p:nvPr/>
        </p:nvSpPr>
        <p:spPr bwMode="auto">
          <a:xfrm>
            <a:off x="1907210" y="1134351"/>
            <a:ext cx="5277268"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Defence Sector - Risk Assessment</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21371537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DC-1 Risk assessment </a:t>
            </a:r>
          </a:p>
        </p:txBody>
      </p:sp>
      <p:sp>
        <p:nvSpPr>
          <p:cNvPr id="7" name="Rectangle 6"/>
          <p:cNvSpPr/>
          <p:nvPr/>
        </p:nvSpPr>
        <p:spPr>
          <a:xfrm>
            <a:off x="89674" y="1377536"/>
            <a:ext cx="789441" cy="141533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tx1"/>
                </a:solidFill>
              </a:rPr>
              <a:t>Plan</a:t>
            </a:r>
          </a:p>
        </p:txBody>
      </p:sp>
      <p:sp>
        <p:nvSpPr>
          <p:cNvPr id="8" name="Rectangle 7"/>
          <p:cNvSpPr/>
          <p:nvPr/>
        </p:nvSpPr>
        <p:spPr>
          <a:xfrm>
            <a:off x="89673" y="2852982"/>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439266"/>
            <a:ext cx="789441" cy="98560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 risk assessment plan in place</a:t>
            </a:r>
          </a:p>
        </p:txBody>
      </p:sp>
      <p:sp>
        <p:nvSpPr>
          <p:cNvPr id="17" name="Rectangle 16"/>
          <p:cNvSpPr/>
          <p:nvPr/>
        </p:nvSpPr>
        <p:spPr>
          <a:xfrm>
            <a:off x="2609355"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a comprehensive risk assessment plan </a:t>
            </a:r>
          </a:p>
        </p:txBody>
      </p:sp>
      <p:sp>
        <p:nvSpPr>
          <p:cNvPr id="18" name="Rectangle 17"/>
          <p:cNvSpPr/>
          <p:nvPr/>
        </p:nvSpPr>
        <p:spPr>
          <a:xfrm>
            <a:off x="424902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The company has a dynamic risk assessment plan which it keeps updating as per changing market/ customer requirements</a:t>
            </a:r>
          </a:p>
        </p:txBody>
      </p:sp>
      <p:sp>
        <p:nvSpPr>
          <p:cNvPr id="19" name="Rectangle 18"/>
          <p:cNvSpPr/>
          <p:nvPr/>
        </p:nvSpPr>
        <p:spPr>
          <a:xfrm>
            <a:off x="5888687"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500" dirty="0">
                <a:solidFill>
                  <a:schemeClr val="bg1"/>
                </a:solidFill>
              </a:rPr>
              <a:t>The company has a well defined Risk strategy at Management level</a:t>
            </a:r>
          </a:p>
        </p:txBody>
      </p:sp>
      <p:sp>
        <p:nvSpPr>
          <p:cNvPr id="20" name="Rectangle 19"/>
          <p:cNvSpPr/>
          <p:nvPr/>
        </p:nvSpPr>
        <p:spPr>
          <a:xfrm>
            <a:off x="752835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company has a well defined Risk strategy at Management level which is </a:t>
            </a:r>
            <a:r>
              <a:rPr lang="en-US" sz="1200" dirty="0" err="1">
                <a:solidFill>
                  <a:schemeClr val="bg1"/>
                </a:solidFill>
              </a:rPr>
              <a:t>customised</a:t>
            </a:r>
            <a:r>
              <a:rPr lang="en-US" sz="1200" dirty="0">
                <a:solidFill>
                  <a:schemeClr val="bg1"/>
                </a:solidFill>
              </a:rPr>
              <a:t> for different projects</a:t>
            </a:r>
          </a:p>
        </p:txBody>
      </p:sp>
      <p:sp>
        <p:nvSpPr>
          <p:cNvPr id="21" name="Rectangle 20"/>
          <p:cNvSpPr/>
          <p:nvPr/>
        </p:nvSpPr>
        <p:spPr>
          <a:xfrm>
            <a:off x="980186"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Nothing in place to ensure mitigation of policy issues</a:t>
            </a:r>
          </a:p>
        </p:txBody>
      </p:sp>
      <p:sp>
        <p:nvSpPr>
          <p:cNvPr id="22" name="Rectangle 21"/>
          <p:cNvSpPr/>
          <p:nvPr/>
        </p:nvSpPr>
        <p:spPr>
          <a:xfrm>
            <a:off x="2609355"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Local level Industry association to mitigate policy issues (duly accredited by National Body)</a:t>
            </a:r>
          </a:p>
        </p:txBody>
      </p:sp>
      <p:sp>
        <p:nvSpPr>
          <p:cNvPr id="23" name="Rectangle 22"/>
          <p:cNvSpPr/>
          <p:nvPr/>
        </p:nvSpPr>
        <p:spPr>
          <a:xfrm>
            <a:off x="424902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Mitigation policy is related to certification from export promotion council for that sector</a:t>
            </a:r>
          </a:p>
        </p:txBody>
      </p:sp>
      <p:sp>
        <p:nvSpPr>
          <p:cNvPr id="24" name="Rectangle 23"/>
          <p:cNvSpPr/>
          <p:nvPr/>
        </p:nvSpPr>
        <p:spPr>
          <a:xfrm>
            <a:off x="5888687"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State/ Business sector level Industry association to mitigate policy issues (duly accredited by National Body)</a:t>
            </a:r>
          </a:p>
        </p:txBody>
      </p:sp>
      <p:sp>
        <p:nvSpPr>
          <p:cNvPr id="25" name="Rectangle 24"/>
          <p:cNvSpPr/>
          <p:nvPr/>
        </p:nvSpPr>
        <p:spPr>
          <a:xfrm>
            <a:off x="752835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National/ Business sector level Industry association to mitigate policy issues ( duly accredited by National Body)</a:t>
            </a:r>
          </a:p>
        </p:txBody>
      </p:sp>
      <p:sp>
        <p:nvSpPr>
          <p:cNvPr id="26" name="Rectangle 25"/>
          <p:cNvSpPr/>
          <p:nvPr/>
        </p:nvSpPr>
        <p:spPr>
          <a:xfrm>
            <a:off x="980186"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No mechanism to monitor the coverage of business processes</a:t>
            </a:r>
          </a:p>
        </p:txBody>
      </p:sp>
      <p:sp>
        <p:nvSpPr>
          <p:cNvPr id="27" name="Rectangle 26"/>
          <p:cNvSpPr/>
          <p:nvPr/>
        </p:nvSpPr>
        <p:spPr>
          <a:xfrm>
            <a:off x="2609355"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&lt;50% business processes are covered </a:t>
            </a:r>
          </a:p>
        </p:txBody>
      </p:sp>
      <p:sp>
        <p:nvSpPr>
          <p:cNvPr id="28" name="Rectangle 27"/>
          <p:cNvSpPr/>
          <p:nvPr/>
        </p:nvSpPr>
        <p:spPr>
          <a:xfrm>
            <a:off x="424902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50%-75 business processes are covered </a:t>
            </a:r>
          </a:p>
        </p:txBody>
      </p:sp>
      <p:sp>
        <p:nvSpPr>
          <p:cNvPr id="29" name="Rectangle 28"/>
          <p:cNvSpPr/>
          <p:nvPr/>
        </p:nvSpPr>
        <p:spPr>
          <a:xfrm>
            <a:off x="5888687"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&gt;75%-99% business processes are covered</a:t>
            </a:r>
          </a:p>
        </p:txBody>
      </p:sp>
      <p:sp>
        <p:nvSpPr>
          <p:cNvPr id="30" name="Rectangle 29"/>
          <p:cNvSpPr/>
          <p:nvPr/>
        </p:nvSpPr>
        <p:spPr>
          <a:xfrm>
            <a:off x="752835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100% business processes are covered</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review mechanism in place for risk assessment plan</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a:t>
            </a:r>
            <a:r>
              <a:rPr lang="en-US" sz="1200" dirty="0" err="1">
                <a:solidFill>
                  <a:schemeClr val="bg1"/>
                </a:solidFill>
              </a:rPr>
              <a:t>adhoc</a:t>
            </a:r>
            <a:r>
              <a:rPr lang="en-US" sz="1200" dirty="0">
                <a:solidFill>
                  <a:schemeClr val="bg1"/>
                </a:solidFill>
              </a:rPr>
              <a:t> basis</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periodic basis</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implemented</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effectiveness also measured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076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1938992"/>
          </a:xfrm>
        </p:spPr>
        <p:txBody>
          <a:bodyPr/>
          <a:lstStyle/>
          <a:p>
            <a:r>
              <a:rPr lang="en-US" sz="1800" dirty="0"/>
              <a:t>Pertaining to the following requirements:</a:t>
            </a:r>
          </a:p>
          <a:p>
            <a:pPr marL="490855" lvl="1" indent="-342900">
              <a:buSzPct val="100000"/>
              <a:buFont typeface="+mj-lt"/>
              <a:buAutoNum type="arabicPeriod"/>
            </a:pPr>
            <a:r>
              <a:rPr lang="en-IN" sz="1800" dirty="0"/>
              <a:t>Risk Assessment</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60179513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IN" sz="1800" dirty="0">
                          <a:latin typeface="Century Gothic" panose="020B0502020202020204" pitchFamily="34" charset="0"/>
                        </a:rPr>
                        <a:t>1</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DD-1</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Developing technology for defence</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IN" sz="1800" dirty="0">
                          <a:latin typeface="Century Gothic" panose="020B0502020202020204" pitchFamily="34" charset="0"/>
                        </a:rPr>
                        <a:t>2</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DD-2</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Technology Spread</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1907210" y="1134351"/>
            <a:ext cx="5277268"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Defence Sector - Design Discipline</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38470377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DD-1 Developing technology for </a:t>
            </a:r>
            <a:r>
              <a:rPr lang="en-US" sz="2000" dirty="0" err="1"/>
              <a:t>defence</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Nothing in place to develop technology for </a:t>
            </a:r>
            <a:r>
              <a:rPr lang="en-US" sz="1600" dirty="0" err="1">
                <a:solidFill>
                  <a:schemeClr val="bg1"/>
                </a:solidFill>
              </a:rPr>
              <a:t>defence</a:t>
            </a:r>
            <a:endParaRPr lang="en-US" sz="1600" dirty="0">
              <a:solidFill>
                <a:schemeClr val="bg1"/>
              </a:solidFill>
            </a:endParaRP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Co-development of technology with external sources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MOU/MOA with </a:t>
            </a:r>
            <a:r>
              <a:rPr lang="en-US" sz="1600" dirty="0" err="1">
                <a:solidFill>
                  <a:schemeClr val="bg1"/>
                </a:solidFill>
              </a:rPr>
              <a:t>Govt</a:t>
            </a:r>
            <a:r>
              <a:rPr lang="en-US" sz="1600" dirty="0">
                <a:solidFill>
                  <a:schemeClr val="bg1"/>
                </a:solidFill>
              </a:rPr>
              <a:t>/Private research organizations/universities or TOT for licensed production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along with government certification for R&amp;D</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No technology in pipeline for approval by </a:t>
            </a:r>
            <a:r>
              <a:rPr lang="en-US" sz="1600" dirty="0" err="1">
                <a:solidFill>
                  <a:schemeClr val="bg1"/>
                </a:solidFill>
              </a:rPr>
              <a:t>defence</a:t>
            </a:r>
            <a:r>
              <a:rPr lang="en-US" sz="1600" dirty="0">
                <a:solidFill>
                  <a:schemeClr val="bg1"/>
                </a:solidFill>
              </a:rPr>
              <a:t>, nothing approved till date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1 technology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Minimum 2 technologies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one technology duly approved by Defence.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minimum 2 technology duly approved by Defence.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73440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DD-2 Technology Spread</a:t>
            </a:r>
            <a:endParaRPr lang="en-IN" sz="2000" dirty="0"/>
          </a:p>
        </p:txBody>
      </p:sp>
      <p:sp>
        <p:nvSpPr>
          <p:cNvPr id="8" name="Rectangle 7"/>
          <p:cNvSpPr/>
          <p:nvPr/>
        </p:nvSpPr>
        <p:spPr>
          <a:xfrm>
            <a:off x="89673" y="1354609"/>
            <a:ext cx="789441" cy="463863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21" name="Rectangle 20"/>
          <p:cNvSpPr/>
          <p:nvPr/>
        </p:nvSpPr>
        <p:spPr>
          <a:xfrm>
            <a:off x="980186"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exposure to technology.</a:t>
            </a:r>
          </a:p>
        </p:txBody>
      </p:sp>
      <p:sp>
        <p:nvSpPr>
          <p:cNvPr id="22" name="Rectangle 21"/>
          <p:cNvSpPr/>
          <p:nvPr/>
        </p:nvSpPr>
        <p:spPr>
          <a:xfrm>
            <a:off x="2609355"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one domain (Electronics &amp; Communication /IT/Civil /Electrical /Mechanical /Chemical/Metallurgical  /Agrochemical/ Computer and embedded technologies etc.)</a:t>
            </a:r>
          </a:p>
        </p:txBody>
      </p:sp>
      <p:sp>
        <p:nvSpPr>
          <p:cNvPr id="23" name="Rectangle 22"/>
          <p:cNvSpPr/>
          <p:nvPr/>
        </p:nvSpPr>
        <p:spPr>
          <a:xfrm>
            <a:off x="424902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2 domains (Electronics &amp; Communication /IT/Civil /Electrical /Mechanical /Chemical/Metallurgical  /Agrochemical/ Computer and embedded technologies etc.)</a:t>
            </a:r>
          </a:p>
        </p:txBody>
      </p:sp>
      <p:sp>
        <p:nvSpPr>
          <p:cNvPr id="24" name="Rectangle 23"/>
          <p:cNvSpPr/>
          <p:nvPr/>
        </p:nvSpPr>
        <p:spPr>
          <a:xfrm>
            <a:off x="5888687"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minimum 3 domains (Electronics &amp; Communication /IT/Civil /Electrical /Mechanical /Chemical/Metallurgical  /Agrochemical/ Computer and embedded technologies etc.)</a:t>
            </a:r>
          </a:p>
        </p:txBody>
      </p:sp>
      <p:sp>
        <p:nvSpPr>
          <p:cNvPr id="25" name="Rectangle 24"/>
          <p:cNvSpPr/>
          <p:nvPr/>
        </p:nvSpPr>
        <p:spPr>
          <a:xfrm>
            <a:off x="752835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4 domains (Electronics &amp; Communication /IT/Civil /Electrical /Mechanical /Chemical/Metallurgical  /Agrochemical/ Computer and embedded technologies etc.)</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97687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4728"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Developing technology for defence</a:t>
            </a:r>
          </a:p>
          <a:p>
            <a:pPr marL="490855" lvl="1" indent="-342900">
              <a:buSzPct val="100000"/>
              <a:buFont typeface="+mj-lt"/>
              <a:buAutoNum type="arabicPeriod"/>
            </a:pPr>
            <a:r>
              <a:rPr lang="en-IN" sz="1800" dirty="0"/>
              <a:t>Technology Spread</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14020171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34432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l"/>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l"/>
                      <a:r>
                        <a:rPr lang="en-IN" sz="1800" dirty="0">
                          <a:latin typeface="Century Gothic" panose="020B0502020202020204" pitchFamily="34" charset="0"/>
                        </a:rPr>
                        <a:t>1</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DE-1</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Supplier of equipment/product/material to Indian Defence Organization</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l"/>
                      <a:r>
                        <a:rPr lang="en-IN" sz="1800" dirty="0">
                          <a:latin typeface="Century Gothic" panose="020B0502020202020204" pitchFamily="34" charset="0"/>
                        </a:rPr>
                        <a:t>2</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DE-2</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International Operations</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l"/>
                      <a:r>
                        <a:rPr lang="en-IN" sz="1800" dirty="0">
                          <a:latin typeface="Century Gothic" panose="020B0502020202020204" pitchFamily="34" charset="0"/>
                        </a:rPr>
                        <a:t>3</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DE-3</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800" dirty="0">
                          <a:latin typeface="Century Gothic" panose="020B0502020202020204" pitchFamily="34" charset="0"/>
                        </a:rPr>
                        <a:t>Registered Supplier to Defence Establishment/s  in India</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957469"/>
                  </a:ext>
                </a:extLst>
              </a:tr>
            </a:tbl>
          </a:graphicData>
        </a:graphic>
      </p:graphicFrame>
      <p:sp>
        <p:nvSpPr>
          <p:cNvPr id="6" name="Title 1"/>
          <p:cNvSpPr txBox="1"/>
          <p:nvPr/>
        </p:nvSpPr>
        <p:spPr bwMode="auto">
          <a:xfrm>
            <a:off x="903515" y="1134351"/>
            <a:ext cx="7284658"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Defence Sector - Technology Specific to Defence</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148626822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014"/>
            <a:ext cx="69437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DE-1 Supplier of equipment/</a:t>
            </a:r>
          </a:p>
          <a:p>
            <a:r>
              <a:rPr lang="en-US" sz="2000" dirty="0"/>
              <a:t>product/material to Indian Defence </a:t>
            </a:r>
            <a:r>
              <a:rPr lang="en-US" sz="2000" dirty="0" err="1"/>
              <a:t>Organisation</a:t>
            </a:r>
            <a:endParaRPr lang="en-IN" sz="2000" dirty="0"/>
          </a:p>
        </p:txBody>
      </p:sp>
      <p:sp>
        <p:nvSpPr>
          <p:cNvPr id="7" name="Rectangle 6"/>
          <p:cNvSpPr/>
          <p:nvPr/>
        </p:nvSpPr>
        <p:spPr>
          <a:xfrm>
            <a:off x="89674" y="1339388"/>
            <a:ext cx="789441" cy="261317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8" name="Rectangle 7"/>
          <p:cNvSpPr/>
          <p:nvPr/>
        </p:nvSpPr>
        <p:spPr>
          <a:xfrm>
            <a:off x="89673" y="4058817"/>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err="1">
                <a:solidFill>
                  <a:schemeClr val="bg1"/>
                </a:solidFill>
              </a:rPr>
              <a:t>Organisation</a:t>
            </a:r>
            <a:r>
              <a:rPr lang="en-US" sz="1200" dirty="0">
                <a:solidFill>
                  <a:schemeClr val="bg1"/>
                </a:solidFill>
              </a:rPr>
              <a:t> has not supplied to any of the Defence organization or supplier to such organizations</a:t>
            </a:r>
          </a:p>
        </p:txBody>
      </p:sp>
      <p:sp>
        <p:nvSpPr>
          <p:cNvPr id="17" name="Rectangle 16"/>
          <p:cNvSpPr/>
          <p:nvPr/>
        </p:nvSpPr>
        <p:spPr>
          <a:xfrm>
            <a:off x="2609355"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at least one of the following organizations :</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8" name="Rectangle 17"/>
          <p:cNvSpPr/>
          <p:nvPr/>
        </p:nvSpPr>
        <p:spPr>
          <a:xfrm>
            <a:off x="424902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2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9" name="Rectangle 18"/>
          <p:cNvSpPr/>
          <p:nvPr/>
        </p:nvSpPr>
        <p:spPr>
          <a:xfrm>
            <a:off x="5888687"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3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20" name="Rectangle 19"/>
          <p:cNvSpPr/>
          <p:nvPr/>
        </p:nvSpPr>
        <p:spPr>
          <a:xfrm>
            <a:off x="752835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Indian Govt Defence Organization; Indian PSU in the Defence sector</a:t>
            </a:r>
          </a:p>
        </p:txBody>
      </p:sp>
      <p:sp>
        <p:nvSpPr>
          <p:cNvPr id="21" name="Rectangle 20"/>
          <p:cNvSpPr/>
          <p:nvPr/>
        </p:nvSpPr>
        <p:spPr>
          <a:xfrm>
            <a:off x="980186"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does not have any experience in the similar product line even in non </a:t>
            </a:r>
            <a:r>
              <a:rPr lang="en-US" sz="1200" dirty="0" err="1">
                <a:solidFill>
                  <a:schemeClr val="bg1"/>
                </a:solidFill>
              </a:rPr>
              <a:t>defence</a:t>
            </a:r>
            <a:endParaRPr lang="en-US" sz="1200" dirty="0">
              <a:solidFill>
                <a:schemeClr val="bg1"/>
              </a:solidFill>
            </a:endParaRPr>
          </a:p>
        </p:txBody>
      </p:sp>
      <p:sp>
        <p:nvSpPr>
          <p:cNvPr id="22" name="Rectangle 21"/>
          <p:cNvSpPr/>
          <p:nvPr/>
        </p:nvSpPr>
        <p:spPr>
          <a:xfrm>
            <a:off x="2609355"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has an experience of &lt;10 years in the similar product line even in non </a:t>
            </a:r>
            <a:r>
              <a:rPr lang="en-US" sz="1200" dirty="0" err="1">
                <a:solidFill>
                  <a:schemeClr val="bg1"/>
                </a:solidFill>
              </a:rPr>
              <a:t>defence</a:t>
            </a:r>
            <a:r>
              <a:rPr lang="en-US" sz="1200" dirty="0">
                <a:solidFill>
                  <a:schemeClr val="bg1"/>
                </a:solidFill>
              </a:rPr>
              <a:t> </a:t>
            </a:r>
          </a:p>
        </p:txBody>
      </p:sp>
      <p:sp>
        <p:nvSpPr>
          <p:cNvPr id="23" name="Rectangle 22"/>
          <p:cNvSpPr/>
          <p:nvPr/>
        </p:nvSpPr>
        <p:spPr>
          <a:xfrm>
            <a:off x="424902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2 years and supplying consistently for last 2 years</a:t>
            </a:r>
          </a:p>
        </p:txBody>
      </p:sp>
      <p:sp>
        <p:nvSpPr>
          <p:cNvPr id="24" name="Rectangle 23"/>
          <p:cNvSpPr/>
          <p:nvPr/>
        </p:nvSpPr>
        <p:spPr>
          <a:xfrm>
            <a:off x="5888687"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3 years and supplying consistently for last 3 years</a:t>
            </a:r>
          </a:p>
        </p:txBody>
      </p:sp>
      <p:sp>
        <p:nvSpPr>
          <p:cNvPr id="25" name="Rectangle 24"/>
          <p:cNvSpPr/>
          <p:nvPr/>
        </p:nvSpPr>
        <p:spPr>
          <a:xfrm>
            <a:off x="752835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50 lakhs from categories of customers listed above in the past three years and supplying consistently for last 5 years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6221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DE-2 International Operations </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zero international operations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one international order so far and the same is under execution or </a:t>
            </a:r>
          </a:p>
          <a:p>
            <a:r>
              <a:rPr lang="en-US" sz="1400" dirty="0">
                <a:solidFill>
                  <a:schemeClr val="bg1"/>
                </a:solidFill>
              </a:rPr>
              <a:t>Company has 5 plus years export experience for similar product in non </a:t>
            </a:r>
            <a:r>
              <a:rPr lang="en-US" sz="1400" dirty="0" err="1">
                <a:solidFill>
                  <a:schemeClr val="bg1"/>
                </a:solidFill>
              </a:rPr>
              <a:t>defence</a:t>
            </a:r>
            <a:r>
              <a:rPr lang="en-US" sz="1400" dirty="0">
                <a:solidFill>
                  <a:schemeClr val="bg1"/>
                </a:solidFill>
              </a:rPr>
              <a:t> category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received one international order so far and the same is  executed successfully</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so far and the same have been  executed successfully</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from more than 2 international  customers so far and the same have been executed successfully</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3804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DE-3 Registered Supplier to Defence Establishment/s  in India</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not a registered supplier to any </a:t>
            </a:r>
            <a:r>
              <a:rPr lang="en-US" sz="1400" dirty="0" err="1">
                <a:solidFill>
                  <a:schemeClr val="bg1"/>
                </a:solidFill>
              </a:rPr>
              <a:t>defence</a:t>
            </a:r>
            <a:r>
              <a:rPr lang="en-US" sz="1400" dirty="0">
                <a:solidFill>
                  <a:schemeClr val="bg1"/>
                </a:solidFill>
              </a:rPr>
              <a:t> establishment in India</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at least one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 </a:t>
            </a:r>
          </a:p>
          <a:p>
            <a:r>
              <a:rPr lang="en-US" sz="1400" dirty="0">
                <a:solidFill>
                  <a:schemeClr val="bg1"/>
                </a:solidFill>
              </a:rPr>
              <a:t>(e) Indian Defence PSU</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three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four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any five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59913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492990"/>
          </a:xfrm>
        </p:spPr>
        <p:txBody>
          <a:bodyPr/>
          <a:lstStyle/>
          <a:p>
            <a:r>
              <a:rPr lang="en-US" sz="1800" dirty="0"/>
              <a:t>Pertaining to the following requirements:</a:t>
            </a:r>
          </a:p>
          <a:p>
            <a:pPr marL="490855" lvl="1" indent="-342900">
              <a:buSzPct val="100000"/>
              <a:buFont typeface="+mj-lt"/>
              <a:buAutoNum type="arabicPeriod"/>
            </a:pPr>
            <a:r>
              <a:rPr lang="en-IN" sz="1800" dirty="0"/>
              <a:t>Supplier of equipment/product/material to Indian Defence Organization</a:t>
            </a:r>
          </a:p>
          <a:p>
            <a:pPr marL="490855" lvl="1" indent="-342900">
              <a:buSzPct val="100000"/>
              <a:buFont typeface="+mj-lt"/>
              <a:buAutoNum type="arabicPeriod"/>
            </a:pPr>
            <a:r>
              <a:rPr lang="en-IN" sz="1800" dirty="0"/>
              <a:t>International Operations</a:t>
            </a:r>
          </a:p>
          <a:p>
            <a:pPr marL="490855" lvl="1" indent="-342900">
              <a:buSzPct val="100000"/>
              <a:buFont typeface="+mj-lt"/>
              <a:buAutoNum type="arabicPeriod"/>
            </a:pPr>
            <a:r>
              <a:rPr lang="en-IN" sz="1800" dirty="0"/>
              <a:t>Registered Supplier to Defence Establishment/s  in India</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33244699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172356"/>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IN" sz="1800" dirty="0">
                          <a:latin typeface="Century Gothic" panose="020B0502020202020204" pitchFamily="34" charset="0"/>
                        </a:rPr>
                        <a:t>1</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DF-1</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Physical, Environmental and Employee Security</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IN" sz="1800" dirty="0">
                          <a:latin typeface="Century Gothic" panose="020B0502020202020204" pitchFamily="34" charset="0"/>
                        </a:rPr>
                        <a:t>2</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DF-2</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Information asset management  (security, privacy, safety and resilience/tolerance)</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IN" sz="1800" dirty="0">
                          <a:latin typeface="Century Gothic" panose="020B0502020202020204" pitchFamily="34" charset="0"/>
                        </a:rPr>
                        <a:t>3</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DF-3</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Safety management (Man and machinery)</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0915927"/>
                  </a:ext>
                </a:extLst>
              </a:tr>
            </a:tbl>
          </a:graphicData>
        </a:graphic>
      </p:graphicFrame>
      <p:sp>
        <p:nvSpPr>
          <p:cNvPr id="6" name="Title 1"/>
          <p:cNvSpPr txBox="1"/>
          <p:nvPr/>
        </p:nvSpPr>
        <p:spPr bwMode="auto">
          <a:xfrm>
            <a:off x="903515" y="1053984"/>
            <a:ext cx="7284657" cy="86177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Defence Sector - Security, Safety &amp; Confidentiality</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377189285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DF-1 Physical, Environmental and Employee Security</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system of securing of  access points </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 through exclusive  registered security agencies certified by PSRA</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the perimeter walls, gates, lighting, access control system of entry, protection of vital stores and designating restricted areas</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Comprehensive and documented visitor management system to ensure that no visitor has access to facility or information to which he is not entitled. Installation of metal detectors, CCTV and vehicle search mirror, as required</a:t>
            </a: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No Checks or confidentiality agreements with employees prior to, during or post exit from the job</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NA</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Employee access rights are updated on termination</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Employment history check prior to employment,  confidentiality clause during employment and </a:t>
            </a:r>
            <a:r>
              <a:rPr lang="en-US" sz="1400" dirty="0" err="1">
                <a:solidFill>
                  <a:schemeClr val="bg1"/>
                </a:solidFill>
              </a:rPr>
              <a:t>updation</a:t>
            </a:r>
            <a:r>
              <a:rPr lang="en-US" sz="1400" dirty="0">
                <a:solidFill>
                  <a:schemeClr val="bg1"/>
                </a:solidFill>
              </a:rPr>
              <a:t> of access rights etc. on termination</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There is a monitoring system in place to ensure that the confidentiality is maintained.</a:t>
            </a:r>
          </a:p>
          <a:p>
            <a:r>
              <a:rPr lang="en-US" sz="1200" dirty="0">
                <a:solidFill>
                  <a:schemeClr val="bg1"/>
                </a:solidFill>
              </a:rPr>
              <a:t>Any breach in the past has been highlighted and strict action has been taken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21449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086"/>
            <a:ext cx="70008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DF-2 Information asset management  (security, privacy, safety and resilience/tolerance)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process to classify information, no  protocol for information dissemination (e.g. Media) and no direct control on access to information at any organization level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Basic classification of information and installation of security systems for information assets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of information and installation of security systems for information assets. Redundancy and duplication mechanisms built in for information assets </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and installation of security systems for information assets. Redundancy and duplication mechanisms built in for information assets  </a:t>
            </a:r>
          </a:p>
          <a:p>
            <a:r>
              <a:rPr lang="en-US" sz="1400" dirty="0">
                <a:solidFill>
                  <a:schemeClr val="bg1"/>
                </a:solidFill>
              </a:rPr>
              <a:t>Protocols and dedicated information manager for access and dissemination of information outside of the organization (e.g. media) </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Certified for ISO/IEC 27001 with robust classification , installation of security systems for information assets and redundancy and duplication mechanisms </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52218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DF-3 Safety management (Man and machinery)</a:t>
            </a:r>
            <a:endParaRPr lang="en-IN" sz="2000" dirty="0"/>
          </a:p>
        </p:txBody>
      </p:sp>
      <p:sp>
        <p:nvSpPr>
          <p:cNvPr id="7" name="Rectangle 6"/>
          <p:cNvSpPr/>
          <p:nvPr/>
        </p:nvSpPr>
        <p:spPr>
          <a:xfrm>
            <a:off x="89674" y="1339389"/>
            <a:ext cx="789441" cy="206748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474116"/>
            <a:ext cx="789441" cy="255752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focus on employee safety</a:t>
            </a:r>
          </a:p>
        </p:txBody>
      </p:sp>
      <p:sp>
        <p:nvSpPr>
          <p:cNvPr id="17" name="Rectangle 16"/>
          <p:cNvSpPr/>
          <p:nvPr/>
        </p:nvSpPr>
        <p:spPr>
          <a:xfrm>
            <a:off x="2609355"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err="1">
                <a:solidFill>
                  <a:schemeClr val="bg1"/>
                </a:solidFill>
              </a:rPr>
              <a:t>Adhoc</a:t>
            </a:r>
            <a:r>
              <a:rPr lang="en-US" sz="1300" dirty="0">
                <a:solidFill>
                  <a:schemeClr val="bg1"/>
                </a:solidFill>
              </a:rPr>
              <a:t> communication on safety mostly when something goes wrong</a:t>
            </a:r>
          </a:p>
        </p:txBody>
      </p:sp>
      <p:sp>
        <p:nvSpPr>
          <p:cNvPr id="18" name="Rectangle 17"/>
          <p:cNvSpPr/>
          <p:nvPr/>
        </p:nvSpPr>
        <p:spPr>
          <a:xfrm>
            <a:off x="424902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p:txBody>
      </p:sp>
      <p:sp>
        <p:nvSpPr>
          <p:cNvPr id="19" name="Rectangle 18"/>
          <p:cNvSpPr/>
          <p:nvPr/>
        </p:nvSpPr>
        <p:spPr>
          <a:xfrm>
            <a:off x="5888687"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a:p>
            <a:r>
              <a:rPr lang="en-US" sz="1300" dirty="0">
                <a:solidFill>
                  <a:schemeClr val="bg1"/>
                </a:solidFill>
              </a:rPr>
              <a:t>A dedicated safety officer is appointed. </a:t>
            </a:r>
          </a:p>
        </p:txBody>
      </p:sp>
      <p:sp>
        <p:nvSpPr>
          <p:cNvPr id="20" name="Rectangle 19"/>
          <p:cNvSpPr/>
          <p:nvPr/>
        </p:nvSpPr>
        <p:spPr>
          <a:xfrm>
            <a:off x="752835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The management places safety among its top priorities and practices comprehensive safety procedures covering the entire </a:t>
            </a:r>
            <a:r>
              <a:rPr lang="en-US" sz="1300" dirty="0" err="1">
                <a:solidFill>
                  <a:schemeClr val="bg1"/>
                </a:solidFill>
              </a:rPr>
              <a:t>facilitymachinery</a:t>
            </a:r>
            <a:r>
              <a:rPr lang="en-US" sz="1300" dirty="0">
                <a:solidFill>
                  <a:schemeClr val="bg1"/>
                </a:solidFill>
              </a:rPr>
              <a:t>, manpower and processes. </a:t>
            </a:r>
          </a:p>
        </p:txBody>
      </p:sp>
      <p:sp>
        <p:nvSpPr>
          <p:cNvPr id="21" name="Rectangle 20"/>
          <p:cNvSpPr/>
          <p:nvPr/>
        </p:nvSpPr>
        <p:spPr>
          <a:xfrm>
            <a:off x="980186"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Safety equipment are not adequate w.r.t the size of the plant and the no. of machines/ nature of production. Safety procedures are  not practiced in the  factory</a:t>
            </a:r>
          </a:p>
        </p:txBody>
      </p:sp>
      <p:sp>
        <p:nvSpPr>
          <p:cNvPr id="22" name="Rectangle 21"/>
          <p:cNvSpPr/>
          <p:nvPr/>
        </p:nvSpPr>
        <p:spPr>
          <a:xfrm>
            <a:off x="2609355"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and adequate no. of equipment are available in manufacturing area only</a:t>
            </a:r>
          </a:p>
          <a:p>
            <a:r>
              <a:rPr lang="en-US" sz="1300" dirty="0">
                <a:solidFill>
                  <a:schemeClr val="bg1"/>
                </a:solidFill>
              </a:rPr>
              <a:t>Safety related records are not available</a:t>
            </a:r>
          </a:p>
        </p:txBody>
      </p:sp>
      <p:sp>
        <p:nvSpPr>
          <p:cNvPr id="23" name="Rectangle 22"/>
          <p:cNvSpPr/>
          <p:nvPr/>
        </p:nvSpPr>
        <p:spPr>
          <a:xfrm>
            <a:off x="424902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are practiced in facility and are adequate including safety equipment. </a:t>
            </a:r>
          </a:p>
          <a:p>
            <a:r>
              <a:rPr lang="en-US" sz="1300" dirty="0">
                <a:solidFill>
                  <a:schemeClr val="bg1"/>
                </a:solidFill>
              </a:rPr>
              <a:t>Safety related records are maintained</a:t>
            </a:r>
          </a:p>
        </p:txBody>
      </p:sp>
      <p:sp>
        <p:nvSpPr>
          <p:cNvPr id="24" name="Rectangle 23"/>
          <p:cNvSpPr/>
          <p:nvPr/>
        </p:nvSpPr>
        <p:spPr>
          <a:xfrm>
            <a:off x="5888687"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Standard safety procedures are practiced in facility and are adequate including safety equipment. Employees are provided awareness training on safety. </a:t>
            </a:r>
          </a:p>
          <a:p>
            <a:r>
              <a:rPr lang="en-US" sz="1150" dirty="0">
                <a:solidFill>
                  <a:schemeClr val="bg1"/>
                </a:solidFill>
              </a:rPr>
              <a:t>Safety records are up to date and demonstrate very safe condition of operations</a:t>
            </a:r>
          </a:p>
        </p:txBody>
      </p:sp>
      <p:sp>
        <p:nvSpPr>
          <p:cNvPr id="25" name="Rectangle 24"/>
          <p:cNvSpPr/>
          <p:nvPr/>
        </p:nvSpPr>
        <p:spPr>
          <a:xfrm>
            <a:off x="752835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The company practices occupational health and safety management system (OHSMS) and is certified as per OHSAS 18001:2007. The company practices occupational health and safety management system (OHSMS) and is certified as per OHSAS 18001:2007.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33071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p:nvPr>
            <p:extLst>
              <p:ext uri="{D42A27DB-BD31-4B8C-83A1-F6EECF244321}">
                <p14:modId xmlns:p14="http://schemas.microsoft.com/office/powerpoint/2010/main" val="3796371897"/>
              </p:ext>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52" name="think-cell Slide" r:id="rId7" imgW="12700" imgH="12700" progId="TCLayout.ActiveDocument.1">
                  <p:embed/>
                </p:oleObj>
              </mc:Choice>
              <mc:Fallback>
                <p:oleObj name="think-cell Slide" r:id="rId7" imgW="12700" imgH="12700" progId="TCLayout.ActiveDocument.1">
                  <p:embed/>
                  <p:pic>
                    <p:nvPicPr>
                      <p:cNvPr id="0" name="Picture 55872"/>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Major Interventions covered in ZED Parameters</a:t>
            </a:r>
            <a:endParaRPr lang="en-GB"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769989"/>
          </a:xfrm>
        </p:spPr>
        <p:txBody>
          <a:bodyPr/>
          <a:lstStyle/>
          <a:p>
            <a:r>
              <a:rPr lang="en-US" sz="1800" dirty="0"/>
              <a:t>Pertaining to the following requirements:</a:t>
            </a:r>
          </a:p>
          <a:p>
            <a:pPr marL="490855" lvl="1" indent="-342900">
              <a:buSzPct val="100000"/>
              <a:buFont typeface="+mj-lt"/>
              <a:buAutoNum type="arabicPeriod"/>
            </a:pPr>
            <a:r>
              <a:rPr lang="en-IN" sz="1800" dirty="0"/>
              <a:t>Physical, Environmental and Employee Security</a:t>
            </a:r>
          </a:p>
          <a:p>
            <a:pPr marL="490855" lvl="1" indent="-342900">
              <a:buSzPct val="100000"/>
              <a:buFont typeface="+mj-lt"/>
              <a:buAutoNum type="arabicPeriod"/>
            </a:pPr>
            <a:r>
              <a:rPr lang="en-IN" sz="1800" dirty="0"/>
              <a:t>Information asset management  (security, privacy, safety and resilience/tolerance)</a:t>
            </a:r>
          </a:p>
          <a:p>
            <a:pPr marL="490855" lvl="1" indent="-342900">
              <a:buSzPct val="100000"/>
              <a:buFont typeface="+mj-lt"/>
              <a:buAutoNum type="arabicPeriod"/>
            </a:pPr>
            <a:r>
              <a:rPr lang="en-IN" sz="1800" dirty="0"/>
              <a:t>Safety management (Man and machinery)</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57040344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IN" sz="1800" dirty="0">
                          <a:latin typeface="Century Gothic" panose="020B0502020202020204" pitchFamily="34" charset="0"/>
                        </a:rPr>
                        <a:t>1</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DG-1</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Post delivery support and customer feedback</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IN" sz="1800" dirty="0">
                          <a:latin typeface="Century Gothic" panose="020B0502020202020204" pitchFamily="34" charset="0"/>
                        </a:rPr>
                        <a:t>2</a:t>
                      </a: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DG-2</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latin typeface="Century Gothic" panose="020B0502020202020204" pitchFamily="34" charset="0"/>
                        </a:rPr>
                        <a:t>Customer Feedback and Improvement process</a:t>
                      </a: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903515" y="1053984"/>
            <a:ext cx="7284657" cy="86177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Defence Sector - </a:t>
            </a:r>
            <a:r>
              <a:rPr lang="en-IN" sz="2800" dirty="0"/>
              <a:t>Post Delivery and Customer feedback</a:t>
            </a:r>
            <a:endParaRPr lang="en-IN" sz="2800" kern="0" dirty="0">
              <a:solidFill>
                <a:schemeClr val="tx1"/>
              </a:solidFill>
            </a:endParaRPr>
          </a:p>
        </p:txBody>
      </p:sp>
    </p:spTree>
    <p:custDataLst>
      <p:tags r:id="rId1"/>
    </p:custDataLst>
    <p:extLst>
      <p:ext uri="{BB962C8B-B14F-4D97-AF65-F5344CB8AC3E}">
        <p14:creationId xmlns:p14="http://schemas.microsoft.com/office/powerpoint/2010/main" val="27004108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DG-1 Post delivery support and customer feedback</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There is no Exclusive Post delivery support team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Support to the customer after sales available only ex works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Post delivery customer support onsite and ex works depending on requirement</a:t>
            </a:r>
          </a:p>
          <a:p>
            <a:endParaRPr lang="en-US" sz="1400" dirty="0">
              <a:solidFill>
                <a:schemeClr val="bg1"/>
              </a:solidFill>
            </a:endParaRP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Post delivery customer support onsite and ex works depending on requirement</a:t>
            </a:r>
          </a:p>
          <a:p>
            <a:r>
              <a:rPr lang="en-US" sz="1200" dirty="0">
                <a:solidFill>
                  <a:schemeClr val="bg1"/>
                </a:solidFill>
              </a:rPr>
              <a:t>Collection and analysis of in-service data for improvement</a:t>
            </a:r>
          </a:p>
          <a:p>
            <a:r>
              <a:rPr lang="en-US" sz="1200" dirty="0">
                <a:solidFill>
                  <a:schemeClr val="bg1"/>
                </a:solidFill>
              </a:rPr>
              <a:t>Obligations towards warranty/AMC obligations are fully met</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Post Delivery Support shall provide as applicable for the </a:t>
            </a:r>
          </a:p>
          <a:p>
            <a:r>
              <a:rPr lang="en-US" sz="1050" dirty="0">
                <a:solidFill>
                  <a:schemeClr val="bg1"/>
                </a:solidFill>
              </a:rPr>
              <a:t>Collection and analysis of in-service data for improvement </a:t>
            </a:r>
          </a:p>
          <a:p>
            <a:r>
              <a:rPr lang="en-US" sz="1050" dirty="0">
                <a:solidFill>
                  <a:schemeClr val="bg1"/>
                </a:solidFill>
              </a:rPr>
              <a:t>Fully meeting the obligations towards warranty/AMC obligations </a:t>
            </a:r>
          </a:p>
          <a:p>
            <a:r>
              <a:rPr lang="en-US" sz="1050" dirty="0">
                <a:solidFill>
                  <a:schemeClr val="bg1"/>
                </a:solidFill>
              </a:rPr>
              <a:t>Three tier structured through telephone, mails and letters for immediate response </a:t>
            </a:r>
          </a:p>
          <a:p>
            <a:endParaRPr lang="en-US" sz="105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classification of spare parts by criticality exist and no timely assurance of spare parts </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48 hours</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24  hours</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48 hours </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24 hours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22480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DG-2 Customer Feedback and Improvement process </a:t>
            </a:r>
            <a:endParaRPr lang="en-IN" sz="2000" dirty="0"/>
          </a:p>
        </p:txBody>
      </p:sp>
      <p:sp>
        <p:nvSpPr>
          <p:cNvPr id="7" name="Rectangle 6"/>
          <p:cNvSpPr/>
          <p:nvPr/>
        </p:nvSpPr>
        <p:spPr>
          <a:xfrm>
            <a:off x="89674" y="1339389"/>
            <a:ext cx="789441" cy="1872757"/>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279384"/>
            <a:ext cx="789441" cy="2752253"/>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not documented</a:t>
            </a:r>
          </a:p>
        </p:txBody>
      </p:sp>
      <p:sp>
        <p:nvSpPr>
          <p:cNvPr id="17" name="Rectangle 16"/>
          <p:cNvSpPr/>
          <p:nvPr/>
        </p:nvSpPr>
        <p:spPr>
          <a:xfrm>
            <a:off x="2609355"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a:t>
            </a:r>
            <a:r>
              <a:rPr lang="en-US" sz="1300" dirty="0" err="1">
                <a:solidFill>
                  <a:schemeClr val="bg1"/>
                </a:solidFill>
              </a:rPr>
              <a:t>adhoc</a:t>
            </a:r>
            <a:r>
              <a:rPr lang="en-US" sz="1300" dirty="0">
                <a:solidFill>
                  <a:schemeClr val="bg1"/>
                </a:solidFill>
              </a:rPr>
              <a:t> basis</a:t>
            </a:r>
          </a:p>
        </p:txBody>
      </p:sp>
      <p:sp>
        <p:nvSpPr>
          <p:cNvPr id="18" name="Rectangle 17"/>
          <p:cNvSpPr/>
          <p:nvPr/>
        </p:nvSpPr>
        <p:spPr>
          <a:xfrm>
            <a:off x="424902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routine basis</a:t>
            </a:r>
          </a:p>
        </p:txBody>
      </p:sp>
      <p:sp>
        <p:nvSpPr>
          <p:cNvPr id="19" name="Rectangle 18"/>
          <p:cNvSpPr/>
          <p:nvPr/>
        </p:nvSpPr>
        <p:spPr>
          <a:xfrm>
            <a:off x="5888687"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and </a:t>
            </a:r>
            <a:r>
              <a:rPr lang="en-US" sz="1300" dirty="0" err="1">
                <a:solidFill>
                  <a:schemeClr val="bg1"/>
                </a:solidFill>
              </a:rPr>
              <a:t>categorised</a:t>
            </a:r>
            <a:r>
              <a:rPr lang="en-US" sz="1300" dirty="0">
                <a:solidFill>
                  <a:schemeClr val="bg1"/>
                </a:solidFill>
              </a:rPr>
              <a:t> with respect to the seriousness of the defects </a:t>
            </a:r>
          </a:p>
        </p:txBody>
      </p:sp>
      <p:sp>
        <p:nvSpPr>
          <p:cNvPr id="20" name="Rectangle 19"/>
          <p:cNvSpPr/>
          <p:nvPr/>
        </p:nvSpPr>
        <p:spPr>
          <a:xfrm>
            <a:off x="752835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taken on regular intervals and </a:t>
            </a:r>
            <a:r>
              <a:rPr lang="en-US" sz="1300" dirty="0" err="1">
                <a:solidFill>
                  <a:schemeClr val="bg1"/>
                </a:solidFill>
              </a:rPr>
              <a:t>analysed</a:t>
            </a:r>
            <a:r>
              <a:rPr lang="en-US" sz="1300" dirty="0">
                <a:solidFill>
                  <a:schemeClr val="bg1"/>
                </a:solidFill>
              </a:rPr>
              <a:t> for improvement.</a:t>
            </a:r>
          </a:p>
          <a:p>
            <a:r>
              <a:rPr lang="en-US" sz="1300" dirty="0">
                <a:solidFill>
                  <a:schemeClr val="bg1"/>
                </a:solidFill>
              </a:rPr>
              <a:t>Receipt of appreciation letters for the product/services</a:t>
            </a:r>
          </a:p>
        </p:txBody>
      </p:sp>
      <p:sp>
        <p:nvSpPr>
          <p:cNvPr id="21" name="Rectangle 20"/>
          <p:cNvSpPr/>
          <p:nvPr/>
        </p:nvSpPr>
        <p:spPr>
          <a:xfrm>
            <a:off x="980186"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not related to actions for improvement </a:t>
            </a:r>
          </a:p>
          <a:p>
            <a:r>
              <a:rPr lang="en-US" sz="1200" dirty="0">
                <a:solidFill>
                  <a:schemeClr val="bg1"/>
                </a:solidFill>
              </a:rPr>
              <a:t> </a:t>
            </a:r>
          </a:p>
        </p:txBody>
      </p:sp>
      <p:sp>
        <p:nvSpPr>
          <p:cNvPr id="22" name="Rectangle 21"/>
          <p:cNvSpPr/>
          <p:nvPr/>
        </p:nvSpPr>
        <p:spPr>
          <a:xfrm>
            <a:off x="2609355"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taken for process improvement  </a:t>
            </a:r>
          </a:p>
          <a:p>
            <a:r>
              <a:rPr lang="en-US" sz="1200" dirty="0">
                <a:solidFill>
                  <a:schemeClr val="bg1"/>
                </a:solidFill>
              </a:rPr>
              <a:t>OR</a:t>
            </a:r>
          </a:p>
          <a:p>
            <a:r>
              <a:rPr lang="en-US" sz="1200" dirty="0">
                <a:solidFill>
                  <a:schemeClr val="bg1"/>
                </a:solidFill>
              </a:rPr>
              <a:t> All rating are b/w 50%-60%  measured on a 5 point scale</a:t>
            </a:r>
          </a:p>
        </p:txBody>
      </p:sp>
      <p:sp>
        <p:nvSpPr>
          <p:cNvPr id="23" name="Rectangle 22"/>
          <p:cNvSpPr/>
          <p:nvPr/>
        </p:nvSpPr>
        <p:spPr>
          <a:xfrm>
            <a:off x="424902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5 % over previous year in the following parameters </a:t>
            </a:r>
          </a:p>
          <a:p>
            <a:r>
              <a:rPr lang="en-US" sz="1200" dirty="0">
                <a:solidFill>
                  <a:schemeClr val="bg1"/>
                </a:solidFill>
              </a:rPr>
              <a:t>Product performance </a:t>
            </a:r>
          </a:p>
          <a:p>
            <a:r>
              <a:rPr lang="en-US" sz="1200" dirty="0">
                <a:solidFill>
                  <a:schemeClr val="bg1"/>
                </a:solidFill>
              </a:rPr>
              <a:t>Delivery </a:t>
            </a:r>
          </a:p>
          <a:p>
            <a:r>
              <a:rPr lang="en-US" sz="1200" dirty="0">
                <a:solidFill>
                  <a:schemeClr val="bg1"/>
                </a:solidFill>
              </a:rPr>
              <a:t>OR </a:t>
            </a:r>
          </a:p>
          <a:p>
            <a:r>
              <a:rPr lang="en-US" sz="1200" dirty="0">
                <a:solidFill>
                  <a:schemeClr val="bg1"/>
                </a:solidFill>
              </a:rPr>
              <a:t>All rating are b/w 60%-80% measured on a 5 point scale</a:t>
            </a:r>
          </a:p>
        </p:txBody>
      </p:sp>
      <p:sp>
        <p:nvSpPr>
          <p:cNvPr id="24" name="Rectangle 23"/>
          <p:cNvSpPr/>
          <p:nvPr/>
        </p:nvSpPr>
        <p:spPr>
          <a:xfrm>
            <a:off x="5888687"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7 %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 </a:t>
            </a:r>
          </a:p>
          <a:p>
            <a:r>
              <a:rPr lang="en-US" sz="1200" dirty="0">
                <a:solidFill>
                  <a:schemeClr val="bg1"/>
                </a:solidFill>
              </a:rPr>
              <a:t>All rating are above 80% measured on a 5 point scale </a:t>
            </a:r>
          </a:p>
        </p:txBody>
      </p:sp>
      <p:sp>
        <p:nvSpPr>
          <p:cNvPr id="25" name="Rectangle 24"/>
          <p:cNvSpPr/>
          <p:nvPr/>
        </p:nvSpPr>
        <p:spPr>
          <a:xfrm>
            <a:off x="752835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10 %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a:t>
            </a:r>
          </a:p>
          <a:p>
            <a:r>
              <a:rPr lang="en-US" sz="1200" dirty="0">
                <a:solidFill>
                  <a:schemeClr val="bg1"/>
                </a:solidFill>
              </a:rPr>
              <a:t>All rating are above 90% measured on a 5 point scale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4089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Post delivery support and customer feedback</a:t>
            </a:r>
          </a:p>
          <a:p>
            <a:pPr marL="490855" lvl="1" indent="-342900">
              <a:buSzPct val="100000"/>
              <a:buFont typeface="+mj-lt"/>
              <a:buAutoNum type="arabicPeriod"/>
            </a:pPr>
            <a:r>
              <a:rPr lang="en-IN" sz="1800" dirty="0"/>
              <a:t>Customer Feedback and Improvement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05492537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Financial Discipline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ext uri="{D42A27DB-BD31-4B8C-83A1-F6EECF244321}">
                <p14:modId xmlns:p14="http://schemas.microsoft.com/office/powerpoint/2010/main" val="125305897"/>
              </p:ext>
            </p:extLst>
          </p:nvPr>
        </p:nvGraphicFramePr>
        <p:xfrm>
          <a:off x="996950" y="2156460"/>
          <a:ext cx="7369810" cy="12896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Financial discipline and prudence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Funding flexibility and rotation</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393312614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DH-1 Financial discipline and prudence</a:t>
            </a:r>
            <a:endParaRPr lang="en-IN" sz="2000" dirty="0"/>
          </a:p>
        </p:txBody>
      </p:sp>
      <p:sp>
        <p:nvSpPr>
          <p:cNvPr id="7" name="Rectangle 6"/>
          <p:cNvSpPr/>
          <p:nvPr/>
        </p:nvSpPr>
        <p:spPr>
          <a:xfrm>
            <a:off x="89674" y="1339389"/>
            <a:ext cx="789441" cy="296707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4350773"/>
            <a:ext cx="789441" cy="1636555"/>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defaulted on its loans or other statutory obligations and is classified as a non performing asset by its creditors/lenders</a:t>
            </a:r>
          </a:p>
          <a:p>
            <a:r>
              <a:rPr lang="en-US" sz="1400" dirty="0">
                <a:solidFill>
                  <a:schemeClr val="bg1"/>
                </a:solidFill>
              </a:rPr>
              <a:t>Names of the promoters and/or directors’ names appear on the defaulters’ list.</a:t>
            </a:r>
          </a:p>
        </p:txBody>
      </p:sp>
      <p:sp>
        <p:nvSpPr>
          <p:cNvPr id="17" name="Rectangle 16"/>
          <p:cNvSpPr/>
          <p:nvPr/>
        </p:nvSpPr>
        <p:spPr>
          <a:xfrm>
            <a:off x="2609355"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had earlier defaulted on its loans or other statutory obligations in the last three years, however, it is currently able to meet its dues</a:t>
            </a:r>
          </a:p>
        </p:txBody>
      </p:sp>
      <p:sp>
        <p:nvSpPr>
          <p:cNvPr id="18" name="Rectangle 17"/>
          <p:cNvSpPr/>
          <p:nvPr/>
        </p:nvSpPr>
        <p:spPr>
          <a:xfrm>
            <a:off x="424902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however, it has rescheduled some of its commitments</a:t>
            </a:r>
          </a:p>
        </p:txBody>
      </p:sp>
      <p:sp>
        <p:nvSpPr>
          <p:cNvPr id="19" name="Rectangle 18"/>
          <p:cNvSpPr/>
          <p:nvPr/>
        </p:nvSpPr>
        <p:spPr>
          <a:xfrm>
            <a:off x="5888687"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and never rescheduled any of its commitments</a:t>
            </a:r>
          </a:p>
        </p:txBody>
      </p:sp>
      <p:sp>
        <p:nvSpPr>
          <p:cNvPr id="20" name="Rectangle 19"/>
          <p:cNvSpPr/>
          <p:nvPr/>
        </p:nvSpPr>
        <p:spPr>
          <a:xfrm>
            <a:off x="752835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promoters/directors/group Companies have a debt servicing schedule that is  presented and a policy of meeting debt servicing requirements through infusion of funds where necessary </a:t>
            </a:r>
          </a:p>
        </p:txBody>
      </p:sp>
      <p:sp>
        <p:nvSpPr>
          <p:cNvPr id="21" name="Rectangle 20"/>
          <p:cNvSpPr/>
          <p:nvPr/>
        </p:nvSpPr>
        <p:spPr>
          <a:xfrm>
            <a:off x="980186"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The company does not understand the concept of asset coverage ratio</a:t>
            </a:r>
          </a:p>
        </p:txBody>
      </p:sp>
      <p:sp>
        <p:nvSpPr>
          <p:cNvPr id="22" name="Rectangle 21"/>
          <p:cNvSpPr/>
          <p:nvPr/>
        </p:nvSpPr>
        <p:spPr>
          <a:xfrm>
            <a:off x="2609355"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inadequate asset coverage ratio of &lt;1.5</a:t>
            </a:r>
          </a:p>
        </p:txBody>
      </p:sp>
      <p:sp>
        <p:nvSpPr>
          <p:cNvPr id="23" name="Rectangle 22"/>
          <p:cNvSpPr/>
          <p:nvPr/>
        </p:nvSpPr>
        <p:spPr>
          <a:xfrm>
            <a:off x="424902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1.5-2 </a:t>
            </a:r>
          </a:p>
        </p:txBody>
      </p:sp>
      <p:sp>
        <p:nvSpPr>
          <p:cNvPr id="24" name="Rectangle 23"/>
          <p:cNvSpPr/>
          <p:nvPr/>
        </p:nvSpPr>
        <p:spPr>
          <a:xfrm>
            <a:off x="5888687"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2-2.5 </a:t>
            </a:r>
          </a:p>
        </p:txBody>
      </p:sp>
      <p:sp>
        <p:nvSpPr>
          <p:cNvPr id="25" name="Rectangle 24"/>
          <p:cNvSpPr/>
          <p:nvPr/>
        </p:nvSpPr>
        <p:spPr>
          <a:xfrm>
            <a:off x="752835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&gt;2.5</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6940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DH-2 Funding flexibility and rotation</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minimal from both own sources and other sources of funds</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limited with own sources of funding being limited</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available in terms of promoters’/ investor funds as well as debt.</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moderate leverage and hence may rely more on its promoter’s funds</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low leverage and hence can rely on both sources of funds.</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less than 1</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1.5-2</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moderate cash-cash trading cycle of 2-3</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rapid cash-cash trading cycle of 3-4</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highly rapid cash-cash trading cycle of &gt;4</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9608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Financial discipline and prudence</a:t>
            </a:r>
          </a:p>
          <a:p>
            <a:pPr marL="490855" lvl="1" indent="-342900">
              <a:buSzPct val="100000"/>
              <a:buFont typeface="+mj-lt"/>
              <a:buAutoNum type="arabicPeriod"/>
            </a:pPr>
            <a:r>
              <a:rPr lang="en-IN" sz="1800" dirty="0"/>
              <a:t>Funding flexibility and rotation</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2050020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2124655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919417733"/>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20000"/>
                    </a:ext>
                  </a:extLst>
                </a:gridCol>
                <a:gridCol w="5672742">
                  <a:extLst>
                    <a:ext uri="{9D8B030D-6E8A-4147-A177-3AD203B41FA5}">
                      <a16:colId xmlns:a16="http://schemas.microsoft.com/office/drawing/2014/main" val="20001"/>
                    </a:ext>
                  </a:extLst>
                </a:gridCol>
                <a:gridCol w="1587373">
                  <a:extLst>
                    <a:ext uri="{9D8B030D-6E8A-4147-A177-3AD203B41FA5}">
                      <a16:colId xmlns:a16="http://schemas.microsoft.com/office/drawing/2014/main" val="20002"/>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10000"/>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10001"/>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10002"/>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0003"/>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000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10005"/>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0006"/>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10007"/>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8"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5"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hlinkClick r:id="rId16"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16776" name="think-cell Slide" r:id="rId7" imgW="10160" imgH="10160" progId="TCLayout.ActiveDocument.1">
                  <p:embed/>
                </p:oleObj>
              </mc:Choice>
              <mc:Fallback>
                <p:oleObj name="think-cell Slide" r:id="rId7" imgW="10160" imgH="10160" progId="TCLayout.ActiveDocument.1">
                  <p:embed/>
                  <p:pic>
                    <p:nvPicPr>
                      <p:cNvPr id="0"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panose="020F0502020204030204"/>
              <a:ea typeface="Arial Unicode MS"/>
              <a:cs typeface="Arial Unicode MS"/>
              <a:sym typeface="Calibri" panose="020F0502020204030204"/>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normAutofit fontScale="90000"/>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a:xfrm>
            <a:off x="0" y="6356350"/>
            <a:ext cx="2133600" cy="365125"/>
          </a:xfrm>
          <a:prstGeom prst="rect">
            <a:avLst/>
          </a:prstGeom>
        </p:spPr>
        <p:txBody>
          <a:bodyPr/>
          <a:lstStyle/>
          <a:p>
            <a:pPr>
              <a:defRPr/>
            </a:pPr>
            <a:fld id="{1548ED9B-E1D2-4CEA-A4AA-140FF946F62A}" type="slidenum">
              <a:rPr lang="en-US" smtClean="0"/>
              <a:t>301</a:t>
            </a:fld>
            <a:endParaRPr lang="en-US"/>
          </a:p>
        </p:txBody>
      </p:sp>
    </p:spTree>
    <p:custDataLst>
      <p:tags r:id="rId1"/>
    </p:custData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ENVIRONMENTAL ACTS IN INDIA</a:t>
            </a:r>
          </a:p>
        </p:txBody>
      </p:sp>
      <p:sp>
        <p:nvSpPr>
          <p:cNvPr id="3" name="Rectangle 2"/>
          <p:cNvSpPr/>
          <p:nvPr/>
        </p:nvSpPr>
        <p:spPr>
          <a:xfrm>
            <a:off x="718984" y="1441567"/>
            <a:ext cx="6990736" cy="3582519"/>
          </a:xfrm>
          <a:prstGeom prst="rect">
            <a:avLst/>
          </a:prstGeom>
        </p:spPr>
        <p:txBody>
          <a:bodyPr wrap="square">
            <a:spAutoFit/>
          </a:bodyPr>
          <a:lstStyle/>
          <a:p>
            <a:pPr>
              <a:defRPr/>
            </a:pPr>
            <a:r>
              <a:rPr lang="en-US" altLang="en-US" b="1" dirty="0"/>
              <a:t>The Water (Prevention &amp; Control of Pollution) Act, 1974, 1988</a:t>
            </a:r>
          </a:p>
          <a:p>
            <a:pPr>
              <a:defRPr/>
            </a:pPr>
            <a:endParaRPr lang="en-US" altLang="en-US" b="1" dirty="0"/>
          </a:p>
          <a:p>
            <a:pPr>
              <a:defRPr/>
            </a:pPr>
            <a:r>
              <a:rPr lang="en-US" altLang="en-US" b="1" dirty="0"/>
              <a:t>The Water (Prevention &amp; Control of Pollution) </a:t>
            </a:r>
            <a:r>
              <a:rPr lang="en-US" altLang="en-US" b="1" dirty="0" err="1"/>
              <a:t>Cess</a:t>
            </a:r>
            <a:r>
              <a:rPr lang="en-US" altLang="en-US" b="1" dirty="0"/>
              <a:t> Act, 1977</a:t>
            </a:r>
          </a:p>
          <a:p>
            <a:pPr>
              <a:defRPr/>
            </a:pPr>
            <a:endParaRPr lang="en-US" altLang="en-US" b="1" dirty="0"/>
          </a:p>
          <a:p>
            <a:pPr>
              <a:defRPr/>
            </a:pPr>
            <a:r>
              <a:rPr lang="en-US" altLang="en-US" b="1" dirty="0"/>
              <a:t>The Forest (Conservation) Act, 1980</a:t>
            </a:r>
          </a:p>
          <a:p>
            <a:pPr>
              <a:defRPr/>
            </a:pPr>
            <a:endParaRPr lang="en-US" altLang="en-US" b="1" dirty="0"/>
          </a:p>
          <a:p>
            <a:pPr>
              <a:defRPr/>
            </a:pPr>
            <a:r>
              <a:rPr lang="en-US" altLang="en-US" b="1" dirty="0"/>
              <a:t>The Air (Prevention &amp; Control of Pollution) Act, 1981, 1987</a:t>
            </a:r>
          </a:p>
          <a:p>
            <a:pPr>
              <a:defRPr/>
            </a:pPr>
            <a:endParaRPr lang="en-US" altLang="en-US" b="1" dirty="0"/>
          </a:p>
          <a:p>
            <a:pPr>
              <a:defRPr/>
            </a:pPr>
            <a:r>
              <a:rPr lang="en-US" altLang="en-US" b="1" dirty="0"/>
              <a:t>The Environmental (Protection) Act, 1986</a:t>
            </a:r>
          </a:p>
          <a:p>
            <a:pPr>
              <a:defRPr/>
            </a:pPr>
            <a:endParaRPr lang="en-US" altLang="en-US" b="1" dirty="0"/>
          </a:p>
          <a:p>
            <a:pPr>
              <a:defRPr/>
            </a:pPr>
            <a:r>
              <a:rPr lang="en-US" altLang="en-US" b="1" dirty="0"/>
              <a:t>National Green Tribunal Act , 2010</a:t>
            </a:r>
          </a:p>
          <a:p>
            <a:pPr>
              <a:defRPr/>
            </a:pPr>
            <a:endParaRPr lang="en-US" altLang="en-US" b="1" dirty="0"/>
          </a:p>
          <a:p>
            <a:pPr>
              <a:lnSpc>
                <a:spcPct val="80000"/>
              </a:lnSpc>
              <a:defRPr/>
            </a:pPr>
            <a:endParaRPr lang="en-US" altLang="en-US" sz="135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IN" sz="1800" dirty="0"/>
              <a:t>SOME IMPORTANT RULES FRAMED UNDER THE EP ACT</a:t>
            </a:r>
          </a:p>
        </p:txBody>
      </p:sp>
      <p:sp>
        <p:nvSpPr>
          <p:cNvPr id="3" name="Rectangle 2"/>
          <p:cNvSpPr/>
          <p:nvPr/>
        </p:nvSpPr>
        <p:spPr>
          <a:xfrm>
            <a:off x="501094" y="1205083"/>
            <a:ext cx="8131277" cy="5355312"/>
          </a:xfrm>
          <a:prstGeom prst="rect">
            <a:avLst/>
          </a:prstGeom>
        </p:spPr>
        <p:txBody>
          <a:bodyPr wrap="square">
            <a:spAutoFit/>
          </a:bodyPr>
          <a:lstStyle/>
          <a:p>
            <a:pPr>
              <a:defRPr/>
            </a:pPr>
            <a:r>
              <a:rPr lang="en-US" altLang="en-US" b="1" dirty="0"/>
              <a:t>Process of framing Rules</a:t>
            </a:r>
          </a:p>
          <a:p>
            <a:pPr>
              <a:defRPr/>
            </a:pPr>
            <a:endParaRPr lang="en-US" altLang="en-US" b="1" dirty="0"/>
          </a:p>
          <a:p>
            <a:pPr>
              <a:defRPr/>
            </a:pPr>
            <a:r>
              <a:rPr lang="en-US" altLang="en-US" b="1" dirty="0"/>
              <a:t>The Hazardous Wastes (Management &amp; Handling) Rules, 1989</a:t>
            </a:r>
          </a:p>
          <a:p>
            <a:pPr>
              <a:defRPr/>
            </a:pPr>
            <a:r>
              <a:rPr lang="en-US" altLang="en-US" b="1" dirty="0"/>
              <a:t>  </a:t>
            </a:r>
          </a:p>
          <a:p>
            <a:pPr>
              <a:defRPr/>
            </a:pPr>
            <a:r>
              <a:rPr lang="en-US" altLang="en-US" b="1" dirty="0"/>
              <a:t>The HW (M, H, &amp; TM) Rules, 2008, 2009, 2010</a:t>
            </a:r>
          </a:p>
          <a:p>
            <a:pPr>
              <a:defRPr/>
            </a:pPr>
            <a:endParaRPr lang="en-US" altLang="en-US" b="1" dirty="0"/>
          </a:p>
          <a:p>
            <a:pPr>
              <a:defRPr/>
            </a:pPr>
            <a:r>
              <a:rPr lang="en-US" altLang="en-US" b="1" dirty="0"/>
              <a:t>Manufacture, Storage, and Import of Hazardous Chemical Rules, 1989, 2000</a:t>
            </a:r>
          </a:p>
          <a:p>
            <a:pPr>
              <a:defRPr/>
            </a:pPr>
            <a:endParaRPr lang="en-US" altLang="en-US" b="1" dirty="0"/>
          </a:p>
          <a:p>
            <a:pPr>
              <a:defRPr/>
            </a:pPr>
            <a:r>
              <a:rPr lang="en-US" altLang="en-US" b="1" u="sng" dirty="0"/>
              <a:t>EIA Notification, 1994</a:t>
            </a:r>
            <a:r>
              <a:rPr lang="en-US" altLang="en-US" u="sng" dirty="0"/>
              <a:t> </a:t>
            </a:r>
          </a:p>
          <a:p>
            <a:pPr>
              <a:defRPr/>
            </a:pPr>
            <a:endParaRPr lang="en-US" altLang="en-US" dirty="0"/>
          </a:p>
          <a:p>
            <a:pPr>
              <a:defRPr/>
            </a:pPr>
            <a:r>
              <a:rPr lang="en-US" altLang="en-US" b="1" dirty="0"/>
              <a:t>Chemical Accidents (Emergency Planning, Preparedness &amp; Response) Rules, 1996</a:t>
            </a:r>
          </a:p>
          <a:p>
            <a:pPr>
              <a:defRPr/>
            </a:pPr>
            <a:endParaRPr lang="en-US" altLang="en-US" b="1" dirty="0"/>
          </a:p>
          <a:p>
            <a:pPr>
              <a:defRPr/>
            </a:pPr>
            <a:r>
              <a:rPr lang="en-US" altLang="en-US" b="1" dirty="0"/>
              <a:t>Public Hearing Notification, 1997</a:t>
            </a:r>
          </a:p>
          <a:p>
            <a:pPr>
              <a:defRPr/>
            </a:pPr>
            <a:endParaRPr lang="en-US" altLang="en-US" b="1" dirty="0"/>
          </a:p>
          <a:p>
            <a:pPr>
              <a:defRPr/>
            </a:pPr>
            <a:r>
              <a:rPr lang="en-US" altLang="en-US" b="1" dirty="0"/>
              <a:t>Bio-medical Waste (M&amp;H) Rules, 1998</a:t>
            </a:r>
          </a:p>
          <a:p>
            <a:pPr>
              <a:defRPr/>
            </a:pPr>
            <a:endParaRPr lang="en-US" altLang="en-US" b="1" dirty="0"/>
          </a:p>
          <a:p>
            <a:pPr>
              <a:defRPr/>
            </a:pPr>
            <a:r>
              <a:rPr lang="en-US" altLang="en-US" b="1" dirty="0"/>
              <a:t>Ash Utilization Notification, 1999</a:t>
            </a:r>
          </a:p>
          <a:p>
            <a:pPr>
              <a:defRPr/>
            </a:pPr>
            <a:endParaRPr lang="en-US" altLang="en-US" b="1" dirty="0"/>
          </a:p>
          <a:p>
            <a:pPr>
              <a:defRPr/>
            </a:pPr>
            <a:r>
              <a:rPr lang="en-US" altLang="en-US" b="1" u="sng" dirty="0"/>
              <a:t>EIA Notification, </a:t>
            </a:r>
            <a:r>
              <a:rPr lang="en-US" altLang="en-US" u="sng" dirty="0"/>
              <a:t> </a:t>
            </a:r>
            <a:r>
              <a:rPr lang="en-US" altLang="en-US" b="1" u="sng" dirty="0"/>
              <a:t>2006</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1000"/>
                                        <p:tgtEl>
                                          <p:spTgt spid="3">
                                            <p:txEl>
                                              <p:pRg st="8" end="8"/>
                                            </p:txEl>
                                          </p:spTgt>
                                        </p:tgtEl>
                                      </p:cBhvr>
                                    </p:animEffect>
                                    <p:anim calcmode="lin" valueType="num">
                                      <p:cBhvr>
                                        <p:cTn id="3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1000"/>
                                        <p:tgtEl>
                                          <p:spTgt spid="3">
                                            <p:txEl>
                                              <p:pRg st="10" end="10"/>
                                            </p:txEl>
                                          </p:spTgt>
                                        </p:tgtEl>
                                      </p:cBhvr>
                                    </p:animEffect>
                                    <p:anim calcmode="lin" valueType="num">
                                      <p:cBhvr>
                                        <p:cTn id="4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1000"/>
                                        <p:tgtEl>
                                          <p:spTgt spid="3">
                                            <p:txEl>
                                              <p:pRg st="12" end="12"/>
                                            </p:txEl>
                                          </p:spTgt>
                                        </p:tgtEl>
                                      </p:cBhvr>
                                    </p:animEffect>
                                    <p:anim calcmode="lin" valueType="num">
                                      <p:cBhvr>
                                        <p:cTn id="4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1000"/>
                                        <p:tgtEl>
                                          <p:spTgt spid="3">
                                            <p:txEl>
                                              <p:pRg st="14" end="14"/>
                                            </p:txEl>
                                          </p:spTgt>
                                        </p:tgtEl>
                                      </p:cBhvr>
                                    </p:animEffect>
                                    <p:anim calcmode="lin" valueType="num">
                                      <p:cBhvr>
                                        <p:cTn id="54"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fade">
                                      <p:cBhvr>
                                        <p:cTn id="58" dur="1000"/>
                                        <p:tgtEl>
                                          <p:spTgt spid="3">
                                            <p:txEl>
                                              <p:pRg st="16" end="16"/>
                                            </p:txEl>
                                          </p:spTgt>
                                        </p:tgtEl>
                                      </p:cBhvr>
                                    </p:animEffect>
                                    <p:anim calcmode="lin" valueType="num">
                                      <p:cBhvr>
                                        <p:cTn id="5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1000"/>
                                        <p:tgtEl>
                                          <p:spTgt spid="3">
                                            <p:txEl>
                                              <p:pRg st="18" end="18"/>
                                            </p:txEl>
                                          </p:spTgt>
                                        </p:tgtEl>
                                      </p:cBhvr>
                                    </p:animEffect>
                                    <p:anim calcmode="lin" valueType="num">
                                      <p:cBhvr>
                                        <p:cTn id="6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RECENT WASTE MANAGEMENT RULES IN MAR-APR 2016</a:t>
            </a:r>
          </a:p>
        </p:txBody>
      </p:sp>
      <p:graphicFrame>
        <p:nvGraphicFramePr>
          <p:cNvPr id="3" name="Table 2"/>
          <p:cNvGraphicFramePr>
            <a:graphicFrameLocks noGrp="1"/>
          </p:cNvGraphicFramePr>
          <p:nvPr/>
        </p:nvGraphicFramePr>
        <p:xfrm>
          <a:off x="619433" y="1731092"/>
          <a:ext cx="7897761" cy="3893575"/>
        </p:xfrm>
        <a:graphic>
          <a:graphicData uri="http://schemas.openxmlformats.org/drawingml/2006/table">
            <a:tbl>
              <a:tblPr>
                <a:tableStyleId>{5C22544A-7EE6-4342-B048-85BDC9FD1C3A}</a:tableStyleId>
              </a:tblPr>
              <a:tblGrid>
                <a:gridCol w="7897761">
                  <a:extLst>
                    <a:ext uri="{9D8B030D-6E8A-4147-A177-3AD203B41FA5}">
                      <a16:colId xmlns:a16="http://schemas.microsoft.com/office/drawing/2014/main" val="20000"/>
                    </a:ext>
                  </a:extLst>
                </a:gridCol>
              </a:tblGrid>
              <a:tr h="3893575">
                <a:tc>
                  <a:txBody>
                    <a:bodyPr/>
                    <a:lstStyle/>
                    <a:p>
                      <a:pPr marL="342900" lvl="0" indent="-342900" algn="l">
                        <a:lnSpc>
                          <a:spcPct val="150000"/>
                        </a:lnSpc>
                        <a:spcAft>
                          <a:spcPts val="0"/>
                        </a:spcAft>
                        <a:buFont typeface="+mj-lt"/>
                        <a:buAutoNum type="alphaLcPeriod"/>
                      </a:pPr>
                      <a:r>
                        <a:rPr lang="en-IN" sz="1800" b="0" dirty="0">
                          <a:effectLst/>
                        </a:rPr>
                        <a:t>Plastic Waste Management Rules 2016, </a:t>
                      </a:r>
                    </a:p>
                    <a:p>
                      <a:pPr marL="342900" lvl="0" indent="-342900" algn="l">
                        <a:lnSpc>
                          <a:spcPct val="150000"/>
                        </a:lnSpc>
                        <a:spcAft>
                          <a:spcPts val="0"/>
                        </a:spcAft>
                        <a:buFont typeface="+mj-lt"/>
                        <a:buAutoNum type="alphaLcPeriod"/>
                      </a:pPr>
                      <a:r>
                        <a:rPr lang="en-IN" sz="1800" b="0" dirty="0">
                          <a:effectLst/>
                        </a:rPr>
                        <a:t>e-waste (Management) Rules, 2016,</a:t>
                      </a:r>
                    </a:p>
                    <a:p>
                      <a:pPr marL="342900" lvl="0" indent="-342900" algn="l">
                        <a:lnSpc>
                          <a:spcPct val="150000"/>
                        </a:lnSpc>
                        <a:spcAft>
                          <a:spcPts val="0"/>
                        </a:spcAft>
                        <a:buFont typeface="+mj-lt"/>
                        <a:buAutoNum type="alphaLcPeriod"/>
                      </a:pPr>
                      <a:r>
                        <a:rPr lang="en-IN" sz="1800" b="0" dirty="0">
                          <a:effectLst/>
                        </a:rPr>
                        <a:t>G.S.R. 343(E). [28-03-2016]: Bio-Medical Waste Management Rules, </a:t>
                      </a:r>
                    </a:p>
                    <a:p>
                      <a:pPr marL="342900" lvl="0" indent="-342900" algn="l">
                        <a:lnSpc>
                          <a:spcPct val="150000"/>
                        </a:lnSpc>
                        <a:spcAft>
                          <a:spcPts val="0"/>
                        </a:spcAft>
                        <a:buFont typeface="+mj-lt"/>
                        <a:buAutoNum type="alphaLcPeriod"/>
                      </a:pPr>
                      <a:r>
                        <a:rPr lang="en-IN" sz="1800" b="0" dirty="0">
                          <a:effectLst/>
                        </a:rPr>
                        <a:t>Construction and Demolition Waste Management Rules, 2016,  </a:t>
                      </a:r>
                    </a:p>
                    <a:p>
                      <a:pPr marL="342900" lvl="0" indent="-342900" algn="l">
                        <a:lnSpc>
                          <a:spcPct val="150000"/>
                        </a:lnSpc>
                        <a:spcAft>
                          <a:spcPts val="1000"/>
                        </a:spcAft>
                        <a:buFont typeface="+mj-lt"/>
                        <a:buAutoNum type="alphaLcPeriod"/>
                      </a:pPr>
                      <a:r>
                        <a:rPr lang="en-IN" sz="1800" b="0" dirty="0">
                          <a:effectLst/>
                        </a:rPr>
                        <a:t>Hazardous and Other Wastes (Management and Transboundary Movement) Rules, 2016,</a:t>
                      </a:r>
                      <a:r>
                        <a:rPr lang="en-IN" sz="1800" b="0" baseline="0" dirty="0">
                          <a:effectLst/>
                        </a:rPr>
                        <a:t> </a:t>
                      </a:r>
                    </a:p>
                    <a:p>
                      <a:pPr marL="342900" lvl="0" indent="-342900" algn="l">
                        <a:lnSpc>
                          <a:spcPct val="150000"/>
                        </a:lnSpc>
                        <a:spcAft>
                          <a:spcPts val="1000"/>
                        </a:spcAft>
                        <a:buFont typeface="+mj-lt"/>
                        <a:buAutoNum type="alphaLcPeriod"/>
                      </a:pPr>
                      <a:r>
                        <a:rPr lang="en-IN" sz="1800" b="0" baseline="0" dirty="0">
                          <a:effectLst/>
                          <a:latin typeface="Calibri" panose="020F0502020204030204" pitchFamily="34" charset="0"/>
                          <a:ea typeface="Times New Roman" panose="02020603050405020304" pitchFamily="18" charset="0"/>
                          <a:cs typeface="Mangal" panose="02040503050203030202"/>
                        </a:rPr>
                        <a:t>Solid Waste Management Rules 2016 covering domestic wastes</a:t>
                      </a:r>
                    </a:p>
                    <a:p>
                      <a:pPr marL="342900" lvl="0" indent="-342900" algn="l">
                        <a:lnSpc>
                          <a:spcPct val="115000"/>
                        </a:lnSpc>
                        <a:spcAft>
                          <a:spcPts val="1000"/>
                        </a:spcAft>
                        <a:buFont typeface="+mj-lt"/>
                        <a:buAutoNum type="alphaLcPeriod"/>
                      </a:pPr>
                      <a:endParaRPr lang="en-IN" sz="1400" b="0" dirty="0">
                        <a:effectLst/>
                        <a:latin typeface="Calibri" panose="020F0502020204030204" pitchFamily="34" charset="0"/>
                        <a:ea typeface="Times New Roman" panose="02020603050405020304" pitchFamily="18" charset="0"/>
                        <a:cs typeface="Mangal" panose="02040503050203030202"/>
                      </a:endParaRPr>
                    </a:p>
                  </a:txBody>
                  <a:tcPr marL="85725" marR="85725" marT="0" marB="0">
                    <a:no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p:nvPr/>
        </p:nvSpPr>
        <p:spPr>
          <a:xfrm>
            <a:off x="2266950" y="5698673"/>
            <a:ext cx="2628900" cy="342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p:nvPr/>
        </p:nvSpPr>
        <p:spPr>
          <a:xfrm>
            <a:off x="6515099" y="5766708"/>
            <a:ext cx="1143000" cy="342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t>305</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Water Act 1974</a:t>
            </a:r>
          </a:p>
        </p:txBody>
      </p:sp>
      <p:sp>
        <p:nvSpPr>
          <p:cNvPr id="3" name="Rectangle 2"/>
          <p:cNvSpPr/>
          <p:nvPr/>
        </p:nvSpPr>
        <p:spPr>
          <a:xfrm>
            <a:off x="591515" y="1283576"/>
            <a:ext cx="5939913" cy="4356705"/>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641554" y="1523696"/>
            <a:ext cx="7034981" cy="4619854"/>
          </a:xfrm>
          <a:prstGeom prst="rect">
            <a:avLst/>
          </a:prstGeom>
        </p:spPr>
        <p:txBody>
          <a:bodyPr wrap="square">
            <a:spAutoFit/>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1">
              <a:lnSpc>
                <a:spcPct val="150000"/>
              </a:lnSpc>
            </a:pPr>
            <a:r>
              <a:rPr lang="en-US" altLang="en-US" dirty="0"/>
              <a:t>Standards for quality of air, water, soil</a:t>
            </a:r>
          </a:p>
          <a:p>
            <a:pPr lvl="1">
              <a:lnSpc>
                <a:spcPct val="150000"/>
              </a:lnSpc>
            </a:pPr>
            <a:r>
              <a:rPr lang="en-US" altLang="en-US" dirty="0"/>
              <a:t>Restrict or prohibit location of industries</a:t>
            </a:r>
          </a:p>
          <a:p>
            <a:pPr lvl="1">
              <a:lnSpc>
                <a:spcPct val="150000"/>
              </a:lnSpc>
            </a:pPr>
            <a:r>
              <a:rPr lang="en-US" altLang="en-US" dirty="0"/>
              <a:t>Restrict or prohibit handling of hazardous substances</a:t>
            </a:r>
          </a:p>
          <a:p>
            <a:pPr lvl="1">
              <a:lnSpc>
                <a:spcPct val="150000"/>
              </a:lnSpc>
            </a:pPr>
            <a:r>
              <a:rPr lang="en-US" altLang="en-US" dirty="0"/>
              <a:t>Lay down safeguards for prevention of accidents</a:t>
            </a:r>
          </a:p>
          <a:p>
            <a:pPr lvl="1">
              <a:lnSpc>
                <a:spcPct val="150000"/>
              </a:lnSpc>
            </a:pPr>
            <a:endParaRPr lang="en-US"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655" indent="-277495">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B Projects </a:t>
            </a:r>
            <a:r>
              <a:rPr lang="en-US" altLang="en-US" dirty="0"/>
              <a:t>require prior EC from the SEIAA, on the recommendation of SEAC</a:t>
            </a:r>
          </a:p>
          <a:p>
            <a:pPr marL="264160">
              <a:spcBef>
                <a:spcPct val="0"/>
              </a:spcBef>
              <a:defRPr/>
            </a:pPr>
            <a:r>
              <a:rPr lang="en-US" altLang="en-US" dirty="0">
                <a:solidFill>
                  <a:srgbClr val="009800"/>
                </a:solid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anose="02020603050405020304" pitchFamily="18" charset="0"/>
              </a:rPr>
              <a:t>Environmental Issues </a:t>
            </a:r>
            <a:endParaRPr lang="en-CA" dirty="0">
              <a:cs typeface="Times New Roman" panose="02020603050405020304"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Acid rain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Conservation of flora (plants) and fauna (animals)</a:t>
            </a:r>
          </a:p>
        </p:txBody>
      </p:sp>
    </p:spTree>
    <p:custDataLst>
      <p:tags r:id="rId1"/>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- 1 </a:t>
            </a:r>
          </a:p>
        </p:txBody>
      </p:sp>
      <p:graphicFrame>
        <p:nvGraphicFramePr>
          <p:cNvPr id="4" name="Table 3"/>
          <p:cNvGraphicFramePr>
            <a:graphicFrameLocks noGrp="1"/>
          </p:cNvGraphicFramePr>
          <p:nvPr/>
        </p:nvGraphicFramePr>
        <p:xfrm>
          <a:off x="1524000" y="4033368"/>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5.  What is the relationship between CPCB and SPCBs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1524000" y="465734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6.  What are Category A and Category B projects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524000" y="5281315"/>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7.  Name 3 local and global environmental issues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524000" y="147651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1.  Define the term ‘Environment’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524000" y="2100486"/>
          <a:ext cx="6096000" cy="6172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2.  Name 3 major Environmental Acts in India</a:t>
                      </a:r>
                    </a:p>
                    <a:p>
                      <a:pPr marL="0" marR="0" lvl="0" indent="0" algn="l" defTabSz="932815" rtl="0" eaLnBrk="1" fontAlgn="auto" latinLnBrk="0" hangingPunct="1">
                        <a:lnSpc>
                          <a:spcPct val="100000"/>
                        </a:lnSpc>
                        <a:spcBef>
                          <a:spcPts val="0"/>
                        </a:spcBef>
                        <a:spcAft>
                          <a:spcPts val="0"/>
                        </a:spcAft>
                        <a:buClrTx/>
                        <a:buSzTx/>
                        <a:buFontTx/>
                        <a:buNone/>
                        <a:defRPr/>
                      </a:pPr>
                      <a:endParaRPr lang="en-IN" sz="18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1524000" y="2785420"/>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3.  How Rules are framed under Environmental Acts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524000" y="3409394"/>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4.  Name 3 important Environmental Rules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523494"/>
          </a:xfrm>
        </p:spPr>
        <p:txBody>
          <a:bodyPr>
            <a:normAutofit fontScale="90000"/>
          </a:bodyPr>
          <a:lstStyle/>
          <a:p>
            <a:pPr algn="ctr"/>
            <a:r>
              <a:rPr lang="en-US" dirty="0"/>
              <a:t>F-1</a:t>
            </a:r>
            <a:br>
              <a:rPr lang="en-US" dirty="0"/>
            </a:br>
            <a:r>
              <a:rPr lang="en-US" dirty="0"/>
              <a:t>Technology Selection</a:t>
            </a:r>
            <a:br>
              <a:rPr lang="en-US" dirty="0"/>
            </a:br>
            <a:r>
              <a:rPr lang="en-US" dirty="0"/>
              <a:t>Environmental Management</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idx="4294967295"/>
          </p:nvPr>
        </p:nvSpPr>
        <p:spPr>
          <a:xfrm>
            <a:off x="0" y="381000"/>
            <a:ext cx="6996113" cy="307975"/>
          </a:xfrm>
        </p:spPr>
        <p:txBody>
          <a:bodyPr/>
          <a:lstStyle/>
          <a:p>
            <a:r>
              <a:rPr lang="en-IN" sz="1800" dirty="0">
                <a:solidFill>
                  <a:srgbClr val="000000"/>
                </a:solidFill>
                <a:latin typeface="Cambria" panose="02040503050406030204"/>
                <a:ea typeface="MS Mincho" panose="02020609040205080304" charset="-128"/>
                <a:cs typeface="Arial" panose="020B0604020202020204"/>
              </a:rPr>
              <a:t>Technology selection &amp; continual Up-gradation </a:t>
            </a:r>
            <a:endParaRPr lang="en-IN" sz="1800" dirty="0"/>
          </a:p>
        </p:txBody>
      </p:sp>
    </p:spTree>
    <p:custDataLst>
      <p:tags r:id="rId1"/>
    </p:custDataLst>
  </p:cSld>
  <p:clrMapOvr>
    <a:masterClrMapping/>
  </p:clrMapOvr>
  <p:transition spd="slow">
    <p:wipe dir="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Exercise - 2</a:t>
            </a:r>
          </a:p>
        </p:txBody>
      </p:sp>
      <p:graphicFrame>
        <p:nvGraphicFramePr>
          <p:cNvPr id="4" name="Content Placeholder 3"/>
          <p:cNvGraphicFramePr>
            <a:graphicFrameLocks noGrp="1"/>
          </p:cNvGraphicFramePr>
          <p:nvPr>
            <p:ph idx="4294967295"/>
          </p:nvPr>
        </p:nvGraphicFramePr>
        <p:xfrm>
          <a:off x="1491343" y="3153002"/>
          <a:ext cx="6539947" cy="661056"/>
        </p:xfrm>
        <a:graphic>
          <a:graphicData uri="http://schemas.openxmlformats.org/drawingml/2006/table">
            <a:tbl>
              <a:tblPr firstRow="1" bandRow="1">
                <a:tableStyleId>{5C22544A-7EE6-4342-B048-85BDC9FD1C3A}</a:tableStyleId>
              </a:tblPr>
              <a:tblGrid>
                <a:gridCol w="6539947">
                  <a:extLst>
                    <a:ext uri="{9D8B030D-6E8A-4147-A177-3AD203B41FA5}">
                      <a16:colId xmlns:a16="http://schemas.microsoft.com/office/drawing/2014/main" val="20000"/>
                    </a:ext>
                  </a:extLst>
                </a:gridCol>
              </a:tblGrid>
              <a:tr h="661056">
                <a:tc>
                  <a:txBody>
                    <a:bodyPr/>
                    <a:lstStyle/>
                    <a:p>
                      <a:pPr algn="ctr"/>
                      <a:r>
                        <a:rPr lang="en-IN" sz="1800" dirty="0">
                          <a:solidFill>
                            <a:schemeClr val="tx1"/>
                          </a:solidFill>
                        </a:rPr>
                        <a:t>Give 3 examples of environmental</a:t>
                      </a:r>
                      <a:r>
                        <a:rPr lang="en-IN" sz="1800" baseline="0" dirty="0">
                          <a:solidFill>
                            <a:schemeClr val="tx1"/>
                          </a:solidFill>
                        </a:rPr>
                        <a:t> aspects being considered at the technology/process selection stage itself</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015663"/>
          </a:xfrm>
        </p:spPr>
        <p:txBody>
          <a:bodyPr>
            <a:normAutofit fontScale="90000"/>
          </a:bodyPr>
          <a:lstStyle/>
          <a:p>
            <a:pPr algn="ctr"/>
            <a:r>
              <a:rPr lang="en-US" dirty="0"/>
              <a:t>F-2</a:t>
            </a:r>
            <a:br>
              <a:rPr lang="en-US" dirty="0"/>
            </a:br>
            <a:r>
              <a:rPr lang="en-US" dirty="0"/>
              <a:t>Pollution Control</a:t>
            </a:r>
            <a:endParaRPr lang="en-IN" dirty="0"/>
          </a:p>
        </p:txBody>
      </p:sp>
    </p:spTree>
    <p:custDataLst>
      <p:tags r:id="rId1"/>
    </p:custDataLst>
  </p:cSld>
  <p:clrMapOvr>
    <a:masterClrMapping/>
  </p:clrMapOvr>
  <p:transition spd="slow">
    <p:wipe dir="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idx="4294967295"/>
          </p:nvPr>
        </p:nvSpPr>
        <p:spPr>
          <a:xfrm>
            <a:off x="130632" y="413658"/>
            <a:ext cx="6996113" cy="307975"/>
          </a:xfrm>
        </p:spPr>
        <p:txBody>
          <a:bodyPr/>
          <a:lstStyle/>
          <a:p>
            <a:pPr>
              <a:spcAft>
                <a:spcPts val="900"/>
              </a:spcAft>
            </a:pPr>
            <a:r>
              <a:rPr lang="en-IN" sz="2000" dirty="0">
                <a:solidFill>
                  <a:srgbClr val="000000"/>
                </a:solidFill>
                <a:ea typeface="Times New Roman" panose="02020603050405020304"/>
                <a:cs typeface="Times New Roman" panose="02020603050405020304"/>
              </a:rPr>
              <a:t>Systems for abatement of effluent, emissions and wastes</a:t>
            </a:r>
            <a:endParaRPr lang="en-IN" sz="2000" dirty="0">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anose="020B0A04020102020204"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Products</a:t>
            </a:r>
            <a:endParaRPr lang="en-US" altLang="en-US" sz="1350" b="1">
              <a:solidFill>
                <a:srgbClr val="000000"/>
              </a:solidFill>
              <a:latin typeface="Times New Roman" panose="02020603050405020304"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Services</a:t>
            </a:r>
            <a:endParaRPr lang="en-US" altLang="en-US" sz="1350" b="1">
              <a:solidFill>
                <a:srgbClr val="000000"/>
              </a:solidFill>
              <a:latin typeface="Times New Roman" panose="02020603050405020304"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endParaRPr lang="en-US" altLang="en-US" sz="1350" b="1">
              <a:solidFill>
                <a:srgbClr val="000000"/>
              </a:solidFill>
              <a:latin typeface="Times New Roman" panose="02020603050405020304"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anose="02020603050405020304"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a:solidFill>
                <a:srgbClr val="000000"/>
              </a:solidFill>
              <a:latin typeface="Arial Black" panose="020B0A04020102020204"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a:t>
            </a:r>
            <a:endParaRPr lang="en-US" altLang="en-US" sz="1350" b="1">
              <a:solidFill>
                <a:srgbClr val="000000"/>
              </a:solidFill>
              <a:latin typeface="Times New Roman" panose="02020603050405020304"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 Legal and Other</a:t>
            </a:r>
            <a:endParaRPr lang="en-US" altLang="en-US" sz="1350" b="1">
              <a:solidFill>
                <a:srgbClr val="000000"/>
              </a:solidFill>
              <a:latin typeface="Times New Roman" panose="02020603050405020304"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Requirements</a:t>
            </a:r>
            <a:endParaRPr lang="en-US" altLang="en-US" sz="1350" b="1">
              <a:solidFill>
                <a:srgbClr val="000000"/>
              </a:solidFill>
              <a:latin typeface="Times New Roman" panose="02020603050405020304"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Establish</a:t>
            </a:r>
            <a:endParaRPr lang="en-US" altLang="en-US" sz="1350" b="1">
              <a:solidFill>
                <a:srgbClr val="000000"/>
              </a:solidFill>
              <a:latin typeface="Times New Roman" panose="02020603050405020304"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Objectives</a:t>
            </a:r>
            <a:endParaRPr lang="en-US" altLang="en-US" sz="1350" b="1">
              <a:solidFill>
                <a:srgbClr val="000000"/>
              </a:solidFill>
              <a:latin typeface="Times New Roman" panose="02020603050405020304"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Targets</a:t>
            </a:r>
            <a:endParaRPr lang="en-US" altLang="en-US" sz="1350" b="1">
              <a:solidFill>
                <a:srgbClr val="000000"/>
              </a:solidFill>
              <a:latin typeface="Times New Roman" panose="02020603050405020304"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Management</a:t>
            </a:r>
            <a:endParaRPr lang="en-US" altLang="en-US" sz="1350" b="1">
              <a:solidFill>
                <a:srgbClr val="000000"/>
              </a:solidFill>
              <a:latin typeface="Times New Roman" panose="02020603050405020304"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4"/>
          <p:cNvGraphicFramePr>
            <a:graphicFrameLocks noChangeAspect="1"/>
          </p:cNvGraphicFramePr>
          <p:nvPr/>
        </p:nvGraphicFramePr>
        <p:xfrm>
          <a:off x="1575197" y="1947863"/>
          <a:ext cx="5947172" cy="3411141"/>
        </p:xfrm>
        <a:graphic>
          <a:graphicData uri="http://schemas.openxmlformats.org/presentationml/2006/ole">
            <mc:AlternateContent xmlns:mc="http://schemas.openxmlformats.org/markup-compatibility/2006">
              <mc:Choice xmlns:v="urn:schemas-microsoft-com:vml" Requires="v">
                <p:oleObj spid="_x0000_s118863" name="Document" r:id="rId5" imgW="7912735" imgH="3832860" progId="Word.Document.8">
                  <p:embed/>
                </p:oleObj>
              </mc:Choice>
              <mc:Fallback>
                <p:oleObj name="Document" r:id="rId5" imgW="7912735" imgH="3832860" progId="Word.Document.8">
                  <p:embed/>
                  <p:pic>
                    <p:nvPicPr>
                      <p:cNvPr id="0" name="Picture 67060"/>
                      <p:cNvPicPr>
                        <a:picLocks noChangeAspect="1" noChangeArrowheads="1"/>
                      </p:cNvPicPr>
                      <p:nvPr/>
                    </p:nvPicPr>
                    <p:blipFill>
                      <a:blip r:embed="rId6"/>
                      <a:srcRect/>
                      <a:stretch>
                        <a:fillRect/>
                      </a:stretch>
                    </p:blipFill>
                    <p:spPr bwMode="auto">
                      <a:xfrm>
                        <a:off x="1575197" y="1947863"/>
                        <a:ext cx="5947172" cy="3411141"/>
                      </a:xfrm>
                      <a:prstGeom prst="rect">
                        <a:avLst/>
                      </a:prstGeom>
                      <a:noFill/>
                      <a:ln>
                        <a:noFill/>
                      </a:ln>
                    </p:spPr>
                  </p:pic>
                </p:oleObj>
              </mc:Fallback>
            </mc:AlternateContent>
          </a:graphicData>
        </a:graphic>
      </p:graphicFrame>
      <p:graphicFrame>
        <p:nvGraphicFramePr>
          <p:cNvPr id="44036" name="Object 5"/>
          <p:cNvGraphicFramePr>
            <a:graphicFrameLocks noChangeAspect="1"/>
          </p:cNvGraphicFramePr>
          <p:nvPr/>
        </p:nvGraphicFramePr>
        <p:xfrm>
          <a:off x="2000250" y="4326008"/>
          <a:ext cx="1600200" cy="1657350"/>
        </p:xfrm>
        <a:graphic>
          <a:graphicData uri="http://schemas.openxmlformats.org/presentationml/2006/ole">
            <mc:AlternateContent xmlns:mc="http://schemas.openxmlformats.org/markup-compatibility/2006">
              <mc:Choice xmlns:v="urn:schemas-microsoft-com:vml" Requires="v">
                <p:oleObj spid="_x0000_s118864" name="Clip" r:id="rId7" imgW="5102225" imgH="4243070" progId="MS_ClipArt_Gallery.2">
                  <p:embed/>
                </p:oleObj>
              </mc:Choice>
              <mc:Fallback>
                <p:oleObj name="Clip" r:id="rId7" imgW="5102225" imgH="4243070" progId="MS_ClipArt_Gallery.2">
                  <p:embed/>
                  <p:pic>
                    <p:nvPicPr>
                      <p:cNvPr id="0" name="Picture 67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326008"/>
                        <a:ext cx="1600200" cy="1657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119848" name="Document" r:id="rId5" imgW="7913370" imgH="3831590" progId="Word.Document.8">
                  <p:embed/>
                </p:oleObj>
              </mc:Choice>
              <mc:Fallback>
                <p:oleObj name="Document" r:id="rId5" imgW="7913370" imgH="3831590" progId="Word.Document.8">
                  <p:embed/>
                  <p:pic>
                    <p:nvPicPr>
                      <p:cNvPr id="0" name="Picture 678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120911" name="Document" r:id="rId5" imgW="7910195" imgH="3869690" progId="Word.Document.8">
                  <p:embed/>
                </p:oleObj>
              </mc:Choice>
              <mc:Fallback>
                <p:oleObj name="Document" r:id="rId5" imgW="7910195" imgH="3869690" progId="Word.Document.8">
                  <p:embed/>
                  <p:pic>
                    <p:nvPicPr>
                      <p:cNvPr id="0" name="Picture 6910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120912" name="Clip" r:id="rId7" imgW="4305935" imgH="3108960" progId="MS_ClipArt_Gallery.2">
                  <p:embed/>
                </p:oleObj>
              </mc:Choice>
              <mc:Fallback>
                <p:oleObj name="Clip" r:id="rId7" imgW="4305935" imgH="3108960" progId="MS_ClipArt_Gallery.2">
                  <p:embed/>
                  <p:pic>
                    <p:nvPicPr>
                      <p:cNvPr id="0" name="Picture 69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put in place the environment management system </a:t>
            </a:r>
          </a:p>
        </p:txBody>
      </p:sp>
      <p:sp>
        <p:nvSpPr>
          <p:cNvPr id="20" name="Rectangle 19"/>
          <p:cNvSpPr/>
          <p:nvPr/>
        </p:nvSpPr>
        <p:spPr>
          <a:xfrm>
            <a:off x="7310320" y="1250143"/>
            <a:ext cx="1792276"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semi-annually checking of environmental compliance</a:t>
            </a:r>
          </a:p>
        </p:txBody>
      </p:sp>
      <p:sp>
        <p:nvSpPr>
          <p:cNvPr id="34" name="Rectangle 33"/>
          <p:cNvSpPr/>
          <p:nvPr/>
        </p:nvSpPr>
        <p:spPr>
          <a:xfrm>
            <a:off x="5524648" y="4440921"/>
            <a:ext cx="172234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graphicFrame>
        <p:nvGraphicFramePr>
          <p:cNvPr id="4" name="Table Placeholder 3"/>
          <p:cNvGraphicFramePr>
            <a:graphicFrameLocks noGrp="1"/>
          </p:cNvGraphicFramePr>
          <p:nvPr>
            <p:ph type="tbl" idx="4294967295"/>
          </p:nvPr>
        </p:nvGraphicFramePr>
        <p:xfrm>
          <a:off x="489854" y="3309257"/>
          <a:ext cx="8229600" cy="61722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617220">
                <a:tc>
                  <a:txBody>
                    <a:bodyPr/>
                    <a:lstStyle/>
                    <a:p>
                      <a:pPr algn="ctr"/>
                      <a:r>
                        <a:rPr lang="en-IN" sz="1800" dirty="0">
                          <a:solidFill>
                            <a:schemeClr val="tx1"/>
                          </a:solidFill>
                        </a:rPr>
                        <a:t>Give 3 examples of what are to be checked for environmental compliance by a manufacturing unit</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523494"/>
          </a:xfrm>
        </p:spPr>
        <p:txBody>
          <a:bodyPr>
            <a:normAutofit fontScale="90000"/>
          </a:bodyPr>
          <a:lstStyle/>
          <a:p>
            <a:pPr algn="ctr"/>
            <a:r>
              <a:rPr lang="en-US" dirty="0"/>
              <a:t>G-1</a:t>
            </a:r>
            <a:br>
              <a:rPr lang="en-US" dirty="0"/>
            </a:br>
            <a:r>
              <a:rPr lang="en-US" dirty="0"/>
              <a:t>Environmental Protection Equipment</a:t>
            </a:r>
            <a:endParaRPr lang="en-IN" dirty="0"/>
          </a:p>
        </p:txBody>
      </p:sp>
    </p:spTree>
    <p:custDataLst>
      <p:tags r:id="rId1"/>
    </p:custDataLst>
  </p:cSld>
  <p:clrMapOvr>
    <a:masterClrMapping/>
  </p:clrMapOvr>
  <p:transition spd="slow">
    <p:wipe dir="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1999" y="3841790"/>
            <a:ext cx="7576458" cy="2297753"/>
          </a:xfrm>
        </p:spPr>
        <p:txBody>
          <a:bodyPr/>
          <a:lstStyle/>
          <a:p>
            <a:pPr algn="ctr"/>
            <a:r>
              <a:rPr lang="en-GB" sz="2800" dirty="0">
                <a:solidFill>
                  <a:srgbClr val="000000"/>
                </a:solidFill>
                <a:ea typeface="MS Mincho" panose="02020609040205080304" charset="-128"/>
                <a:cs typeface="Arial" panose="020B0604020202020204"/>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idx="4294967295"/>
          </p:nvPr>
        </p:nvSpPr>
        <p:spPr>
          <a:xfrm>
            <a:off x="74748" y="116966"/>
            <a:ext cx="7695724" cy="615553"/>
          </a:xfrm>
        </p:spPr>
        <p:txBody>
          <a:bodyPr/>
          <a:lstStyle/>
          <a:p>
            <a:r>
              <a:rPr lang="en-IN" sz="2000" dirty="0"/>
              <a:t>Installation of environmental protection and measuring equipment</a:t>
            </a:r>
          </a:p>
        </p:txBody>
      </p:sp>
    </p:spTree>
    <p:custDataLst>
      <p:tags r:id="rId1"/>
    </p:custDataLst>
  </p:cSld>
  <p:clrMapOvr>
    <a:masterClrMapping/>
  </p:clrMapOvr>
  <p:transition spd="slow">
    <p:wipe dir="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255544" y="1771650"/>
          <a:ext cx="2516736" cy="3498573"/>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881611" y="1771650"/>
          <a:ext cx="2307269" cy="3498573"/>
        </p:xfrm>
        <a:graphic>
          <a:graphicData uri="http://schemas.openxmlformats.org/drawingml/2006/table">
            <a:tbl>
              <a:tblPr firstRow="1" bandRow="1">
                <a:tableStyleId>{5C22544A-7EE6-4342-B048-85BDC9FD1C3A}</a:tableStyleId>
              </a:tblPr>
              <a:tblGrid>
                <a:gridCol w="2307269">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graphicFrame>
        <p:nvGraphicFramePr>
          <p:cNvPr id="3" name="Table 2"/>
          <p:cNvGraphicFramePr>
            <a:graphicFrameLocks noGrp="1"/>
          </p:cNvGraphicFramePr>
          <p:nvPr/>
        </p:nvGraphicFramePr>
        <p:xfrm>
          <a:off x="1076685" y="3959415"/>
          <a:ext cx="7054935" cy="61722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278130">
                <a:tc>
                  <a:txBody>
                    <a:bodyPr/>
                    <a:lstStyle/>
                    <a:p>
                      <a:pPr algn="ctr"/>
                      <a:r>
                        <a:rPr lang="en-IN" sz="1800" dirty="0">
                          <a:solidFill>
                            <a:schemeClr val="tx1"/>
                          </a:solidFill>
                        </a:rPr>
                        <a:t>Can you give 3 examples</a:t>
                      </a:r>
                      <a:r>
                        <a:rPr lang="en-IN" sz="1800" baseline="0" dirty="0">
                          <a:solidFill>
                            <a:schemeClr val="tx1"/>
                          </a:solidFill>
                        </a:rPr>
                        <a:t> of Air pollution and Water pollution control systems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1076685" y="2448665"/>
          <a:ext cx="7054935" cy="891539"/>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685800">
                <a:tc>
                  <a:txBody>
                    <a:bodyPr/>
                    <a:lstStyle/>
                    <a:p>
                      <a:pPr marL="0" marR="0" lvl="0" indent="0" algn="ctr"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Can you explain how</a:t>
                      </a:r>
                      <a:r>
                        <a:rPr lang="en-IN" sz="1800" baseline="0" dirty="0">
                          <a:solidFill>
                            <a:schemeClr val="tx1"/>
                          </a:solidFill>
                        </a:rPr>
                        <a:t> commitment level improves from Level 1 to 4 towards timely installation of the pollution control equipment ?</a:t>
                      </a:r>
                      <a:endParaRPr lang="en-IN" sz="1800" dirty="0">
                        <a:solidFill>
                          <a:schemeClr val="tx1"/>
                        </a:solidFill>
                      </a:endParaRPr>
                    </a:p>
                    <a:p>
                      <a:pPr algn="ct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normAutofit fontScale="90000"/>
          </a:bodyPr>
          <a:lstStyle/>
          <a:p>
            <a:pPr algn="ctr"/>
            <a:r>
              <a:rPr lang="en-US" dirty="0"/>
              <a:t>H-1</a:t>
            </a:r>
            <a:br>
              <a:rPr lang="en-US" dirty="0"/>
            </a:br>
            <a:r>
              <a:rPr lang="en-US" dirty="0"/>
              <a:t>Planned Maintenance</a:t>
            </a:r>
            <a:endParaRPr lang="en-IN" dirty="0"/>
          </a:p>
        </p:txBody>
      </p:sp>
    </p:spTree>
    <p:custDataLst>
      <p:tags r:id="rId1"/>
    </p:custDataLst>
  </p:cSld>
  <p:clrMapOvr>
    <a:masterClrMapping/>
  </p:clrMapOvr>
  <p:transition spd="slow">
    <p:wipe dir="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idx="4294967295"/>
          </p:nvPr>
        </p:nvSpPr>
        <p:spPr>
          <a:xfrm>
            <a:off x="76202" y="413658"/>
            <a:ext cx="6996113" cy="307975"/>
          </a:xfrm>
        </p:spPr>
        <p:txBody>
          <a:bodyPr/>
          <a:lstStyle/>
          <a:p>
            <a:r>
              <a:rPr lang="en-IN" sz="2000" dirty="0"/>
              <a:t>Planned maintenance of environmental control systems</a:t>
            </a:r>
          </a:p>
        </p:txBody>
      </p:sp>
    </p:spTree>
    <p:custDataLst>
      <p:tags r:id="rId1"/>
    </p:custDataLst>
  </p:cSld>
  <p:clrMapOvr>
    <a:masterClrMapping/>
  </p:clrMapOvr>
  <p:transition spd="slow">
    <p:wipe dir="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9" y="413249"/>
            <a:ext cx="6996687" cy="307777"/>
          </a:xfrm>
        </p:spPr>
        <p:txBody>
          <a:bodyPr/>
          <a:lstStyle/>
          <a:p>
            <a:r>
              <a:rPr lang="en-US" dirty="0"/>
              <a:t>Maintenance types</a:t>
            </a:r>
            <a:endParaRPr lang="en-IN" dirty="0"/>
          </a:p>
        </p:txBody>
      </p:sp>
      <p:sp>
        <p:nvSpPr>
          <p:cNvPr id="5" name="Content Placeholder 4"/>
          <p:cNvSpPr>
            <a:spLocks noGrp="1"/>
          </p:cNvSpPr>
          <p:nvPr>
            <p:ph idx="4294967295"/>
          </p:nvPr>
        </p:nvSpPr>
        <p:spPr>
          <a:xfrm>
            <a:off x="609600" y="1665968"/>
            <a:ext cx="3590925" cy="2584450"/>
          </a:xfrm>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environmental management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environmental management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5806" y="2889527"/>
            <a:ext cx="3157538" cy="984885"/>
          </a:xfrm>
        </p:spPr>
        <p:txBody>
          <a:bodyPr>
            <a:normAutofit fontScale="90000"/>
          </a:bodyPr>
          <a:lstStyle/>
          <a:p>
            <a:pPr algn="ctr"/>
            <a:r>
              <a:rPr lang="en-US" dirty="0"/>
              <a:t>I-1</a:t>
            </a:r>
            <a:br>
              <a:rPr lang="en-US" dirty="0"/>
            </a:br>
            <a:r>
              <a:rPr lang="en-US" dirty="0"/>
              <a:t>Design Compliance</a:t>
            </a:r>
            <a:endParaRPr lang="en-IN" dirty="0"/>
          </a:p>
        </p:txBody>
      </p:sp>
    </p:spTree>
    <p:custDataLst>
      <p:tags r:id="rId1"/>
    </p:custDataLst>
  </p:cSld>
  <p:clrMapOvr>
    <a:masterClrMapping/>
  </p:clrMapOvr>
  <p:transition spd="slow">
    <p:wipe dir="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idx="4294967295"/>
          </p:nvPr>
        </p:nvSpPr>
        <p:spPr>
          <a:xfrm>
            <a:off x="0" y="381000"/>
            <a:ext cx="6996113" cy="307975"/>
          </a:xfrm>
        </p:spPr>
        <p:txBody>
          <a:bodyPr/>
          <a:lstStyle/>
          <a:p>
            <a:br>
              <a:rPr lang="en-IN" sz="1800" dirty="0">
                <a:solidFill>
                  <a:srgbClr val="000000"/>
                </a:solidFill>
                <a:ea typeface="Times New Roman" panose="02020603050405020304"/>
                <a:cs typeface="Times New Roman" panose="02020603050405020304"/>
              </a:rPr>
            </a:br>
            <a:r>
              <a:rPr lang="en-IN" sz="1800" dirty="0">
                <a:solidFill>
                  <a:srgbClr val="000000"/>
                </a:solidFill>
                <a:ea typeface="Times New Roman" panose="02020603050405020304"/>
                <a:cs typeface="Times New Roman" panose="02020603050405020304"/>
              </a:rPr>
              <a:t>Design compliance with regulatory requirements</a:t>
            </a:r>
            <a:br>
              <a:rPr lang="en-IN" sz="1800" dirty="0">
                <a:latin typeface="Cambria" panose="02040503050406030204"/>
                <a:ea typeface="MS Mincho" panose="02020609040205080304" charset="-128"/>
                <a:cs typeface="Times New Roman" panose="02020603050405020304"/>
              </a:rPr>
            </a:br>
            <a:endParaRPr lang="en-IN" sz="1800" dirty="0"/>
          </a:p>
        </p:txBody>
      </p:sp>
    </p:spTree>
    <p:custDataLst>
      <p:tags r:id="rId1"/>
    </p:custDataLst>
  </p:cSld>
  <p:clrMapOvr>
    <a:masterClrMapping/>
  </p:clrMapOvr>
  <p:transition spd="slow">
    <p:wipe dir="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3" name="Rectangle 2"/>
          <p:cNvSpPr/>
          <p:nvPr/>
        </p:nvSpPr>
        <p:spPr>
          <a:xfrm>
            <a:off x="609599" y="1702487"/>
            <a:ext cx="7358744" cy="3831818"/>
          </a:xfrm>
          <a:prstGeom prst="rect">
            <a:avLst/>
          </a:prstGeom>
        </p:spPr>
        <p:txBody>
          <a:bodyPr wrap="square">
            <a:spAutoFit/>
          </a:bodyPr>
          <a:lstStyle/>
          <a:p>
            <a:pPr>
              <a:lnSpc>
                <a:spcPct val="150000"/>
              </a:lnSpc>
            </a:pPr>
            <a:r>
              <a:rPr lang="en-IN" b="1" dirty="0">
                <a:solidFill>
                  <a:srgbClr val="000000"/>
                </a:solidFill>
                <a:latin typeface="Calibri (Body)"/>
              </a:rPr>
              <a:t>(a)</a:t>
            </a:r>
            <a:r>
              <a:rPr lang="en-IN" dirty="0">
                <a:solidFill>
                  <a:srgbClr val="000000"/>
                </a:solidFill>
                <a:latin typeface="Calibri (Body)"/>
              </a:rPr>
              <a:t> </a:t>
            </a:r>
            <a:r>
              <a:rPr lang="en-IN" b="1" dirty="0">
                <a:solidFill>
                  <a:srgbClr val="000000"/>
                </a:solidFill>
                <a:latin typeface="Calibri (Body)"/>
              </a:rPr>
              <a:t>Production process including source of raw material;</a:t>
            </a:r>
            <a:br>
              <a:rPr lang="en-IN" b="1" dirty="0">
                <a:solidFill>
                  <a:srgbClr val="000000"/>
                </a:solidFill>
                <a:latin typeface="Calibri (Body)"/>
              </a:rPr>
            </a:br>
            <a:r>
              <a:rPr lang="en-IN" b="1" dirty="0">
                <a:solidFill>
                  <a:srgbClr val="000000"/>
                </a:solidFill>
                <a:latin typeface="Calibri (Body)"/>
              </a:rPr>
              <a:t>(b) Conserving Natural Resources;</a:t>
            </a:r>
            <a:br>
              <a:rPr lang="en-IN" b="1" dirty="0">
                <a:solidFill>
                  <a:srgbClr val="000000"/>
                </a:solidFill>
                <a:latin typeface="Calibri (Body)"/>
              </a:rPr>
            </a:br>
            <a:r>
              <a:rPr lang="en-IN" b="1" dirty="0">
                <a:solidFill>
                  <a:srgbClr val="000000"/>
                </a:solidFill>
                <a:latin typeface="Calibri (Body)"/>
              </a:rPr>
              <a:t>(c) Likely impact on the environment;</a:t>
            </a:r>
            <a:br>
              <a:rPr lang="en-IN" b="1" dirty="0">
                <a:solidFill>
                  <a:srgbClr val="000000"/>
                </a:solidFill>
                <a:latin typeface="Calibri (Body)"/>
              </a:rPr>
            </a:br>
            <a:r>
              <a:rPr lang="en-IN" b="1" dirty="0">
                <a:solidFill>
                  <a:srgbClr val="000000"/>
                </a:solidFill>
                <a:latin typeface="Calibri (Body)"/>
              </a:rPr>
              <a:t>(d) Energy conservation in the production of the product;</a:t>
            </a:r>
            <a:br>
              <a:rPr lang="en-IN" b="1" dirty="0">
                <a:solidFill>
                  <a:srgbClr val="000000"/>
                </a:solidFill>
                <a:latin typeface="Calibri (Body)"/>
              </a:rPr>
            </a:br>
            <a:r>
              <a:rPr lang="en-IN" b="1" dirty="0">
                <a:solidFill>
                  <a:srgbClr val="000000"/>
                </a:solidFill>
                <a:latin typeface="Calibri (Body)"/>
              </a:rPr>
              <a:t>(e) Effect &amp; extent of waste arising from the production process;</a:t>
            </a:r>
            <a:br>
              <a:rPr lang="en-IN" b="1" dirty="0">
                <a:solidFill>
                  <a:srgbClr val="000000"/>
                </a:solidFill>
                <a:latin typeface="Calibri (Body)"/>
              </a:rPr>
            </a:br>
            <a:r>
              <a:rPr lang="en-IN" b="1" dirty="0">
                <a:solidFill>
                  <a:srgbClr val="000000"/>
                </a:solidFill>
                <a:latin typeface="Calibri (Body)"/>
              </a:rPr>
              <a:t>(f) Disposal of the product and its container;</a:t>
            </a:r>
            <a:br>
              <a:rPr lang="en-IN" b="1" dirty="0">
                <a:solidFill>
                  <a:srgbClr val="000000"/>
                </a:solidFill>
                <a:latin typeface="Calibri (Body)"/>
              </a:rPr>
            </a:br>
            <a:r>
              <a:rPr lang="en-IN" b="1" dirty="0">
                <a:solidFill>
                  <a:srgbClr val="000000"/>
                </a:solidFill>
                <a:latin typeface="Calibri (Body)"/>
              </a:rPr>
              <a:t>(g) Utilization of "Waste" and recycled materials;</a:t>
            </a:r>
            <a:br>
              <a:rPr lang="en-IN" b="1" dirty="0">
                <a:solidFill>
                  <a:srgbClr val="000000"/>
                </a:solidFill>
                <a:latin typeface="Calibri (Body)"/>
              </a:rPr>
            </a:br>
            <a:r>
              <a:rPr lang="en-IN" b="1" dirty="0">
                <a:solidFill>
                  <a:srgbClr val="000000"/>
                </a:solidFill>
                <a:latin typeface="Calibri (Body)"/>
              </a:rPr>
              <a:t>(h) Suitability for recycling or packaging</a:t>
            </a:r>
            <a:br>
              <a:rPr lang="en-IN" b="1" dirty="0">
                <a:solidFill>
                  <a:srgbClr val="000000"/>
                </a:solidFill>
                <a:latin typeface="Calibri (Body)"/>
              </a:rPr>
            </a:br>
            <a:r>
              <a:rPr lang="en-IN" b="1" dirty="0">
                <a:solidFill>
                  <a:srgbClr val="000000"/>
                </a:solidFill>
                <a:latin typeface="Calibri (Body)"/>
              </a:rPr>
              <a:t>(i) Biodegradability;</a:t>
            </a:r>
          </a:p>
        </p:txBody>
      </p:sp>
      <p:graphicFrame>
        <p:nvGraphicFramePr>
          <p:cNvPr id="4" name="Table 3"/>
          <p:cNvGraphicFramePr>
            <a:graphicFrameLocks noGrp="1"/>
          </p:cNvGraphicFramePr>
          <p:nvPr/>
        </p:nvGraphicFramePr>
        <p:xfrm>
          <a:off x="587829" y="1218473"/>
          <a:ext cx="4506686" cy="342900"/>
        </p:xfrm>
        <a:graphic>
          <a:graphicData uri="http://schemas.openxmlformats.org/drawingml/2006/table">
            <a:tbl>
              <a:tblPr firstRow="1" bandRow="1">
                <a:tableStyleId>{5C22544A-7EE6-4342-B048-85BDC9FD1C3A}</a:tableStyleId>
              </a:tblPr>
              <a:tblGrid>
                <a:gridCol w="4506686">
                  <a:extLst>
                    <a:ext uri="{9D8B030D-6E8A-4147-A177-3AD203B41FA5}">
                      <a16:colId xmlns:a16="http://schemas.microsoft.com/office/drawing/2014/main" val="20000"/>
                    </a:ext>
                  </a:extLst>
                </a:gridCol>
              </a:tblGrid>
              <a:tr h="297180">
                <a:tc>
                  <a:txBody>
                    <a:bodyPr/>
                    <a:lstStyle/>
                    <a:p>
                      <a:r>
                        <a:rPr lang="en-IN" sz="1800" dirty="0">
                          <a:solidFill>
                            <a:schemeClr val="tx1"/>
                          </a:solidFill>
                        </a:rPr>
                        <a:t>Eco Mark criteria</a:t>
                      </a:r>
                      <a:r>
                        <a:rPr lang="en-IN" sz="1800" baseline="0" dirty="0">
                          <a:solidFill>
                            <a:schemeClr val="tx1"/>
                          </a:solidFill>
                        </a:rPr>
                        <a:t> of </a:t>
                      </a:r>
                      <a:r>
                        <a:rPr lang="en-IN" sz="1800" baseline="0" dirty="0" err="1">
                          <a:solidFill>
                            <a:schemeClr val="tx1"/>
                          </a:solidFill>
                        </a:rPr>
                        <a:t>MoEFCC</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1</a:t>
            </a:r>
            <a:br>
              <a:rPr lang="en-US" dirty="0"/>
            </a:br>
            <a:r>
              <a:rPr lang="en-US" dirty="0"/>
              <a:t>Session 3</a:t>
            </a:r>
          </a:p>
        </p:txBody>
      </p:sp>
    </p:spTree>
    <p:extLst>
      <p:ext uri="{BB962C8B-B14F-4D97-AF65-F5344CB8AC3E}">
        <p14:creationId xmlns:p14="http://schemas.microsoft.com/office/powerpoint/2010/main" val="4688296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meets customer specifications, regulatory and statutory requirements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50" dirty="0">
                <a:solidFill>
                  <a:schemeClr val="bg1"/>
                </a:solidFill>
              </a:rPr>
              <a:t>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Standards defined by customer is followed for regulatory compliance requirements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national standards for regulatory compliance requirements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normAutofit fontScale="90000"/>
          </a:bodyPr>
          <a:lstStyle/>
          <a:p>
            <a:pPr algn="ctr"/>
            <a:r>
              <a:rPr lang="en-US" dirty="0"/>
              <a:t>J-1</a:t>
            </a:r>
            <a:br>
              <a:rPr lang="en-US" dirty="0"/>
            </a:br>
            <a:r>
              <a:rPr lang="en-US" dirty="0"/>
              <a:t>Disposal after use</a:t>
            </a:r>
            <a:endParaRPr lang="en-IN" dirty="0"/>
          </a:p>
        </p:txBody>
      </p:sp>
    </p:spTree>
    <p:custDataLst>
      <p:tags r:id="rId1"/>
    </p:custDataLst>
  </p:cSld>
  <p:clrMapOvr>
    <a:masterClrMapping/>
  </p:clrMapOvr>
  <p:transition spd="slow">
    <p:wipe dir="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3378" y="3801177"/>
            <a:ext cx="7306221" cy="2392794"/>
          </a:xfrm>
        </p:spPr>
        <p:txBody>
          <a:bodyPr/>
          <a:lstStyle/>
          <a:p>
            <a:pPr algn="ctr"/>
            <a:r>
              <a:rPr lang="en-IN" sz="2800" dirty="0"/>
              <a:t>Have information to educate consumer for product disposal in an environmentally safe manner and to provide for disposal systems where required by statute or environment impact level is high</a:t>
            </a:r>
          </a:p>
        </p:txBody>
      </p:sp>
      <p:sp>
        <p:nvSpPr>
          <p:cNvPr id="2" name="Title 1"/>
          <p:cNvSpPr>
            <a:spLocks noGrp="1"/>
          </p:cNvSpPr>
          <p:nvPr>
            <p:ph type="title" idx="4294967295"/>
          </p:nvPr>
        </p:nvSpPr>
        <p:spPr>
          <a:xfrm>
            <a:off x="76202" y="402772"/>
            <a:ext cx="6996113" cy="307975"/>
          </a:xfrm>
        </p:spPr>
        <p:txBody>
          <a:bodyPr/>
          <a:lstStyle/>
          <a:p>
            <a:r>
              <a:rPr lang="en-US" sz="2000" dirty="0"/>
              <a:t>Disposal after Use</a:t>
            </a:r>
            <a:endParaRPr lang="en-IN" sz="2000" dirty="0"/>
          </a:p>
        </p:txBody>
      </p:sp>
    </p:spTree>
    <p:custDataLst>
      <p:tags r:id="rId1"/>
    </p:custDataLst>
  </p:cSld>
  <p:clrMapOvr>
    <a:masterClrMapping/>
  </p:clrMapOvr>
  <p:transition spd="slow">
    <p:wipe dir="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normAutofit fontScale="90000"/>
          </a:bodyPr>
          <a:lstStyle/>
          <a:p>
            <a:pPr algn="ctr"/>
            <a:r>
              <a:rPr lang="en-US" dirty="0"/>
              <a:t>Q-3</a:t>
            </a:r>
            <a:br>
              <a:rPr lang="en-US" dirty="0"/>
            </a:br>
            <a:r>
              <a:rPr lang="en-US" dirty="0"/>
              <a:t>Environment Management Performance</a:t>
            </a:r>
            <a:endParaRPr lang="en-IN" dirty="0"/>
          </a:p>
        </p:txBody>
      </p:sp>
    </p:spTree>
    <p:custDataLst>
      <p:tags r:id="rId1"/>
    </p:custDataLst>
  </p:cSld>
  <p:clrMapOvr>
    <a:masterClrMapping/>
  </p:clrMapOvr>
  <p:transition spd="slow">
    <p:wipe dir="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idx="4294967295"/>
          </p:nvPr>
        </p:nvSpPr>
        <p:spPr>
          <a:xfrm>
            <a:off x="97974" y="402772"/>
            <a:ext cx="6996113" cy="307975"/>
          </a:xfrm>
        </p:spPr>
        <p:txBody>
          <a:bodyPr/>
          <a:lstStyle/>
          <a:p>
            <a:r>
              <a:rPr lang="en-US" sz="2000" dirty="0"/>
              <a:t>Environmental Performance</a:t>
            </a:r>
            <a:endParaRPr lang="en-IN" sz="2000" dirty="0"/>
          </a:p>
        </p:txBody>
      </p:sp>
    </p:spTree>
    <p:custDataLst>
      <p:tags r:id="rId1"/>
    </p:custDataLst>
  </p:cSld>
  <p:clrMapOvr>
    <a:masterClrMapping/>
  </p:clrMapOvr>
  <p:transition spd="slow">
    <p:wipe dir="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Measurement of Environmental Performance</a:t>
            </a:r>
          </a:p>
        </p:txBody>
      </p:sp>
      <p:graphicFrame>
        <p:nvGraphicFramePr>
          <p:cNvPr id="4" name="Content Placeholder 3"/>
          <p:cNvGraphicFramePr>
            <a:graphicFrameLocks noGrp="1"/>
          </p:cNvGraphicFramePr>
          <p:nvPr>
            <p:ph idx="4294967295"/>
          </p:nvPr>
        </p:nvGraphicFramePr>
        <p:xfrm>
          <a:off x="2427515" y="2144259"/>
          <a:ext cx="4388644" cy="2125980"/>
        </p:xfrm>
        <a:graphic>
          <a:graphicData uri="http://schemas.openxmlformats.org/drawingml/2006/table">
            <a:tbl>
              <a:tblPr firstRow="1" bandRow="1">
                <a:tableStyleId>{5C22544A-7EE6-4342-B048-85BDC9FD1C3A}</a:tableStyleId>
              </a:tblPr>
              <a:tblGrid>
                <a:gridCol w="4388644">
                  <a:extLst>
                    <a:ext uri="{9D8B030D-6E8A-4147-A177-3AD203B41FA5}">
                      <a16:colId xmlns:a16="http://schemas.microsoft.com/office/drawing/2014/main" val="20000"/>
                    </a:ext>
                  </a:extLst>
                </a:gridCol>
              </a:tblGrid>
              <a:tr h="617220">
                <a:tc>
                  <a:txBody>
                    <a:bodyPr/>
                    <a:lstStyle/>
                    <a:p>
                      <a:r>
                        <a:rPr lang="en-IN" sz="1800" b="1" dirty="0">
                          <a:solidFill>
                            <a:schemeClr val="tx1"/>
                          </a:solidFill>
                        </a:rPr>
                        <a:t>Parameters to be monitored are identified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0"/>
                  </a:ext>
                </a:extLst>
              </a:tr>
              <a:tr h="617220">
                <a:tc>
                  <a:txBody>
                    <a:bodyPr/>
                    <a:lstStyle/>
                    <a:p>
                      <a:r>
                        <a:rPr lang="en-IN" sz="1800" b="1" dirty="0">
                          <a:solidFill>
                            <a:schemeClr val="tx1"/>
                          </a:solidFill>
                        </a:rPr>
                        <a:t>The discharge norms to be met are recorded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1"/>
                  </a:ext>
                </a:extLst>
              </a:tr>
              <a:tr h="891540">
                <a:tc>
                  <a:txBody>
                    <a:bodyPr/>
                    <a:lstStyle/>
                    <a:p>
                      <a:r>
                        <a:rPr lang="en-IN" sz="1800" b="1" dirty="0">
                          <a:solidFill>
                            <a:schemeClr val="tx1"/>
                          </a:solidFill>
                        </a:rPr>
                        <a:t>Whether the pollution control</a:t>
                      </a:r>
                      <a:r>
                        <a:rPr lang="en-IN" sz="1800" b="1" baseline="0" dirty="0">
                          <a:solidFill>
                            <a:schemeClr val="tx1"/>
                          </a:solidFill>
                        </a:rPr>
                        <a:t> plant and equipment installed are performing to their design efficiency</a:t>
                      </a:r>
                      <a:endParaRPr lang="en-IN" sz="1800" b="1" dirty="0">
                        <a:solidFill>
                          <a:schemeClr val="tx1"/>
                        </a:solidFill>
                      </a:endParaRPr>
                    </a:p>
                  </a:txBody>
                  <a:tcPr marL="68580" marR="68580" marT="34290" marB="34290"/>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environmental parameters are monitored and </a:t>
            </a:r>
            <a:r>
              <a:rPr lang="en-US" sz="1050" dirty="0" err="1">
                <a:solidFill>
                  <a:schemeClr val="bg1"/>
                </a:solidFill>
              </a:rPr>
              <a:t>organisation</a:t>
            </a:r>
            <a:r>
              <a:rPr lang="en-US" sz="105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Compliance of all environmental performance parameters up to 100 % of time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up to 5% beyond regulatory norms in environmental performance at all times.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1480231" y="1486581"/>
            <a:ext cx="6030912" cy="3602037"/>
          </a:xfrm>
        </p:spPr>
        <p:txBody>
          <a:bodyPr/>
          <a:lstStyle/>
          <a:p>
            <a:pPr marL="193040" indent="-193040">
              <a:buFont typeface="Wingdings" panose="05000000000000000000" pitchFamily="2" charset="2"/>
              <a:buChar char="§"/>
            </a:pPr>
            <a:r>
              <a:rPr lang="en-US" sz="1800" dirty="0"/>
              <a:t>Pertaining to the following requirements:</a:t>
            </a:r>
          </a:p>
          <a:p>
            <a:r>
              <a:rPr lang="en-US" sz="1800" dirty="0"/>
              <a:t>     1. Technology Selection Environment </a:t>
            </a:r>
            <a:r>
              <a:rPr lang="en-US" sz="1800" dirty="0" err="1"/>
              <a:t>Mgmt</a:t>
            </a:r>
            <a:endParaRPr lang="en-US" sz="1800" dirty="0"/>
          </a:p>
          <a:p>
            <a:r>
              <a:rPr lang="en-US" sz="1800" dirty="0"/>
              <a:t>     2. Pollution Control</a:t>
            </a:r>
          </a:p>
          <a:p>
            <a:r>
              <a:rPr lang="en-US" sz="1800" dirty="0"/>
              <a:t>     3. Environment Protection Equipment</a:t>
            </a:r>
          </a:p>
          <a:p>
            <a:r>
              <a:rPr lang="en-US" sz="1800" dirty="0"/>
              <a:t>     4. Planned Maintenance</a:t>
            </a:r>
          </a:p>
          <a:p>
            <a:r>
              <a:rPr lang="en-US" sz="1800" dirty="0"/>
              <a:t>     5. Design Compliance</a:t>
            </a:r>
          </a:p>
          <a:p>
            <a:r>
              <a:rPr lang="en-US" sz="1800" dirty="0"/>
              <a:t>     6. Design After Use</a:t>
            </a:r>
          </a:p>
          <a:p>
            <a:r>
              <a:rPr lang="en-US" sz="1800" dirty="0"/>
              <a:t>     7. Environment Management Performance</a:t>
            </a:r>
          </a:p>
          <a:p>
            <a:r>
              <a:rPr lang="en-US" sz="1800" dirty="0"/>
              <a:t>     </a:t>
            </a:r>
          </a:p>
          <a:p>
            <a:r>
              <a:rPr lang="en-US" sz="1800" b="1" dirty="0"/>
              <a:t>Develop:</a:t>
            </a:r>
          </a:p>
          <a:p>
            <a:endParaRPr lang="en-US" sz="1800" dirty="0"/>
          </a:p>
          <a:p>
            <a:pPr marL="193040" indent="-193040">
              <a:buFont typeface="Wingdings" panose="05000000000000000000" pitchFamily="2" charset="2"/>
              <a:buChar char="§"/>
            </a:pPr>
            <a:r>
              <a:rPr lang="en-US" sz="1800" dirty="0"/>
              <a:t>Three main questions to assess the requirement</a:t>
            </a:r>
          </a:p>
          <a:p>
            <a:pPr marL="193040" indent="-193040">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320744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PRODUCTION MANAGEMENT</a:t>
            </a:r>
          </a:p>
        </p:txBody>
      </p:sp>
    </p:spTree>
    <p:custDataLst>
      <p:tags r:id="rId1"/>
    </p:custDataLst>
  </p:cSld>
  <p:clrMapOvr>
    <a:masterClrMapping/>
  </p:clrMapOvr>
  <p:transition spd="slow">
    <p:wipe dir="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normAutofit fontScale="90000"/>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cSld>
  <p:clrMapOvr>
    <a:masterClrMapping/>
  </p:clrMapOvr>
  <p:transition spd="slow">
    <p:wipe dir="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idx="4294967295"/>
          </p:nvPr>
        </p:nvSpPr>
        <p:spPr>
          <a:xfrm>
            <a:off x="76202" y="381000"/>
            <a:ext cx="6996113" cy="307975"/>
          </a:xfrm>
        </p:spPr>
        <p:txBody>
          <a:bodyPr/>
          <a:lstStyle/>
          <a:p>
            <a:r>
              <a:rPr lang="en-IN" sz="2000" dirty="0">
                <a:solidFill>
                  <a:srgbClr val="000000"/>
                </a:solidFill>
                <a:latin typeface="Calibri (Headings)"/>
                <a:ea typeface="MS Mincho" panose="02020609040205080304" charset="-128"/>
                <a:cs typeface="Arial" panose="020B0604020202020204"/>
              </a:rPr>
              <a:t>Systems for natural resource conservation</a:t>
            </a:r>
            <a:endParaRPr lang="en-IN" sz="2000" dirty="0">
              <a:latin typeface="Calibri (Headings)"/>
            </a:endParaRPr>
          </a:p>
        </p:txBody>
      </p:sp>
    </p:spTree>
    <p:custDataLst>
      <p:tags r:id="rId1"/>
    </p:custDataLst>
  </p:cSld>
  <p:clrMapOvr>
    <a:masterClrMapping/>
  </p:clrMapOvr>
  <p:transition spd="slow">
    <p:wipe dir="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normAutofit fontScale="90000"/>
          </a:bodyPr>
          <a:lstStyle/>
          <a:p>
            <a:pPr algn="ctr"/>
            <a:r>
              <a:rPr lang="en-US" dirty="0"/>
              <a:t>F-4</a:t>
            </a:r>
            <a:br>
              <a:rPr lang="en-US" dirty="0"/>
            </a:br>
            <a:r>
              <a:rPr lang="en-US" dirty="0"/>
              <a:t>Natural Resource Conservation</a:t>
            </a:r>
            <a:endParaRPr lang="en-IN" dirty="0"/>
          </a:p>
        </p:txBody>
      </p:sp>
    </p:spTree>
    <p:custDataLst>
      <p:tags r:id="rId1"/>
    </p:custDataLst>
  </p:cSld>
  <p:clrMapOvr>
    <a:masterClrMapping/>
  </p:clrMapOvr>
  <p:transition spd="slow">
    <p:wipe dir="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nvGraphicFramePr>
        <p:xfrm>
          <a:off x="768570" y="1869966"/>
          <a:ext cx="1383424" cy="495299"/>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026992" y="1905446"/>
          <a:ext cx="1146942" cy="281939"/>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42134" y="1881788"/>
          <a:ext cx="1844566" cy="49529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768570" y="4353042"/>
          <a:ext cx="6851431" cy="1135379"/>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graphicFrame>
        <p:nvGraphicFramePr>
          <p:cNvPr id="4" name="Table 3"/>
          <p:cNvGraphicFramePr>
            <a:graphicFrameLocks noGrp="1"/>
          </p:cNvGraphicFramePr>
          <p:nvPr/>
        </p:nvGraphicFramePr>
        <p:xfrm>
          <a:off x="2845303" y="2227322"/>
          <a:ext cx="3664357" cy="2475314"/>
        </p:xfrm>
        <a:graphic>
          <a:graphicData uri="http://schemas.openxmlformats.org/drawingml/2006/table">
            <a:tbl>
              <a:tblPr firstRow="1" bandRow="1">
                <a:tableStyleId>{5C22544A-7EE6-4342-B048-85BDC9FD1C3A}</a:tableStyleId>
              </a:tblPr>
              <a:tblGrid>
                <a:gridCol w="3664357">
                  <a:extLst>
                    <a:ext uri="{9D8B030D-6E8A-4147-A177-3AD203B41FA5}">
                      <a16:colId xmlns:a16="http://schemas.microsoft.com/office/drawing/2014/main" val="20000"/>
                    </a:ext>
                  </a:extLst>
                </a:gridCol>
              </a:tblGrid>
              <a:tr h="2475314">
                <a:tc>
                  <a:txBody>
                    <a:bodyPr/>
                    <a:lstStyle/>
                    <a:p>
                      <a:pPr marL="1143000" indent="-1143000">
                        <a:lnSpc>
                          <a:spcPct val="150000"/>
                        </a:lnSpc>
                        <a:buFont typeface="Wingdings" panose="05000000000000000000" pitchFamily="2" charset="2"/>
                        <a:buChar char="§"/>
                      </a:pPr>
                      <a:r>
                        <a:rPr lang="en-US" sz="2400" dirty="0">
                          <a:solidFill>
                            <a:srgbClr val="00B050"/>
                          </a:solidFill>
                        </a:rPr>
                        <a:t>Save</a:t>
                      </a:r>
                    </a:p>
                    <a:p>
                      <a:pPr marL="1143000" indent="-1143000">
                        <a:lnSpc>
                          <a:spcPct val="150000"/>
                        </a:lnSpc>
                        <a:buFont typeface="Wingdings" panose="05000000000000000000" pitchFamily="2" charset="2"/>
                        <a:buChar char="§"/>
                      </a:pPr>
                      <a:r>
                        <a:rPr lang="en-US" sz="2400" dirty="0">
                          <a:solidFill>
                            <a:srgbClr val="00B050"/>
                          </a:solidFill>
                        </a:rPr>
                        <a:t>Reduce</a:t>
                      </a:r>
                    </a:p>
                    <a:p>
                      <a:pPr marL="1143000" indent="-1143000">
                        <a:lnSpc>
                          <a:spcPct val="150000"/>
                        </a:lnSpc>
                        <a:buFont typeface="Wingdings" panose="05000000000000000000" pitchFamily="2" charset="2"/>
                        <a:buChar char="§"/>
                      </a:pPr>
                      <a:r>
                        <a:rPr lang="en-US" sz="2400" dirty="0">
                          <a:solidFill>
                            <a:srgbClr val="00B050"/>
                          </a:solidFill>
                        </a:rPr>
                        <a:t>Reuse</a:t>
                      </a:r>
                    </a:p>
                    <a:p>
                      <a:pPr marL="1143000" indent="-1143000">
                        <a:lnSpc>
                          <a:spcPct val="150000"/>
                        </a:lnSpc>
                        <a:buFont typeface="Wingdings" panose="05000000000000000000" pitchFamily="2" charset="2"/>
                        <a:buChar char="§"/>
                      </a:pPr>
                      <a:r>
                        <a:rPr lang="en-US" sz="2400" dirty="0">
                          <a:solidFill>
                            <a:srgbClr val="00B050"/>
                          </a:solidFill>
                        </a:rPr>
                        <a:t>Recycle</a:t>
                      </a:r>
                      <a:endParaRPr lang="en-IN" sz="2400" dirty="0">
                        <a:solidFill>
                          <a:srgbClr val="00B050"/>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an action plan for reduced use of natural resources </a:t>
            </a:r>
          </a:p>
        </p:txBody>
      </p:sp>
      <p:sp>
        <p:nvSpPr>
          <p:cNvPr id="19" name="Rectangle 18"/>
          <p:cNvSpPr/>
          <p:nvPr/>
        </p:nvSpPr>
        <p:spPr>
          <a:xfrm>
            <a:off x="5628642" y="1251827"/>
            <a:ext cx="1590554"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Goals for natural resource conservation in place  and &gt;60% of its targets are achieved </a:t>
            </a:r>
          </a:p>
        </p:txBody>
      </p:sp>
      <p:sp>
        <p:nvSpPr>
          <p:cNvPr id="20" name="Rectangle 19"/>
          <p:cNvSpPr/>
          <p:nvPr/>
        </p:nvSpPr>
        <p:spPr>
          <a:xfrm>
            <a:off x="7281745" y="1251827"/>
            <a:ext cx="179227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Action plan in place to reduce the use of natural resources by 2 - 5% every year</a:t>
            </a:r>
          </a:p>
        </p:txBody>
      </p:sp>
      <p:sp>
        <p:nvSpPr>
          <p:cNvPr id="21" name="Rectangle 20"/>
          <p:cNvSpPr/>
          <p:nvPr/>
        </p:nvSpPr>
        <p:spPr>
          <a:xfrm>
            <a:off x="900037" y="2908889"/>
            <a:ext cx="1306962"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half yearly checking of natural resource conservation</a:t>
            </a:r>
          </a:p>
        </p:txBody>
      </p:sp>
      <p:sp>
        <p:nvSpPr>
          <p:cNvPr id="34" name="Rectangle 33"/>
          <p:cNvSpPr/>
          <p:nvPr/>
        </p:nvSpPr>
        <p:spPr>
          <a:xfrm>
            <a:off x="5628642" y="4784530"/>
            <a:ext cx="159055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'natural resource conservation" report </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normAutofit fontScale="90000"/>
          </a:bodyPr>
          <a:lstStyle/>
          <a:p>
            <a:pPr algn="ctr"/>
            <a:r>
              <a:rPr lang="en-US" dirty="0"/>
              <a:t>Q-1</a:t>
            </a:r>
            <a:br>
              <a:rPr lang="en-US" dirty="0"/>
            </a:br>
            <a:r>
              <a:rPr lang="en-US" dirty="0"/>
              <a:t>Outcome  of Natural Resource Conservation</a:t>
            </a:r>
            <a:endParaRPr lang="en-IN" dirty="0"/>
          </a:p>
        </p:txBody>
      </p:sp>
    </p:spTree>
    <p:custDataLst>
      <p:tags r:id="rId1"/>
    </p:custDataLst>
  </p:cSld>
  <p:clrMapOvr>
    <a:masterClrMapping/>
  </p:clrMapOvr>
  <p:transition spd="slow">
    <p:wipe dir="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data exists to optimize use of natural resources</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Parameters to measure natural resource usage has just been defined</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 :</a:t>
            </a:r>
          </a:p>
          <a:p>
            <a:pPr algn="ctr"/>
            <a:r>
              <a:rPr lang="en-US" sz="1050" dirty="0">
                <a:solidFill>
                  <a:schemeClr val="bg1"/>
                </a:solidFill>
              </a:rPr>
              <a:t>25 % conversion from fossil fuels to clean fuel</a:t>
            </a:r>
          </a:p>
          <a:p>
            <a:pPr algn="ctr"/>
            <a:r>
              <a:rPr lang="en-US" sz="1050" dirty="0">
                <a:solidFill>
                  <a:schemeClr val="bg1"/>
                </a:solidFill>
              </a:rPr>
              <a:t>Apart from evaporation, 50 % water recycled</a:t>
            </a:r>
          </a:p>
          <a:p>
            <a:pPr algn="ctr"/>
            <a:r>
              <a:rPr lang="en-US" sz="1050" dirty="0">
                <a:solidFill>
                  <a:schemeClr val="bg1"/>
                </a:solidFill>
              </a:rPr>
              <a:t>50% own plantation and no virgin forest is cut where wood is a consumable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a:t>
            </a:r>
          </a:p>
          <a:p>
            <a:pPr algn="ctr"/>
            <a:r>
              <a:rPr lang="en-US" sz="1050" dirty="0">
                <a:solidFill>
                  <a:schemeClr val="bg1"/>
                </a:solidFill>
              </a:rPr>
              <a:t>50 % conversion from fossil fuels to clean fuel</a:t>
            </a:r>
          </a:p>
          <a:p>
            <a:pPr algn="ctr"/>
            <a:r>
              <a:rPr lang="en-US" sz="1050" dirty="0">
                <a:solidFill>
                  <a:schemeClr val="bg1"/>
                </a:solidFill>
              </a:rPr>
              <a:t>Apart from evaporation, 75% water recycled</a:t>
            </a:r>
          </a:p>
          <a:p>
            <a:pPr algn="ctr"/>
            <a:r>
              <a:rPr lang="en-US" sz="1050" dirty="0">
                <a:solidFill>
                  <a:schemeClr val="bg1"/>
                </a:solidFill>
              </a:rPr>
              <a:t>Rain water harvesting and recharging of ground water is practiced</a:t>
            </a:r>
          </a:p>
          <a:p>
            <a:pPr algn="ctr"/>
            <a:r>
              <a:rPr lang="en-US" sz="1050" dirty="0">
                <a:solidFill>
                  <a:schemeClr val="bg1"/>
                </a:solidFill>
              </a:rPr>
              <a:t>100% own plantation and no virgin forest is cut (where wood is a consumable)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 one or more of the following</a:t>
            </a:r>
          </a:p>
          <a:p>
            <a:pPr algn="ctr"/>
            <a:r>
              <a:rPr lang="en-US" sz="1050" dirty="0">
                <a:solidFill>
                  <a:schemeClr val="bg1"/>
                </a:solidFill>
              </a:rPr>
              <a:t>80% conversion from fossil fuels to clean fuel</a:t>
            </a:r>
          </a:p>
          <a:p>
            <a:pPr algn="ctr"/>
            <a:r>
              <a:rPr lang="en-US" sz="1050" dirty="0">
                <a:solidFill>
                  <a:schemeClr val="bg1"/>
                </a:solidFill>
              </a:rPr>
              <a:t>Apart from evaporation, 90% water recycled</a:t>
            </a:r>
          </a:p>
          <a:p>
            <a:pPr algn="ctr"/>
            <a:r>
              <a:rPr lang="en-US" sz="1050" dirty="0">
                <a:solidFill>
                  <a:schemeClr val="bg1"/>
                </a:solidFill>
              </a:rPr>
              <a:t>Organization is water positive through rain water harvesting, recharging of ground water</a:t>
            </a:r>
          </a:p>
          <a:p>
            <a:pPr algn="ctr"/>
            <a:r>
              <a:rPr lang="en-US" sz="1050" dirty="0">
                <a:solidFill>
                  <a:schemeClr val="bg1"/>
                </a:solidFill>
              </a:rPr>
              <a:t>Net positive contributor to plantation (where wood is a consumable)</a:t>
            </a:r>
          </a:p>
          <a:p>
            <a:pPr algn="ctr"/>
            <a:r>
              <a:rPr lang="en-US" sz="1050" dirty="0">
                <a:solidFill>
                  <a:schemeClr val="bg1"/>
                </a:solidFill>
              </a:rPr>
              <a:t>Organization uses renewable sources of energy in non-critical areas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p:nvPr/>
        </p:nvSpPr>
        <p:spPr bwMode="auto">
          <a:xfrm>
            <a:off x="1907657" y="1007949"/>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solidFill>
                <a:schemeClr val="tx1"/>
              </a:solidFill>
            </a:endParaRPr>
          </a:p>
        </p:txBody>
      </p:sp>
    </p:spTree>
    <p:custDataLst>
      <p:tags r:id="rId1"/>
    </p:custData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3</a:t>
            </a:r>
          </a:p>
        </p:txBody>
      </p:sp>
    </p:spTree>
    <p:extLst>
      <p:ext uri="{BB962C8B-B14F-4D97-AF65-F5344CB8AC3E}">
        <p14:creationId xmlns:p14="http://schemas.microsoft.com/office/powerpoint/2010/main" val="564739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Defense Sector - Parameters</a:t>
            </a:r>
            <a:endParaRPr lang="en-IN" b="1" dirty="0">
              <a:solidFill>
                <a:schemeClr val="tx1"/>
              </a:solidFill>
            </a:endParaRPr>
          </a:p>
        </p:txBody>
      </p:sp>
    </p:spTree>
    <p:custDataLst>
      <p:tags r:id="rId1"/>
    </p:custDataLst>
    <p:extLst>
      <p:ext uri="{BB962C8B-B14F-4D97-AF65-F5344CB8AC3E}">
        <p14:creationId xmlns:p14="http://schemas.microsoft.com/office/powerpoint/2010/main" val="2682438975"/>
      </p:ext>
    </p:extLst>
  </p:cSld>
  <p:clrMapOvr>
    <a:masterClrMapping/>
  </p:clrMapOvr>
  <p:transition spd="slow">
    <p:wipe dir="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4</a:t>
            </a:r>
          </a:p>
        </p:txBody>
      </p:sp>
    </p:spTree>
    <p:extLst>
      <p:ext uri="{BB962C8B-B14F-4D97-AF65-F5344CB8AC3E}">
        <p14:creationId xmlns:p14="http://schemas.microsoft.com/office/powerpoint/2010/main" val="312181399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B3215B-44E5-45B5-9050-895B2F5A6C2E}"/>
              </a:ext>
            </a:extLst>
          </p:cNvPr>
          <p:cNvSpPr>
            <a:spLocks noGrp="1"/>
          </p:cNvSpPr>
          <p:nvPr>
            <p:ph type="ctrTitle"/>
          </p:nvPr>
        </p:nvSpPr>
        <p:spPr/>
        <p:txBody>
          <a:bodyPr/>
          <a:lstStyle/>
          <a:p>
            <a:r>
              <a:rPr lang="en-US" dirty="0"/>
              <a:t>Understanding Assessment</a:t>
            </a:r>
          </a:p>
        </p:txBody>
      </p:sp>
    </p:spTree>
    <p:extLst>
      <p:ext uri="{BB962C8B-B14F-4D97-AF65-F5344CB8AC3E}">
        <p14:creationId xmlns:p14="http://schemas.microsoft.com/office/powerpoint/2010/main" val="186601401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sz="2400" b="1" dirty="0">
                <a:ln/>
                <a:solidFill>
                  <a:schemeClr val="tx1"/>
                </a:solidFill>
              </a:rPr>
              <a:t> Understanding the Assessment Process </a:t>
            </a:r>
          </a:p>
        </p:txBody>
      </p:sp>
    </p:spTree>
    <p:extLst>
      <p:ext uri="{BB962C8B-B14F-4D97-AF65-F5344CB8AC3E}">
        <p14:creationId xmlns:p14="http://schemas.microsoft.com/office/powerpoint/2010/main" val="1517978249"/>
      </p:ext>
    </p:extLst>
  </p:cSld>
  <p:clrMapOvr>
    <a:masterClrMapping/>
  </p:clrMapOvr>
  <p:transition spd="slow">
    <p:wipe dir="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4" name="Rectangle 3"/>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Desktop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Rectangle 5"/>
          <p:cNvSpPr/>
          <p:nvPr/>
        </p:nvSpPr>
        <p:spPr>
          <a:xfrm>
            <a:off x="144618" y="1777402"/>
            <a:ext cx="8533072" cy="3785652"/>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TextBox 5"/>
          <p:cNvSpPr txBox="1"/>
          <p:nvPr/>
        </p:nvSpPr>
        <p:spPr>
          <a:xfrm>
            <a:off x="434134" y="1616961"/>
            <a:ext cx="8244973" cy="470898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Deciding maturity level vis-à-vis evidence available</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Clearing or rejecting MSMEs for site-assessment</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 after desktop review</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HOW TO: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Web application </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for desktop assessment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7" name="Rectangle 6"/>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aramond" charset="0"/>
                <a:ea typeface="Times New Roman" charset="0"/>
                <a:cs typeface="Arial" charset="0"/>
              </a:rPr>
              <a:t>Desktop </a:t>
            </a: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Rectangle 5"/>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Rectangle 6"/>
          <p:cNvSpPr/>
          <p:nvPr/>
        </p:nvSpPr>
        <p:spPr>
          <a:xfrm>
            <a:off x="172517" y="1905059"/>
            <a:ext cx="8370233" cy="4454553"/>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5170646"/>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checklists in each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Ladder Climbing Maturity Level</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Sub-categories of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err="1">
                <a:ln>
                  <a:noFill/>
                </a:ln>
                <a:solidFill>
                  <a:srgbClr val="000000"/>
                </a:solidFill>
                <a:effectLst/>
                <a:uLnTx/>
                <a:uFillTx/>
                <a:latin typeface="Garamond" charset="0"/>
                <a:ea typeface="Garamond" charset="0"/>
                <a:cs typeface="Garamond" charset="0"/>
              </a:rPr>
              <a:t>Sectoral</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Using mobile application during site-assessment: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Tasks &amp; responsibilities of an assessor</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Documentation required during site-assessment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Rectangle 5"/>
          <p:cNvSpPr/>
          <p:nvPr/>
        </p:nvSpPr>
        <p:spPr>
          <a:xfrm>
            <a:off x="27908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265304947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1600" b="0" i="0" u="none" strike="noStrike" kern="1200" cap="none" spc="0" normalizeH="0" baseline="0" noProof="0" dirty="0">
                <a:ln>
                  <a:noFill/>
                </a:ln>
                <a:solidFill>
                  <a:srgbClr val="000000"/>
                </a:solidFill>
                <a:effectLst/>
                <a:uLnTx/>
                <a:uFillTx/>
                <a:latin typeface="Garamond"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Scheduling of 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43801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A-4</a:t>
            </a:r>
            <a:br>
              <a:rPr lang="en-US" sz="3200" b="1" dirty="0">
                <a:solidFill>
                  <a:schemeClr val="tx1"/>
                </a:solidFill>
              </a:rPr>
            </a:br>
            <a:r>
              <a:rPr lang="en-US" sz="3200" b="1" dirty="0">
                <a:solidFill>
                  <a:schemeClr val="tx1"/>
                </a:solidFill>
              </a:rPr>
              <a:t>Waste Management</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4247317"/>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process using mobile application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Pictures / Documents / Records collection of evidences of good practices &amp; sensitive areas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30818143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785652"/>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Certification Decision by Rating Committee (RC)</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04572673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UNDERSTANDING ZED SCHEME GUIDELINES</a:t>
            </a:r>
          </a:p>
        </p:txBody>
      </p:sp>
    </p:spTree>
    <p:extLst>
      <p:ext uri="{BB962C8B-B14F-4D97-AF65-F5344CB8AC3E}">
        <p14:creationId xmlns:p14="http://schemas.microsoft.com/office/powerpoint/2010/main" val="1978263120"/>
      </p:ext>
    </p:extLst>
  </p:cSld>
  <p:clrMapOvr>
    <a:masterClrMapping/>
  </p:clrMapOvr>
  <p:transition spd="slow">
    <p:wipe dir="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ONLINE SELF-ASSESSMENT PROCESS</a:t>
            </a:r>
          </a:p>
        </p:txBody>
      </p:sp>
    </p:spTree>
    <p:extLst>
      <p:ext uri="{BB962C8B-B14F-4D97-AF65-F5344CB8AC3E}">
        <p14:creationId xmlns:p14="http://schemas.microsoft.com/office/powerpoint/2010/main" val="843720333"/>
      </p:ext>
    </p:extLst>
  </p:cSld>
  <p:clrMapOvr>
    <a:masterClrMapping/>
  </p:clrMapOvr>
  <p:transition spd="slow">
    <p:wipe dir="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7"/>
            <a:ext cx="8819034" cy="443198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indent="-342900">
              <a:buFont typeface="Arial" panose="020B0604020202020204" pitchFamily="34" charset="0"/>
              <a:buChar char="•"/>
            </a:pPr>
            <a:r>
              <a:rPr lang="en-IN" sz="2400" dirty="0"/>
              <a:t>Interested and registered MSME to take ZED Self-Assessment</a:t>
            </a:r>
          </a:p>
          <a:p>
            <a:pPr marL="342900" indent="-342900">
              <a:buFont typeface="Arial" panose="020B0604020202020204" pitchFamily="34" charset="0"/>
              <a:buChar char="•"/>
            </a:pPr>
            <a:r>
              <a:rPr lang="en-IN" sz="2400" dirty="0"/>
              <a:t>Self-Assessment is an ONLINE activity</a:t>
            </a:r>
          </a:p>
          <a:p>
            <a:pPr marL="342900" indent="-342900">
              <a:buFont typeface="Arial" panose="020B0604020202020204" pitchFamily="34" charset="0"/>
              <a:buChar char="•"/>
            </a:pPr>
            <a:r>
              <a:rPr lang="en-IN" sz="2400" dirty="0"/>
              <a:t>Self Assessment is guided through a guided checklist </a:t>
            </a:r>
          </a:p>
          <a:p>
            <a:pPr marL="342900" indent="-342900">
              <a:buFont typeface="Arial" panose="020B0604020202020204" pitchFamily="34" charset="0"/>
              <a:buChar char="•"/>
            </a:pPr>
            <a:r>
              <a:rPr lang="en-IN" sz="2400" dirty="0"/>
              <a:t>MSME Units have maximum three chances for Self Assessment </a:t>
            </a:r>
          </a:p>
          <a:p>
            <a:pPr marL="342900" indent="-342900">
              <a:buFont typeface="Arial" panose="020B0604020202020204" pitchFamily="34" charset="0"/>
              <a:buChar char="•"/>
            </a:pPr>
            <a:r>
              <a:rPr lang="en-IN" sz="2400" dirty="0"/>
              <a:t>There will be system-generated report for every Online Self Assessment, attempted by MSME</a:t>
            </a:r>
          </a:p>
          <a:p>
            <a:pPr marL="342900" indent="-342900">
              <a:buFont typeface="Arial" panose="020B0604020202020204" pitchFamily="34" charset="0"/>
              <a:buChar char="•"/>
            </a:pPr>
            <a:r>
              <a:rPr lang="en-IN" sz="2400" dirty="0"/>
              <a:t>There is no fees to be paid by MSME for participating in Online Self-Assessment. </a:t>
            </a:r>
          </a:p>
          <a:p>
            <a:r>
              <a:rPr lang="en-IN" sz="2400" dirty="0"/>
              <a:t> </a:t>
            </a:r>
          </a:p>
          <a:p>
            <a:r>
              <a:rPr lang="en-IN" sz="2400" dirty="0"/>
              <a:t>NOTE: The MSME shall clearly indicate if any activities covered under the criteria for Certification are carried out at any premises other than the plant location, to enable covering the same under Assessment.</a:t>
            </a:r>
          </a:p>
        </p:txBody>
      </p:sp>
      <p:sp>
        <p:nvSpPr>
          <p:cNvPr id="9" name="Title 1"/>
          <p:cNvSpPr>
            <a:spLocks noGrp="1"/>
          </p:cNvSpPr>
          <p:nvPr>
            <p:ph type="title"/>
          </p:nvPr>
        </p:nvSpPr>
        <p:spPr>
          <a:xfrm>
            <a:off x="172517" y="195926"/>
            <a:ext cx="6996687" cy="492443"/>
          </a:xfrm>
        </p:spPr>
        <p:txBody>
          <a:bodyPr/>
          <a:lstStyle/>
          <a:p>
            <a:r>
              <a:rPr lang="en-IN" sz="3200" dirty="0"/>
              <a:t>STEP 2: SELF ASSESSMENT (1) </a:t>
            </a:r>
          </a:p>
        </p:txBody>
      </p:sp>
    </p:spTree>
    <p:extLst>
      <p:ext uri="{BB962C8B-B14F-4D97-AF65-F5344CB8AC3E}">
        <p14:creationId xmlns:p14="http://schemas.microsoft.com/office/powerpoint/2010/main" val="30624058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ONLINE SELF ASSESSMENT PROCESS</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2: SELF ASSESSMENT (2)</a:t>
            </a:r>
          </a:p>
        </p:txBody>
      </p:sp>
    </p:spTree>
    <p:extLst>
      <p:ext uri="{BB962C8B-B14F-4D97-AF65-F5344CB8AC3E}">
        <p14:creationId xmlns:p14="http://schemas.microsoft.com/office/powerpoint/2010/main" val="413326175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95"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5">
                <a:lumMod val="60000"/>
                <a:lumOff val="4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5">
                <a:lumMod val="60000"/>
                <a:lumOff val="40000"/>
              </a:schemeClr>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33996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43198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DESKTOP ASSESSMENT – KEY POINTS</a:t>
            </a:r>
          </a:p>
          <a:p>
            <a:pPr marL="1526" lvl="1" indent="0" defTabSz="860347" fontAlgn="base">
              <a:spcBef>
                <a:spcPct val="0"/>
              </a:spcBef>
              <a:spcAft>
                <a:spcPct val="0"/>
              </a:spcAft>
              <a:buClr>
                <a:srgbClr val="000000"/>
              </a:buClr>
              <a:buNone/>
            </a:pPr>
            <a:endParaRPr lang="en-US" sz="1200" b="1" dirty="0">
              <a:solidFill>
                <a:srgbClr val="000000"/>
              </a:solidFill>
            </a:endParaRPr>
          </a:p>
          <a:p>
            <a:r>
              <a:rPr lang="en-IN" sz="2000" dirty="0"/>
              <a:t>QCI shall assign a suitable competent empanelled Desktop Assessor from its pool of approved Desktop Assessors or Rating Agencies for Desktop Assessment activity.</a:t>
            </a:r>
          </a:p>
          <a:p>
            <a:r>
              <a:rPr lang="en-IN" sz="2000" dirty="0"/>
              <a:t> </a:t>
            </a:r>
          </a:p>
          <a:p>
            <a:r>
              <a:rPr lang="en-IN" sz="2000" dirty="0"/>
              <a:t>Applicant MSME shall pay a fee for Desktop Assessment, as per approved fee structure, along with the evidences required as per the Online Self Assessment.</a:t>
            </a:r>
          </a:p>
          <a:p>
            <a:r>
              <a:rPr lang="en-IN" sz="2000" dirty="0"/>
              <a:t> </a:t>
            </a:r>
          </a:p>
          <a:p>
            <a:r>
              <a:rPr lang="en-IN" sz="2000" dirty="0"/>
              <a:t>The Desktop Assessment activity shall be completed within stipulated time as per the norm and the report is finally submitted to applicant MSME, in either case, whether eligible or non-eligible for </a:t>
            </a:r>
            <a:r>
              <a:rPr lang="en-IN" sz="2000" dirty="0" err="1"/>
              <a:t>OnSite</a:t>
            </a:r>
            <a:r>
              <a:rPr lang="en-IN" sz="2000" dirty="0"/>
              <a:t> Assessment.</a:t>
            </a:r>
          </a:p>
          <a:p>
            <a:r>
              <a:rPr lang="en-IN" sz="2000" dirty="0"/>
              <a:t> </a:t>
            </a:r>
          </a:p>
          <a:p>
            <a:r>
              <a:rPr lang="en-IN" sz="2000" dirty="0"/>
              <a:t>In the event of an applicant MSME is compliant to criteria, it shall be informed by QCI along with report and the </a:t>
            </a:r>
            <a:r>
              <a:rPr lang="en-IN" sz="2000" dirty="0" err="1"/>
              <a:t>OnSite</a:t>
            </a:r>
            <a:r>
              <a:rPr lang="en-IN" sz="2000" dirty="0"/>
              <a:t> Assessment is recommended.</a:t>
            </a:r>
            <a:endParaRPr lang="en-US" sz="2100"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3: DESKTOP ASSESSMENT (1)</a:t>
            </a:r>
          </a:p>
        </p:txBody>
      </p:sp>
    </p:spTree>
    <p:extLst>
      <p:ext uri="{BB962C8B-B14F-4D97-AF65-F5344CB8AC3E}">
        <p14:creationId xmlns:p14="http://schemas.microsoft.com/office/powerpoint/2010/main" val="420921402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262979"/>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DESKTOP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200" dirty="0">
              <a:solidFill>
                <a:srgbClr val="000000"/>
              </a:solidFill>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outcome of this process will decide the onward movement of the applicant in the ZED Certification scheme.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applicant MSME will be advised to proceed to the </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GB" sz="2000" b="0" i="0" u="none" strike="noStrike" kern="1200" cap="none" spc="0" normalizeH="0" noProof="0" dirty="0">
                <a:ln>
                  <a:noFill/>
                </a:ln>
                <a:solidFill>
                  <a:srgbClr val="000000"/>
                </a:solidFill>
                <a:effectLst/>
                <a:uLnTx/>
                <a:uFillTx/>
                <a:ea typeface="Garamond" charset="0"/>
                <a:cs typeface="Garamond" charset="0"/>
              </a:rPr>
              <a:t> </a:t>
            </a:r>
            <a:r>
              <a:rPr kumimoji="0" lang="en-GB" sz="2000" b="0" i="0" u="none" strike="noStrike" kern="1200" cap="none" spc="0" normalizeH="0" baseline="0" noProof="0" dirty="0">
                <a:ln>
                  <a:noFill/>
                </a:ln>
                <a:solidFill>
                  <a:srgbClr val="000000"/>
                </a:solidFill>
                <a:effectLst/>
                <a:uLnTx/>
                <a:uFillTx/>
                <a:ea typeface="Garamond" charset="0"/>
                <a:cs typeface="Garamond" charset="0"/>
              </a:rPr>
              <a:t>Assessment stage if cleared after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and a brief report will be forwarded.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If the applicant MSME is not advised to proceed further, a detailed report with a roadmap for improvement will be provided to the applicant MSME.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complete process is IT enabled and through a web application</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Submission of relevant evidences as advised in the Self</a:t>
            </a:r>
            <a:r>
              <a:rPr kumimoji="0" lang="en-GB" sz="2000" b="0" i="0" u="none" strike="noStrike" kern="1200" cap="none" spc="0" normalizeH="0" noProof="0" dirty="0">
                <a:ln>
                  <a:noFill/>
                </a:ln>
                <a:solidFill>
                  <a:srgbClr val="000000"/>
                </a:solidFill>
                <a:effectLst/>
                <a:uLnTx/>
                <a:uFillTx/>
                <a:ea typeface="Garamond" charset="0"/>
                <a:cs typeface="Garamond" charset="0"/>
              </a:rPr>
              <a:t> A</a:t>
            </a:r>
            <a:r>
              <a:rPr kumimoji="0" lang="en-GB" sz="2000" b="0" i="0" u="none" strike="noStrike" kern="1200" cap="none" spc="0" normalizeH="0" baseline="0" noProof="0" dirty="0">
                <a:ln>
                  <a:noFill/>
                </a:ln>
                <a:solidFill>
                  <a:srgbClr val="000000"/>
                </a:solidFill>
                <a:effectLst/>
                <a:uLnTx/>
                <a:uFillTx/>
                <a:ea typeface="Garamond" charset="0"/>
                <a:cs typeface="Garamond" charset="0"/>
              </a:rPr>
              <a:t>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Evaluation (by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ssessor</a:t>
            </a:r>
            <a:r>
              <a:rPr kumimoji="0" lang="en-GB" sz="2000" b="0" i="0" u="none" strike="noStrike" kern="1200" cap="none" spc="0" normalizeH="0" baseline="0" noProof="0" dirty="0">
                <a:ln>
                  <a:noFill/>
                </a:ln>
                <a:solidFill>
                  <a:srgbClr val="000000"/>
                </a:solidFill>
                <a:effectLst/>
                <a:uLnTx/>
                <a:uFillTx/>
                <a:ea typeface="Garamond" charset="0"/>
                <a:cs typeface="Garamond" charset="0"/>
              </a:rPr>
              <a:t>) of the Self-Assessment vis-à-vis evidences submitted. </a:t>
            </a:r>
          </a:p>
        </p:txBody>
      </p:sp>
      <p:sp>
        <p:nvSpPr>
          <p:cNvPr id="7" name="Title 1"/>
          <p:cNvSpPr>
            <a:spLocks noGrp="1"/>
          </p:cNvSpPr>
          <p:nvPr>
            <p:ph type="title"/>
          </p:nvPr>
        </p:nvSpPr>
        <p:spPr>
          <a:xfrm>
            <a:off x="172517" y="177259"/>
            <a:ext cx="6996687" cy="492443"/>
          </a:xfrm>
        </p:spPr>
        <p:txBody>
          <a:bodyPr/>
          <a:lstStyle/>
          <a:p>
            <a:r>
              <a:rPr lang="en-IN" sz="3200" dirty="0"/>
              <a:t>STEP 3: DESKTOP ASSESSMENT (2)</a:t>
            </a:r>
          </a:p>
        </p:txBody>
      </p:sp>
    </p:spTree>
    <p:extLst>
      <p:ext uri="{BB962C8B-B14F-4D97-AF65-F5344CB8AC3E}">
        <p14:creationId xmlns:p14="http://schemas.microsoft.com/office/powerpoint/2010/main" val="4170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ssolv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dissolv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dissolve">
                                      <p:cBhvr>
                                        <p:cTn id="32" dur="500"/>
                                        <p:tgtEl>
                                          <p:spTgt spid="6">
                                            <p:txEl>
                                              <p:pRg st="10" end="1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dissolve">
                                      <p:cBhvr>
                                        <p:cTn id="35" dur="500"/>
                                        <p:tgtEl>
                                          <p:spTgt spid="6">
                                            <p:txEl>
                                              <p:pRg st="11" end="1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12" end="12"/>
                                            </p:txEl>
                                          </p:spTgt>
                                        </p:tgtEl>
                                        <p:attrNameLst>
                                          <p:attrName>style.visibility</p:attrName>
                                        </p:attrNameLst>
                                      </p:cBhvr>
                                      <p:to>
                                        <p:strVal val="visible"/>
                                      </p:to>
                                    </p:set>
                                    <p:animEffect transition="in" filter="dissolve">
                                      <p:cBhvr>
                                        <p:cTn id="38" dur="500"/>
                                        <p:tgtEl>
                                          <p:spTgt spid="6">
                                            <p:txEl>
                                              <p:pRg st="12" end="1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animEffect transition="in" filter="dissolve">
                                      <p:cBhvr>
                                        <p:cTn id="41"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201424"/>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DESKTOP ASSESSMENT – KEY POINTS</a:t>
            </a:r>
            <a:endParaRPr lang="en-US" sz="2000" b="1" dirty="0">
              <a:solidFill>
                <a:srgbClr val="000000"/>
              </a:solidFill>
              <a:ea typeface="Garamond" charset="0"/>
              <a:cs typeface="Garamond" charset="0"/>
            </a:endParaRP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Understanding Online Self</a:t>
            </a:r>
            <a:r>
              <a:rPr kumimoji="0" lang="en-US" sz="2000" b="0" i="0" u="none" strike="noStrike" kern="1200" cap="none" spc="0" normalizeH="0" noProof="0" dirty="0">
                <a:ln>
                  <a:noFill/>
                </a:ln>
                <a:solidFill>
                  <a:srgbClr val="000000"/>
                </a:solidFill>
                <a:effectLst/>
                <a:uLnTx/>
                <a:uFillTx/>
                <a:ea typeface="Garamond" charset="0"/>
                <a:cs typeface="Garamond" charset="0"/>
              </a:rPr>
              <a:t> A</a:t>
            </a:r>
            <a:r>
              <a:rPr kumimoji="0" lang="en-US" sz="2000" b="0" i="0" u="none" strike="noStrike" kern="1200" cap="none" spc="0" normalizeH="0" baseline="0" noProof="0" dirty="0">
                <a:ln>
                  <a:noFill/>
                </a:ln>
                <a:solidFill>
                  <a:srgbClr val="000000"/>
                </a:solidFill>
                <a:effectLst/>
                <a:uLnTx/>
                <a:uFillTx/>
                <a:ea typeface="Garamond" charset="0"/>
                <a:cs typeface="Garamond" charset="0"/>
              </a:rPr>
              <a:t>ssessment done by applicant</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Allocation of Desktop Assessor by QCI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Key </a:t>
            </a:r>
            <a:r>
              <a:rPr lang="en-US" sz="2000" dirty="0">
                <a:solidFill>
                  <a:srgbClr val="000000"/>
                </a:solidFill>
                <a:ea typeface="Garamond" charset="0"/>
                <a:cs typeface="Garamond" charset="0"/>
              </a:rPr>
              <a:t>agenda is r</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eviewing</a:t>
            </a:r>
            <a:r>
              <a:rPr kumimoji="0" lang="en-US" sz="2000" b="0" i="0" u="none" strike="noStrike" kern="1200" cap="none" spc="0" normalizeH="0" baseline="0" noProof="0" dirty="0">
                <a:ln>
                  <a:noFill/>
                </a:ln>
                <a:solidFill>
                  <a:srgbClr val="000000"/>
                </a:solidFill>
                <a:effectLst/>
                <a:uLnTx/>
                <a:uFillTx/>
                <a:ea typeface="Garamond" charset="0"/>
                <a:cs typeface="Garamond" charset="0"/>
              </a:rPr>
              <a:t> evidences uploaded – checking </a:t>
            </a:r>
            <a:r>
              <a:rPr kumimoji="0" lang="en-US" sz="2400" b="1" i="0" u="none" strike="noStrike" kern="1200" cap="none" spc="0" normalizeH="0" baseline="0" noProof="0" dirty="0">
                <a:ln>
                  <a:noFill/>
                </a:ln>
                <a:solidFill>
                  <a:srgbClr val="C00000"/>
                </a:solidFill>
                <a:effectLst/>
                <a:uLnTx/>
                <a:uFillTx/>
                <a:ea typeface="Garamond" charset="0"/>
                <a:cs typeface="Garamond" charset="0"/>
              </a:rPr>
              <a:t>relevance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&amp; </a:t>
            </a:r>
            <a:r>
              <a:rPr kumimoji="0" lang="en-US" sz="2400" b="1" i="0" u="none" strike="noStrike" kern="1200" cap="none" spc="0" normalizeH="0" baseline="0" noProof="0" dirty="0">
                <a:ln>
                  <a:noFill/>
                </a:ln>
                <a:solidFill>
                  <a:srgbClr val="C00000"/>
                </a:solidFill>
                <a:effectLst/>
                <a:uLnTx/>
                <a:uFillTx/>
                <a:ea typeface="Garamond" charset="0"/>
                <a:cs typeface="Garamond" charset="0"/>
              </a:rPr>
              <a:t>adequacy</a:t>
            </a:r>
            <a:r>
              <a:rPr lang="en-US" sz="2000" dirty="0">
                <a:solidFill>
                  <a:srgbClr val="000000"/>
                </a:solidFill>
                <a:ea typeface="Garamond" charset="0"/>
                <a:cs typeface="Garamond" charset="0"/>
              </a:rPr>
              <a:t>,</a:t>
            </a:r>
            <a:r>
              <a:rPr kumimoji="0" lang="en-US" sz="2400" b="1" i="0" u="none" strike="noStrike" kern="1200" cap="none" spc="0" normalizeH="0" baseline="0" noProof="0" dirty="0">
                <a:ln>
                  <a:noFill/>
                </a:ln>
                <a:solidFill>
                  <a:srgbClr val="C00000"/>
                </a:solidFill>
                <a:effectLst/>
                <a:uLnTx/>
                <a:uFillTx/>
                <a:ea typeface="Garamond" charset="0"/>
                <a:cs typeface="Garamond" charset="0"/>
              </a:rPr>
              <a:t> </a:t>
            </a:r>
            <a:r>
              <a:rPr lang="en-US" sz="2000" dirty="0">
                <a:solidFill>
                  <a:srgbClr val="000000"/>
                </a:solidFill>
                <a:ea typeface="Garamond" charset="0"/>
                <a:cs typeface="Garamond" charset="0"/>
              </a:rPr>
              <a:t>with reference to the Self Assessment done – does the evidence submitted match with the level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ea typeface="Garamond" charset="0"/>
              <a:cs typeface="Garamond" charset="0"/>
            </a:endParaRPr>
          </a:p>
          <a:p>
            <a:pPr marL="742950" lvl="1" indent="-285750" fontAlgn="base">
              <a:spcBef>
                <a:spcPct val="0"/>
              </a:spcBef>
              <a:spcAft>
                <a:spcPct val="0"/>
              </a:spcAft>
              <a:buFont typeface="Wingdings" charset="2"/>
              <a:buChar char="q"/>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Deciding maturity level vis-à-vis evidence available</a:t>
            </a:r>
            <a:endParaRPr lang="en-GB" sz="2000" dirty="0">
              <a:solidFill>
                <a:srgbClr val="000000"/>
              </a:solidFill>
              <a:ea typeface="Garamond" charset="0"/>
              <a:cs typeface="Garamond" charset="0"/>
            </a:endParaRPr>
          </a:p>
          <a:p>
            <a:pPr marL="742950" lvl="1" indent="-285750" fontAlgn="base">
              <a:spcBef>
                <a:spcPct val="0"/>
              </a:spcBef>
              <a:spcAft>
                <a:spcPct val="0"/>
              </a:spcAft>
              <a:buFont typeface="Wingdings" charset="2"/>
              <a:buChar char="q"/>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Technical review by QCI, including</a:t>
            </a:r>
            <a:r>
              <a:rPr kumimoji="0" lang="en-GB" sz="2000" b="0" i="0" u="none" strike="noStrike" kern="1200" cap="none" spc="0" normalizeH="0" noProof="0" dirty="0">
                <a:ln>
                  <a:noFill/>
                </a:ln>
                <a:solidFill>
                  <a:srgbClr val="000000"/>
                </a:solidFill>
                <a:effectLst/>
                <a:uLnTx/>
                <a:uFillTx/>
                <a:ea typeface="Garamond" charset="0"/>
                <a:cs typeface="Garamond" charset="0"/>
              </a:rPr>
              <a:t> evidences of </a:t>
            </a:r>
            <a:r>
              <a:rPr lang="en-US" sz="2000" dirty="0"/>
              <a:t>self-certification of the applicable statutory &amp; regulatory requirements of the MSME, with reference to Quality, Environment and Safety</a:t>
            </a:r>
            <a:endParaRPr kumimoji="0" lang="en-GB" sz="2000" b="0" i="0" u="none" strike="noStrike" kern="1200" cap="none" spc="0" normalizeH="0" baseline="0" noProof="0" dirty="0">
              <a:ln>
                <a:noFill/>
              </a:ln>
              <a:solidFill>
                <a:srgbClr val="000000"/>
              </a:solidFill>
              <a:effectLst/>
              <a:uLnTx/>
              <a:uFillTx/>
              <a:ea typeface="Garamond" charset="0"/>
              <a:cs typeface="Garamond" charset="0"/>
            </a:endParaRP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Clearing or rejecting the applicant for </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lang="en-US" sz="2000" dirty="0">
                <a:solidFill>
                  <a:srgbClr val="000000"/>
                </a:solidFill>
                <a:ea typeface="Garamond" charset="0"/>
                <a:cs typeface="Garamond" charset="0"/>
              </a:rPr>
              <a:t>Desktop Assessment Report </a:t>
            </a:r>
            <a:r>
              <a:rPr kumimoji="0" lang="en-US" sz="2000" i="0" u="none" strike="noStrike" kern="1200" cap="none" spc="0" normalizeH="0" baseline="0" noProof="0" dirty="0">
                <a:ln>
                  <a:noFill/>
                </a:ln>
                <a:solidFill>
                  <a:srgbClr val="000000"/>
                </a:solidFill>
                <a:effectLst/>
                <a:uLnTx/>
                <a:uFillTx/>
                <a:ea typeface="Garamond" charset="0"/>
                <a:cs typeface="Garamond" charset="0"/>
              </a:rPr>
              <a:t>– for both cleared and rejected applicants</a:t>
            </a:r>
            <a:endParaRPr kumimoji="0" lang="en-GB" sz="2000" i="0" u="none" strike="noStrike" kern="1200" cap="none" spc="0" normalizeH="0" baseline="0" noProof="0" dirty="0">
              <a:ln>
                <a:noFill/>
              </a:ln>
              <a:solidFill>
                <a:srgbClr val="000000"/>
              </a:solidFill>
              <a:effectLst/>
              <a:uLnTx/>
              <a:uFillTx/>
              <a:ea typeface="Garamond" charset="0"/>
              <a:cs typeface="Garamond" charset="0"/>
            </a:endParaRPr>
          </a:p>
        </p:txBody>
      </p:sp>
      <p:sp>
        <p:nvSpPr>
          <p:cNvPr id="8" name="Title 1"/>
          <p:cNvSpPr>
            <a:spLocks noGrp="1"/>
          </p:cNvSpPr>
          <p:nvPr>
            <p:ph type="title"/>
          </p:nvPr>
        </p:nvSpPr>
        <p:spPr>
          <a:xfrm>
            <a:off x="172517" y="177259"/>
            <a:ext cx="6996687" cy="492443"/>
          </a:xfrm>
        </p:spPr>
        <p:txBody>
          <a:bodyPr/>
          <a:lstStyle/>
          <a:p>
            <a:r>
              <a:rPr lang="en-IN" sz="3200" dirty="0"/>
              <a:t>STEP 3: DESKTOP ASSESSMENT (3)</a:t>
            </a:r>
          </a:p>
        </p:txBody>
      </p:sp>
    </p:spTree>
    <p:extLst>
      <p:ext uri="{BB962C8B-B14F-4D97-AF65-F5344CB8AC3E}">
        <p14:creationId xmlns:p14="http://schemas.microsoft.com/office/powerpoint/2010/main" val="24147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cSld>
  <p:clrMapOvr>
    <a:masterClrMapping/>
  </p:clrMapOvr>
  <p:transition spd="slow">
    <p:wipe dir="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t>4. He can </a:t>
            </a:r>
            <a:r>
              <a:rPr lang="en-US" b="1"/>
              <a:t>Accept </a:t>
            </a:r>
            <a:r>
              <a:rPr lang="en-US"/>
              <a:t>or </a:t>
            </a:r>
            <a:r>
              <a:rPr lang="en-US" b="1"/>
              <a:t>Reject</a:t>
            </a:r>
            <a:endParaRPr lang="en-IN"/>
          </a:p>
          <a:p>
            <a:pPr lvl="2"/>
            <a:r>
              <a:rPr lang="en-US"/>
              <a:t>Upon </a:t>
            </a:r>
            <a:r>
              <a:rPr lang="en-US" b="1"/>
              <a:t>Accept, </a:t>
            </a:r>
            <a:r>
              <a:rPr lang="en-US"/>
              <a:t>he will have to assign an Assessor for this DA</a:t>
            </a:r>
            <a:endParaRPr lang="en-IN"/>
          </a:p>
          <a:p>
            <a:pPr lvl="2"/>
            <a:r>
              <a:rPr lang="en-US"/>
              <a:t>Upon </a:t>
            </a:r>
            <a:r>
              <a:rPr lang="en-US" b="1"/>
              <a:t>Reject,</a:t>
            </a:r>
            <a:r>
              <a:rPr lang="en-US"/>
              <a:t> the MSME request will be re-allocated to another DAB</a:t>
            </a:r>
            <a:endParaRPr lang="en-US" dirty="0"/>
          </a:p>
        </p:txBody>
      </p:sp>
      <p:sp>
        <p:nvSpPr>
          <p:cNvPr id="7" name="Rectangle 15"/>
          <p:cNvSpPr txBox="1">
            <a:spLocks/>
          </p:cNvSpPr>
          <p:nvPr/>
        </p:nvSpPr>
        <p:spPr>
          <a:xfrm>
            <a:off x="172518" y="1131582"/>
            <a:ext cx="8819034" cy="3785652"/>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lvl="0" indent="-342900" algn="just">
              <a:buAutoNum type="arabicPeriod"/>
            </a:pPr>
            <a:r>
              <a:rPr lang="en-US" dirty="0"/>
              <a:t>Upon submitting a Self Assessment by MSME, it will be intelligently allocated to a </a:t>
            </a:r>
          </a:p>
          <a:p>
            <a:pPr lvl="0" algn="just"/>
            <a:r>
              <a:rPr lang="en-US" b="1" dirty="0"/>
              <a:t>    Desktop Assessment Body (DAB)</a:t>
            </a:r>
            <a:endParaRPr lang="en-IN" dirty="0"/>
          </a:p>
          <a:p>
            <a:pPr lvl="0" algn="just"/>
            <a:r>
              <a:rPr lang="en-US" dirty="0"/>
              <a:t>2. Every DAB will have an authorized person who can add/manage </a:t>
            </a:r>
            <a:r>
              <a:rPr lang="en-US" b="1" dirty="0"/>
              <a:t>Allocated Assessments</a:t>
            </a:r>
            <a:r>
              <a:rPr lang="en-US" dirty="0"/>
              <a:t> and</a:t>
            </a:r>
          </a:p>
          <a:p>
            <a:pPr lvl="0" algn="just"/>
            <a:r>
              <a:rPr lang="en-US" dirty="0"/>
              <a:t>    add/manage </a:t>
            </a:r>
            <a:r>
              <a:rPr lang="en-US" b="1" dirty="0"/>
              <a:t>Assessors</a:t>
            </a:r>
            <a:endParaRPr lang="en-IN" dirty="0"/>
          </a:p>
          <a:p>
            <a:pPr lvl="0" algn="just"/>
            <a:r>
              <a:rPr lang="en-US" dirty="0"/>
              <a:t>3. Every time he gets a new request for a DA, he can see it on his Dashboard under </a:t>
            </a:r>
            <a:r>
              <a:rPr lang="en-US" b="1" dirty="0"/>
              <a:t>Pending</a:t>
            </a:r>
          </a:p>
          <a:p>
            <a:pPr lvl="0" algn="just"/>
            <a:r>
              <a:rPr lang="en-US" b="1" dirty="0"/>
              <a:t>    MSME</a:t>
            </a:r>
            <a:endParaRPr lang="en-IN" dirty="0"/>
          </a:p>
          <a:p>
            <a:pPr lvl="0" algn="just"/>
            <a:r>
              <a:rPr lang="en-US" dirty="0"/>
              <a:t>4. He can </a:t>
            </a:r>
            <a:r>
              <a:rPr lang="en-US" b="1" dirty="0"/>
              <a:t>Accept </a:t>
            </a:r>
            <a:r>
              <a:rPr lang="en-US" dirty="0"/>
              <a:t>or </a:t>
            </a:r>
            <a:r>
              <a:rPr lang="en-US" b="1" dirty="0"/>
              <a:t>Reject</a:t>
            </a:r>
            <a:endParaRPr lang="en-IN" dirty="0"/>
          </a:p>
          <a:p>
            <a:pPr lvl="0" algn="just"/>
            <a:r>
              <a:rPr lang="en-IN" dirty="0"/>
              <a:t>    - </a:t>
            </a:r>
            <a:r>
              <a:rPr lang="en-US" dirty="0"/>
              <a:t>Upon </a:t>
            </a:r>
            <a:r>
              <a:rPr lang="en-US" b="1" dirty="0"/>
              <a:t>Accept, </a:t>
            </a:r>
            <a:r>
              <a:rPr lang="en-US" dirty="0"/>
              <a:t>he will have to assign an Assessor for this DA</a:t>
            </a:r>
            <a:endParaRPr lang="en-IN" dirty="0"/>
          </a:p>
          <a:p>
            <a:pPr algn="just"/>
            <a:r>
              <a:rPr lang="en-US" dirty="0"/>
              <a:t>    - Upon </a:t>
            </a:r>
            <a:r>
              <a:rPr lang="en-US" b="1" dirty="0"/>
              <a:t>Reject,</a:t>
            </a:r>
            <a:r>
              <a:rPr lang="en-US" dirty="0"/>
              <a:t> the MSME request will be re-allocated to another DAB</a:t>
            </a:r>
          </a:p>
          <a:p>
            <a:pPr lvl="0" algn="just"/>
            <a:r>
              <a:rPr lang="en-US" dirty="0"/>
              <a:t>5. Once </a:t>
            </a:r>
            <a:r>
              <a:rPr lang="en-US" b="1" dirty="0"/>
              <a:t>Accepted,</a:t>
            </a:r>
            <a:r>
              <a:rPr lang="en-US" dirty="0"/>
              <a:t> an email will be sent to the Assessor to get started on the DA.</a:t>
            </a:r>
            <a:endParaRPr lang="en-IN" dirty="0"/>
          </a:p>
          <a:p>
            <a:pPr lvl="0" algn="just"/>
            <a:r>
              <a:rPr lang="en-US" dirty="0"/>
              <a:t>6. Assessor can only be assigned if he’s an </a:t>
            </a:r>
            <a:r>
              <a:rPr lang="en-US" b="1" dirty="0"/>
              <a:t>Approved Assessor </a:t>
            </a:r>
            <a:r>
              <a:rPr lang="en-US" dirty="0"/>
              <a:t>by ZED-QCI.</a:t>
            </a:r>
            <a:endParaRPr lang="en-IN" dirty="0"/>
          </a:p>
          <a:p>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(4.2)</a:t>
            </a:r>
          </a:p>
        </p:txBody>
      </p:sp>
      <p:sp>
        <p:nvSpPr>
          <p:cNvPr id="4" name="Rectangle 5"/>
          <p:cNvSpPr>
            <a:spLocks noChangeArrowheads="1"/>
          </p:cNvSpPr>
          <p:nvPr/>
        </p:nvSpPr>
        <p:spPr bwMode="auto">
          <a:xfrm>
            <a:off x="0" y="347731"/>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8294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248" y="4559128"/>
            <a:ext cx="8384143" cy="19318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6"/>
          <p:cNvSpPr>
            <a:spLocks noChangeArrowheads="1"/>
          </p:cNvSpPr>
          <p:nvPr/>
        </p:nvSpPr>
        <p:spPr bwMode="auto">
          <a:xfrm>
            <a:off x="457200" y="270040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120057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271254"/>
            <a:ext cx="8819034" cy="526297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US" dirty="0"/>
              <a:t>7. After logging in as an Assessor, he will get to see every question with the </a:t>
            </a:r>
            <a:r>
              <a:rPr lang="en-US" b="1" dirty="0"/>
              <a:t>Option Selected </a:t>
            </a:r>
          </a:p>
          <a:p>
            <a:pPr lvl="0"/>
            <a:r>
              <a:rPr lang="en-US" b="1" dirty="0"/>
              <a:t>    </a:t>
            </a:r>
            <a:r>
              <a:rPr lang="en-US" dirty="0"/>
              <a:t>and the </a:t>
            </a:r>
            <a:r>
              <a:rPr lang="en-US" b="1" dirty="0"/>
              <a:t>Evidence Uploaded</a:t>
            </a:r>
            <a:r>
              <a:rPr lang="en-US" dirty="0"/>
              <a:t>, if any.</a:t>
            </a:r>
            <a:endParaRPr lang="en-IN" dirty="0"/>
          </a:p>
          <a:p>
            <a:pPr lvl="0"/>
            <a:r>
              <a:rPr lang="en-US" dirty="0"/>
              <a:t>8. There are 3 actions for every question in every parameter:</a:t>
            </a:r>
            <a:endParaRPr lang="en-IN" dirty="0"/>
          </a:p>
          <a:p>
            <a:pPr lvl="1"/>
            <a:r>
              <a:rPr lang="en-US" dirty="0"/>
              <a:t>Agree:</a:t>
            </a:r>
            <a:endParaRPr lang="en-IN" dirty="0"/>
          </a:p>
          <a:p>
            <a:pPr marL="199226" lvl="2" indent="0">
              <a:buNone/>
            </a:pPr>
            <a:r>
              <a:rPr lang="en-US" dirty="0"/>
              <a:t>Agree to the option selected by the MSME</a:t>
            </a:r>
            <a:endParaRPr lang="en-IN" dirty="0"/>
          </a:p>
          <a:p>
            <a:pPr lvl="2"/>
            <a:r>
              <a:rPr lang="en-US" dirty="0"/>
              <a:t>When either the evidence uploaded supports his answer OR</a:t>
            </a:r>
            <a:endParaRPr lang="en-IN" dirty="0"/>
          </a:p>
          <a:p>
            <a:pPr lvl="2"/>
            <a:r>
              <a:rPr lang="en-US" dirty="0"/>
              <a:t>When the option selected doesn’t need any evidence</a:t>
            </a:r>
            <a:endParaRPr lang="en-IN" dirty="0"/>
          </a:p>
          <a:p>
            <a:pPr lvl="1"/>
            <a:r>
              <a:rPr lang="en-US" dirty="0"/>
              <a:t>Change</a:t>
            </a:r>
            <a:endParaRPr lang="en-IN" dirty="0"/>
          </a:p>
          <a:p>
            <a:pPr marL="199226" lvl="2" indent="0">
              <a:buNone/>
            </a:pPr>
            <a:r>
              <a:rPr lang="en-US" dirty="0"/>
              <a:t>Disagree to the option selected by the MSME and can increase or decrease accordingly</a:t>
            </a:r>
            <a:endParaRPr lang="en-IN" dirty="0"/>
          </a:p>
          <a:p>
            <a:pPr lvl="2"/>
            <a:r>
              <a:rPr lang="en-US" dirty="0"/>
              <a:t>When the submitted evidence makes the MSME eligible for an even higher rating OR</a:t>
            </a:r>
            <a:endParaRPr lang="en-IN" dirty="0"/>
          </a:p>
          <a:p>
            <a:pPr lvl="2"/>
            <a:r>
              <a:rPr lang="en-US" dirty="0"/>
              <a:t>When there was no submitted evidence even though it was suggested.</a:t>
            </a:r>
            <a:endParaRPr lang="en-IN" dirty="0"/>
          </a:p>
          <a:p>
            <a:pPr lvl="1"/>
            <a:r>
              <a:rPr lang="en-US" dirty="0"/>
              <a:t>Review</a:t>
            </a:r>
            <a:endParaRPr lang="en-IN" dirty="0"/>
          </a:p>
          <a:p>
            <a:pPr marL="199226" lvl="2" indent="0">
              <a:buNone/>
            </a:pPr>
            <a:r>
              <a:rPr lang="en-US" b="1" dirty="0"/>
              <a:t>Mark as Review</a:t>
            </a:r>
            <a:r>
              <a:rPr lang="en-US" dirty="0"/>
              <a:t> is an option to mark a Question’s evidence for Review which will be shown at the time of SA to double-check or take another picture for an extra proof etc.</a:t>
            </a:r>
            <a:endParaRPr lang="en-IN" dirty="0"/>
          </a:p>
          <a:p>
            <a:pPr lvl="0"/>
            <a:r>
              <a:rPr lang="en-US" dirty="0"/>
              <a:t>9. Once the Assessment is completed, the </a:t>
            </a:r>
            <a:r>
              <a:rPr lang="en-US" b="1" dirty="0"/>
              <a:t>Assessor </a:t>
            </a:r>
            <a:r>
              <a:rPr lang="en-US" dirty="0"/>
              <a:t>will submit the Desktop Assessment </a:t>
            </a:r>
          </a:p>
          <a:p>
            <a:pPr lvl="0"/>
            <a:r>
              <a:rPr lang="en-US" dirty="0"/>
              <a:t>     Report to his DAB.</a:t>
            </a:r>
            <a:endParaRPr lang="en-IN" dirty="0"/>
          </a:p>
          <a:p>
            <a:pPr lvl="0"/>
            <a:r>
              <a:rPr lang="en-US" dirty="0"/>
              <a:t>10. DAB then reviews it </a:t>
            </a:r>
            <a:r>
              <a:rPr lang="en-US" b="1" dirty="0"/>
              <a:t>again</a:t>
            </a:r>
            <a:r>
              <a:rPr lang="en-US" dirty="0"/>
              <a:t> and if everything is right, DAB can </a:t>
            </a:r>
            <a:r>
              <a:rPr lang="en-US" b="1" dirty="0"/>
              <a:t>Forward to ZED</a:t>
            </a:r>
            <a:endParaRPr lang="en-IN" dirty="0"/>
          </a:p>
          <a:p>
            <a:pPr lvl="0"/>
            <a:r>
              <a:rPr lang="en-US" dirty="0"/>
              <a:t>11. After forwarding to ZED, ZED Master DAB will review the assessment report manually and </a:t>
            </a:r>
          </a:p>
          <a:p>
            <a:pPr lvl="0"/>
            <a:r>
              <a:rPr lang="en-US" dirty="0"/>
              <a:t>      then either Approve or Reject it.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(4.3)</a:t>
            </a:r>
          </a:p>
        </p:txBody>
      </p:sp>
    </p:spTree>
    <p:extLst>
      <p:ext uri="{BB962C8B-B14F-4D97-AF65-F5344CB8AC3E}">
        <p14:creationId xmlns:p14="http://schemas.microsoft.com/office/powerpoint/2010/main" val="238784246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4</a:t>
            </a:r>
            <a:br>
              <a:rPr lang="en-US" dirty="0"/>
            </a:br>
            <a:r>
              <a:rPr lang="en-US" dirty="0"/>
              <a:t>Session 1</a:t>
            </a:r>
          </a:p>
        </p:txBody>
      </p:sp>
    </p:spTree>
    <p:extLst>
      <p:ext uri="{BB962C8B-B14F-4D97-AF65-F5344CB8AC3E}">
        <p14:creationId xmlns:p14="http://schemas.microsoft.com/office/powerpoint/2010/main" val="404148295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2B9505-38AD-4AB0-94ED-505FB0D0F06E}"/>
              </a:ext>
            </a:extLst>
          </p:cNvPr>
          <p:cNvSpPr>
            <a:spLocks noGrp="1"/>
          </p:cNvSpPr>
          <p:nvPr>
            <p:ph type="ctrTitle"/>
          </p:nvPr>
        </p:nvSpPr>
        <p:spPr>
          <a:xfrm>
            <a:off x="1494166" y="2825086"/>
            <a:ext cx="6154963" cy="1335433"/>
          </a:xfrm>
        </p:spPr>
        <p:txBody>
          <a:bodyPr>
            <a:normAutofit fontScale="90000"/>
          </a:bodyPr>
          <a:lstStyle/>
          <a:p>
            <a:r>
              <a:rPr lang="en-US" dirty="0"/>
              <a:t>Site Assessment Report Gap Analysis in Group &amp; Presentation</a:t>
            </a:r>
          </a:p>
        </p:txBody>
      </p:sp>
    </p:spTree>
    <p:extLst>
      <p:ext uri="{BB962C8B-B14F-4D97-AF65-F5344CB8AC3E}">
        <p14:creationId xmlns:p14="http://schemas.microsoft.com/office/powerpoint/2010/main" val="440326539"/>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68F27D-A0CF-47C9-991C-DBA7E614FBFB}"/>
              </a:ext>
            </a:extLst>
          </p:cNvPr>
          <p:cNvSpPr>
            <a:spLocks noGrp="1"/>
          </p:cNvSpPr>
          <p:nvPr>
            <p:ph type="ctrTitle"/>
          </p:nvPr>
        </p:nvSpPr>
        <p:spPr/>
        <p:txBody>
          <a:bodyPr/>
          <a:lstStyle/>
          <a:p>
            <a:r>
              <a:rPr lang="en-US" dirty="0"/>
              <a:t>Day 4</a:t>
            </a:r>
            <a:br>
              <a:rPr lang="en-US" dirty="0"/>
            </a:br>
            <a:r>
              <a:rPr lang="en-US" dirty="0"/>
              <a:t>Session 2</a:t>
            </a:r>
          </a:p>
        </p:txBody>
      </p:sp>
    </p:spTree>
    <p:extLst>
      <p:ext uri="{BB962C8B-B14F-4D97-AF65-F5344CB8AC3E}">
        <p14:creationId xmlns:p14="http://schemas.microsoft.com/office/powerpoint/2010/main" val="4547922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CASE EXERCISE 1: VISUALIZATION</a:t>
            </a:r>
          </a:p>
        </p:txBody>
      </p:sp>
      <p:sp>
        <p:nvSpPr>
          <p:cNvPr id="5"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1-1:</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Tree>
    <p:extLst>
      <p:ext uri="{BB962C8B-B14F-4D97-AF65-F5344CB8AC3E}">
        <p14:creationId xmlns:p14="http://schemas.microsoft.com/office/powerpoint/2010/main" val="293436874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1- 2:</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DESKTOP ASSESSMENT</a:t>
            </a:r>
          </a:p>
        </p:txBody>
      </p:sp>
    </p:spTree>
    <p:extLst>
      <p:ext uri="{BB962C8B-B14F-4D97-AF65-F5344CB8AC3E}">
        <p14:creationId xmlns:p14="http://schemas.microsoft.com/office/powerpoint/2010/main" val="367355397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chemeClr val="bg1"/>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1- 3:</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15625256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ADCE1-8E6C-4016-BB21-DE0C98363F65}"/>
              </a:ext>
            </a:extLst>
          </p:cNvPr>
          <p:cNvSpPr>
            <a:spLocks noGrp="1"/>
          </p:cNvSpPr>
          <p:nvPr>
            <p:ph type="ctrTitle"/>
          </p:nvPr>
        </p:nvSpPr>
        <p:spPr/>
        <p:txBody>
          <a:bodyPr/>
          <a:lstStyle/>
          <a:p>
            <a:r>
              <a:rPr lang="en-US" dirty="0"/>
              <a:t>Day 4</a:t>
            </a:r>
            <a:br>
              <a:rPr lang="en-US" dirty="0"/>
            </a:br>
            <a:r>
              <a:rPr lang="en-US" dirty="0"/>
              <a:t>Session 3</a:t>
            </a:r>
          </a:p>
        </p:txBody>
      </p:sp>
    </p:spTree>
    <p:extLst>
      <p:ext uri="{BB962C8B-B14F-4D97-AF65-F5344CB8AC3E}">
        <p14:creationId xmlns:p14="http://schemas.microsoft.com/office/powerpoint/2010/main" val="157259969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BC8BA0-C55E-4159-BFA2-128633FD7657}"/>
              </a:ext>
            </a:extLst>
          </p:cNvPr>
          <p:cNvSpPr>
            <a:spLocks noGrp="1"/>
          </p:cNvSpPr>
          <p:nvPr>
            <p:ph type="ctrTitle"/>
          </p:nvPr>
        </p:nvSpPr>
        <p:spPr>
          <a:xfrm>
            <a:off x="289560" y="2825087"/>
            <a:ext cx="8229600" cy="850134"/>
          </a:xfrm>
        </p:spPr>
        <p:txBody>
          <a:bodyPr>
            <a:normAutofit/>
          </a:bodyPr>
          <a:lstStyle/>
          <a:p>
            <a:r>
              <a:rPr lang="en-US" dirty="0"/>
              <a:t>Reducing Variation between Assessors</a:t>
            </a:r>
          </a:p>
        </p:txBody>
      </p:sp>
    </p:spTree>
    <p:extLst>
      <p:ext uri="{BB962C8B-B14F-4D97-AF65-F5344CB8AC3E}">
        <p14:creationId xmlns:p14="http://schemas.microsoft.com/office/powerpoint/2010/main" val="2347412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200" b="1" dirty="0">
                <a:solidFill>
                  <a:schemeClr val="bg1"/>
                </a:solidFill>
              </a:rPr>
              <a:t> </a:t>
            </a:r>
            <a:r>
              <a:rPr lang="en-US" sz="1050" dirty="0">
                <a:solidFill>
                  <a:schemeClr val="bg1"/>
                </a:solidFill>
              </a:rPr>
              <a:t>Top and middle management is aware of waste and its effect on profitability </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400" b="1" dirty="0">
                <a:solidFill>
                  <a:schemeClr val="bg1"/>
                </a:solidFill>
              </a:rPr>
              <a:t> </a:t>
            </a:r>
            <a:r>
              <a:rPr lang="en-US" sz="1050" dirty="0">
                <a:solidFill>
                  <a:schemeClr val="bg1"/>
                </a:solidFill>
              </a:rPr>
              <a:t>All employees are aware of waste and its effect on profitability </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50%-75% ideas about waste reduction</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75% - 95% ideas about waste reduction</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&gt;95% ideas about waste reduction</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ASSESSOR SKILLS </a:t>
            </a:r>
          </a:p>
        </p:txBody>
      </p:sp>
    </p:spTree>
    <p:extLst>
      <p:ext uri="{BB962C8B-B14F-4D97-AF65-F5344CB8AC3E}">
        <p14:creationId xmlns:p14="http://schemas.microsoft.com/office/powerpoint/2010/main" val="530598230"/>
      </p:ext>
    </p:extLst>
  </p:cSld>
  <p:clrMapOvr>
    <a:masterClrMapping/>
  </p:clrMapOvr>
  <p:transition spd="slow">
    <p:wipe dir="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60"/>
            <a:ext cx="6996687" cy="492442"/>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ASSESSOR SKILLS (1)</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4142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ASSESSOR SKILL IS A COMBINATION OF</a:t>
            </a:r>
          </a:p>
          <a:p>
            <a:pPr marL="0" indent="0">
              <a:buFont typeface="Arial" panose="020B0604020202020204" pitchFamily="34" charset="0"/>
              <a:buNone/>
              <a:defRPr/>
            </a:pPr>
            <a:endParaRPr lang="en-US" altLang="en-US" dirty="0">
              <a:solidFill>
                <a:schemeClr val="tx1"/>
              </a:solidFill>
            </a:endParaRPr>
          </a:p>
          <a:p>
            <a:pPr marL="0" indent="0">
              <a:buFont typeface="Arial" panose="020B0604020202020204" pitchFamily="34" charset="0"/>
              <a:buNone/>
              <a:defRPr/>
            </a:pPr>
            <a:endParaRPr lang="en-US" altLang="en-US" dirty="0">
              <a:solidFill>
                <a:schemeClr val="tx1"/>
              </a:solidFill>
            </a:endParaRPr>
          </a:p>
          <a:p>
            <a:pPr>
              <a:defRPr/>
            </a:pPr>
            <a:r>
              <a:rPr lang="en-US" altLang="en-US" dirty="0">
                <a:solidFill>
                  <a:schemeClr val="tx1"/>
                </a:solidFill>
              </a:rPr>
              <a:t>ABILITY TO FIND AND EVALUATE FACTS</a:t>
            </a:r>
          </a:p>
          <a:p>
            <a:pPr marL="0" indent="0">
              <a:buNone/>
              <a:defRPr/>
            </a:pPr>
            <a:endParaRPr lang="en-US" altLang="en-US" dirty="0">
              <a:solidFill>
                <a:schemeClr val="tx1"/>
              </a:solidFill>
            </a:endParaRPr>
          </a:p>
          <a:p>
            <a:pPr>
              <a:defRPr/>
            </a:pPr>
            <a:r>
              <a:rPr lang="en-US" altLang="en-US" dirty="0">
                <a:solidFill>
                  <a:schemeClr val="tx1"/>
                </a:solidFill>
              </a:rPr>
              <a:t>TIME MANAGEMENT</a:t>
            </a:r>
          </a:p>
          <a:p>
            <a:pPr>
              <a:defRPr/>
            </a:pPr>
            <a:endParaRPr lang="en-US" altLang="en-US" dirty="0">
              <a:solidFill>
                <a:schemeClr val="tx1"/>
              </a:solidFill>
            </a:endParaRPr>
          </a:p>
          <a:p>
            <a:pPr>
              <a:defRPr/>
            </a:pPr>
            <a:r>
              <a:rPr lang="en-US" altLang="en-US" dirty="0">
                <a:solidFill>
                  <a:schemeClr val="tx1"/>
                </a:solidFill>
              </a:rPr>
              <a:t>REPORTING</a:t>
            </a:r>
          </a:p>
        </p:txBody>
      </p:sp>
    </p:spTree>
    <p:extLst>
      <p:ext uri="{BB962C8B-B14F-4D97-AF65-F5344CB8AC3E}">
        <p14:creationId xmlns:p14="http://schemas.microsoft.com/office/powerpoint/2010/main" val="196239819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3" name="Rectangle 3"/>
          <p:cNvSpPr>
            <a:spLocks noGrp="1" noChangeArrowheads="1"/>
          </p:cNvSpPr>
          <p:nvPr>
            <p:ph idx="1"/>
          </p:nvPr>
        </p:nvSpPr>
        <p:spPr>
          <a:xfrm>
            <a:off x="633046" y="1081824"/>
            <a:ext cx="8250116" cy="5550750"/>
          </a:xfrm>
        </p:spPr>
        <p:txBody>
          <a:bodyPr/>
          <a:lstStyle/>
          <a:p>
            <a:pPr>
              <a:buFontTx/>
              <a:buNone/>
            </a:pPr>
            <a:r>
              <a:rPr lang="en-US" altLang="en-US" sz="2800" b="1" dirty="0"/>
              <a:t>PURPOSE OF AN ASSESSMENT IS TO FIND FACTS SUPPORTED BY OBJECTIVE EVIDENCE. THESE MAY BE:</a:t>
            </a:r>
          </a:p>
          <a:p>
            <a:pPr>
              <a:buFontTx/>
              <a:buNone/>
            </a:pPr>
            <a:endParaRPr lang="en-US" altLang="en-US" sz="2200" dirty="0"/>
          </a:p>
          <a:p>
            <a:pPr lvl="1">
              <a:spcBef>
                <a:spcPct val="15000"/>
              </a:spcBef>
              <a:spcAft>
                <a:spcPct val="30000"/>
              </a:spcAft>
            </a:pPr>
            <a:r>
              <a:rPr lang="en-US" altLang="en-US" sz="2200" dirty="0"/>
              <a:t>DOCUMENTS (</a:t>
            </a:r>
            <a:r>
              <a:rPr lang="en-US" altLang="en-US" sz="2200" dirty="0" err="1"/>
              <a:t>Eg</a:t>
            </a:r>
            <a:r>
              <a:rPr lang="en-US" altLang="en-US" sz="2200" dirty="0"/>
              <a:t>. POLICY, OBJECTIVES, PLANS, PROCEDURES ETC)</a:t>
            </a:r>
          </a:p>
          <a:p>
            <a:pPr lvl="1">
              <a:spcBef>
                <a:spcPct val="15000"/>
              </a:spcBef>
              <a:spcAft>
                <a:spcPct val="30000"/>
              </a:spcAft>
            </a:pPr>
            <a:r>
              <a:rPr lang="en-US" altLang="en-US" sz="2200" dirty="0"/>
              <a:t>RECORDS (MANY EXAMPLES POSSIBLE)</a:t>
            </a:r>
          </a:p>
          <a:p>
            <a:pPr lvl="1">
              <a:spcBef>
                <a:spcPct val="15000"/>
              </a:spcBef>
              <a:spcAft>
                <a:spcPct val="30000"/>
              </a:spcAft>
            </a:pPr>
            <a:r>
              <a:rPr lang="en-US" altLang="en-US" sz="2200" dirty="0"/>
              <a:t>DATA SUMMARIES, ANALYSIS, METRICS AND PERFORMANCE INDICATORS</a:t>
            </a:r>
          </a:p>
          <a:p>
            <a:pPr lvl="1">
              <a:spcBef>
                <a:spcPct val="15000"/>
              </a:spcBef>
              <a:spcAft>
                <a:spcPct val="30000"/>
              </a:spcAft>
            </a:pPr>
            <a:r>
              <a:rPr lang="en-US" altLang="en-US" sz="2200" dirty="0"/>
              <a:t>REPORTS FROM OTHER SOURCES (</a:t>
            </a:r>
            <a:r>
              <a:rPr lang="en-US" altLang="en-US" sz="2200" dirty="0" err="1"/>
              <a:t>Eg</a:t>
            </a:r>
            <a:r>
              <a:rPr lang="en-US" altLang="en-US" sz="2200" dirty="0"/>
              <a:t>. CUSTOMER FEEDBACK, VENDOR RATINGS, ETC)			</a:t>
            </a:r>
          </a:p>
          <a:p>
            <a:pPr lvl="1">
              <a:spcBef>
                <a:spcPct val="15000"/>
              </a:spcBef>
              <a:spcAft>
                <a:spcPct val="30000"/>
              </a:spcAft>
            </a:pPr>
            <a:r>
              <a:rPr lang="en-US" altLang="en-US" sz="2200" dirty="0"/>
              <a:t>ACTUAL OBSERVATIONS OF ACTIVITIES</a:t>
            </a:r>
          </a:p>
          <a:p>
            <a:pPr lvl="1">
              <a:spcBef>
                <a:spcPct val="15000"/>
              </a:spcBef>
              <a:spcAft>
                <a:spcPct val="30000"/>
              </a:spcAft>
            </a:pPr>
            <a:r>
              <a:rPr lang="en-US" altLang="en-US" sz="2200" dirty="0"/>
              <a:t>OBSERVATION OF SURROUNDING WORK ENVIRONMENT AND CONDITIONS</a:t>
            </a:r>
          </a:p>
          <a:p>
            <a:pPr lvl="1">
              <a:spcBef>
                <a:spcPct val="15000"/>
              </a:spcBef>
              <a:spcAft>
                <a:spcPct val="30000"/>
              </a:spcAft>
            </a:pPr>
            <a:r>
              <a:rPr lang="en-US" altLang="en-US" sz="2200" dirty="0"/>
              <a:t>SOMETIMES, EVEN STATEMENTS OF INFORMED PERSONS</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(2): FACT FINDING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16845370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FACT FINDING SKILLS</a:t>
            </a:r>
            <a:endParaRPr lang="en-IN" sz="2800" b="0" kern="1200" dirty="0">
              <a:solidFill>
                <a:schemeClr val="tx1"/>
              </a:solidFill>
              <a:latin typeface="+mn-lt"/>
              <a:ea typeface="+mn-ea"/>
              <a:cs typeface="+mn-cs"/>
            </a:endParaRPr>
          </a:p>
        </p:txBody>
      </p:sp>
      <p:sp>
        <p:nvSpPr>
          <p:cNvPr id="1481731" name="Rectangle 3"/>
          <p:cNvSpPr>
            <a:spLocks noGrp="1" noChangeArrowheads="1"/>
          </p:cNvSpPr>
          <p:nvPr>
            <p:ph idx="1"/>
          </p:nvPr>
        </p:nvSpPr>
        <p:spPr>
          <a:xfrm>
            <a:off x="420566" y="1554259"/>
            <a:ext cx="3870080" cy="4985980"/>
          </a:xfrm>
        </p:spPr>
        <p:txBody>
          <a:bodyPr/>
          <a:lstStyle/>
          <a:p>
            <a:pPr lvl="1">
              <a:lnSpc>
                <a:spcPct val="150000"/>
              </a:lnSpc>
            </a:pPr>
            <a:r>
              <a:rPr lang="en-US" altLang="en-US" sz="2400" dirty="0"/>
              <a:t>   READING 		</a:t>
            </a:r>
          </a:p>
          <a:p>
            <a:pPr lvl="1">
              <a:lnSpc>
                <a:spcPct val="150000"/>
              </a:lnSpc>
            </a:pPr>
            <a:r>
              <a:rPr lang="en-US" altLang="en-US" sz="2400" dirty="0"/>
              <a:t>   COMMUNICATIONS	</a:t>
            </a:r>
          </a:p>
          <a:p>
            <a:pPr lvl="1">
              <a:lnSpc>
                <a:spcPct val="150000"/>
              </a:lnSpc>
            </a:pPr>
            <a:r>
              <a:rPr lang="en-US" altLang="en-US" sz="2400" dirty="0"/>
              <a:t>   INTERVIEWING		</a:t>
            </a:r>
          </a:p>
          <a:p>
            <a:pPr lvl="1">
              <a:lnSpc>
                <a:spcPct val="150000"/>
              </a:lnSpc>
            </a:pPr>
            <a:r>
              <a:rPr lang="en-US" altLang="en-US" sz="2400" dirty="0"/>
              <a:t>   LISTENING		</a:t>
            </a:r>
          </a:p>
          <a:p>
            <a:pPr lvl="1">
              <a:lnSpc>
                <a:spcPct val="150000"/>
              </a:lnSpc>
            </a:pPr>
            <a:r>
              <a:rPr lang="en-US" altLang="en-US" sz="2400" dirty="0"/>
              <a:t>   FIRST QUESTION		</a:t>
            </a:r>
          </a:p>
          <a:p>
            <a:pPr lvl="1">
              <a:lnSpc>
                <a:spcPct val="150000"/>
              </a:lnSpc>
            </a:pPr>
            <a:r>
              <a:rPr lang="en-US" altLang="en-US" sz="2400" dirty="0"/>
              <a:t>   USE OF CHECK LIST	</a:t>
            </a:r>
          </a:p>
          <a:p>
            <a:pPr lvl="1">
              <a:lnSpc>
                <a:spcPct val="150000"/>
              </a:lnSpc>
            </a:pPr>
            <a:r>
              <a:rPr lang="en-US" altLang="en-US" sz="2400" dirty="0"/>
              <a:t>   TAKE NOTES		</a:t>
            </a:r>
          </a:p>
          <a:p>
            <a:pPr lvl="1">
              <a:lnSpc>
                <a:spcPct val="150000"/>
              </a:lnSpc>
            </a:pPr>
            <a:r>
              <a:rPr lang="en-US" altLang="en-US" sz="2400" dirty="0"/>
              <a:t>   SPOT CHECK DOCUMENTS </a:t>
            </a:r>
          </a:p>
          <a:p>
            <a:pPr lvl="1">
              <a:lnSpc>
                <a:spcPct val="150000"/>
              </a:lnSpc>
            </a:pPr>
            <a:r>
              <a:rPr lang="en-US" altLang="en-US" sz="2400" dirty="0"/>
              <a:t>   RECORDS / SAMPLES</a:t>
            </a:r>
          </a:p>
        </p:txBody>
      </p:sp>
      <p:sp>
        <p:nvSpPr>
          <p:cNvPr id="1481733" name="Text Box 5"/>
          <p:cNvSpPr txBox="1">
            <a:spLocks noChangeArrowheads="1"/>
          </p:cNvSpPr>
          <p:nvPr/>
        </p:nvSpPr>
        <p:spPr bwMode="auto">
          <a:xfrm>
            <a:off x="4714143" y="1592893"/>
            <a:ext cx="4078165" cy="399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3527" tIns="41031" rIns="83527" bIns="41031">
            <a:spAutoFit/>
          </a:bodyPr>
          <a:lstStyle>
            <a:lvl1pPr algn="l">
              <a:defRPr>
                <a:solidFill>
                  <a:schemeClr val="tx1"/>
                </a:solidFill>
                <a:latin typeface="Arial" panose="020B0604020202020204" pitchFamily="34" charset="0"/>
              </a:defRPr>
            </a:lvl1pPr>
            <a:lvl2pPr indent="-455613"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eaLnBrk="0" hangingPunct="0">
              <a:spcBef>
                <a:spcPct val="30000"/>
              </a:spcBef>
              <a:spcAft>
                <a:spcPct val="30000"/>
              </a:spcAft>
              <a:buFontTx/>
              <a:buChar char="•"/>
            </a:pPr>
            <a:r>
              <a:rPr lang="en-US" altLang="en-US" sz="2400" dirty="0">
                <a:latin typeface="+mn-lt"/>
              </a:rPr>
              <a:t>OBSERVATION</a:t>
            </a:r>
          </a:p>
          <a:p>
            <a:pPr lvl="1" eaLnBrk="0" hangingPunct="0">
              <a:spcBef>
                <a:spcPct val="30000"/>
              </a:spcBef>
              <a:spcAft>
                <a:spcPct val="30000"/>
              </a:spcAft>
              <a:buFontTx/>
              <a:buChar char="•"/>
            </a:pPr>
            <a:r>
              <a:rPr lang="en-US" altLang="en-US" sz="2400" dirty="0">
                <a:latin typeface="+mn-lt"/>
              </a:rPr>
              <a:t>BODY LANGUAGE</a:t>
            </a:r>
          </a:p>
          <a:p>
            <a:pPr lvl="1" eaLnBrk="0" hangingPunct="0">
              <a:spcBef>
                <a:spcPct val="30000"/>
              </a:spcBef>
              <a:spcAft>
                <a:spcPct val="30000"/>
              </a:spcAft>
              <a:buFontTx/>
              <a:buChar char="•"/>
            </a:pPr>
            <a:r>
              <a:rPr lang="en-US" altLang="en-US" sz="2400" dirty="0">
                <a:latin typeface="+mn-lt"/>
              </a:rPr>
              <a:t>QUESTIONING </a:t>
            </a:r>
          </a:p>
          <a:p>
            <a:pPr lvl="1" eaLnBrk="0" hangingPunct="0">
              <a:spcBef>
                <a:spcPct val="30000"/>
              </a:spcBef>
              <a:spcAft>
                <a:spcPct val="30000"/>
              </a:spcAft>
              <a:buFontTx/>
              <a:buChar char="•"/>
            </a:pPr>
            <a:r>
              <a:rPr lang="en-US" altLang="en-US" sz="2400" dirty="0">
                <a:latin typeface="+mn-lt"/>
              </a:rPr>
              <a:t>USE OF THOUGHT SPEED</a:t>
            </a:r>
          </a:p>
          <a:p>
            <a:pPr lvl="1" eaLnBrk="0" hangingPunct="0">
              <a:spcBef>
                <a:spcPct val="30000"/>
              </a:spcBef>
              <a:spcAft>
                <a:spcPct val="30000"/>
              </a:spcAft>
              <a:buFontTx/>
              <a:buChar char="•"/>
            </a:pPr>
            <a:r>
              <a:rPr lang="en-US" altLang="en-US" sz="2400" dirty="0">
                <a:latin typeface="+mn-lt"/>
              </a:rPr>
              <a:t>UNASKED QUESTIONS</a:t>
            </a:r>
          </a:p>
          <a:p>
            <a:pPr lvl="1" eaLnBrk="0" hangingPunct="0">
              <a:spcBef>
                <a:spcPct val="30000"/>
              </a:spcBef>
              <a:spcAft>
                <a:spcPct val="30000"/>
              </a:spcAft>
              <a:buFontTx/>
              <a:buChar char="•"/>
            </a:pPr>
            <a:r>
              <a:rPr lang="en-US" altLang="en-US" sz="2400" dirty="0">
                <a:latin typeface="+mn-lt"/>
              </a:rPr>
              <a:t>TO-AND-FRO CHECKING</a:t>
            </a:r>
          </a:p>
          <a:p>
            <a:pPr lvl="1" eaLnBrk="0" hangingPunct="0">
              <a:spcBef>
                <a:spcPct val="30000"/>
              </a:spcBef>
              <a:spcAft>
                <a:spcPct val="30000"/>
              </a:spcAft>
              <a:buFontTx/>
              <a:buChar char="•"/>
            </a:pPr>
            <a:r>
              <a:rPr lang="en-US" altLang="en-US" sz="2400" dirty="0">
                <a:latin typeface="+mn-lt"/>
              </a:rPr>
              <a:t>SELECT SAMPLE YOURSELF</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(3):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0637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1731">
                                            <p:txEl>
                                              <p:pRg st="0" end="0"/>
                                            </p:txEl>
                                          </p:spTgt>
                                        </p:tgtEl>
                                        <p:attrNameLst>
                                          <p:attrName>style.visibility</p:attrName>
                                        </p:attrNameLst>
                                      </p:cBhvr>
                                      <p:to>
                                        <p:strVal val="visible"/>
                                      </p:to>
                                    </p:set>
                                    <p:anim calcmode="lin" valueType="num">
                                      <p:cBhvr additive="base">
                                        <p:cTn id="7" dur="500" fill="hold"/>
                                        <p:tgtEl>
                                          <p:spTgt spid="148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1731">
                                            <p:txEl>
                                              <p:pRg st="1" end="1"/>
                                            </p:txEl>
                                          </p:spTgt>
                                        </p:tgtEl>
                                        <p:attrNameLst>
                                          <p:attrName>style.visibility</p:attrName>
                                        </p:attrNameLst>
                                      </p:cBhvr>
                                      <p:to>
                                        <p:strVal val="visible"/>
                                      </p:to>
                                    </p:set>
                                    <p:anim calcmode="lin" valueType="num">
                                      <p:cBhvr additive="base">
                                        <p:cTn id="13" dur="500" fill="hold"/>
                                        <p:tgtEl>
                                          <p:spTgt spid="148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1731">
                                            <p:txEl>
                                              <p:pRg st="2" end="2"/>
                                            </p:txEl>
                                          </p:spTgt>
                                        </p:tgtEl>
                                        <p:attrNameLst>
                                          <p:attrName>style.visibility</p:attrName>
                                        </p:attrNameLst>
                                      </p:cBhvr>
                                      <p:to>
                                        <p:strVal val="visible"/>
                                      </p:to>
                                    </p:set>
                                    <p:anim calcmode="lin" valueType="num">
                                      <p:cBhvr additive="base">
                                        <p:cTn id="19" dur="500" fill="hold"/>
                                        <p:tgtEl>
                                          <p:spTgt spid="148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1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1731">
                                            <p:txEl>
                                              <p:pRg st="3" end="3"/>
                                            </p:txEl>
                                          </p:spTgt>
                                        </p:tgtEl>
                                        <p:attrNameLst>
                                          <p:attrName>style.visibility</p:attrName>
                                        </p:attrNameLst>
                                      </p:cBhvr>
                                      <p:to>
                                        <p:strVal val="visible"/>
                                      </p:to>
                                    </p:set>
                                    <p:anim calcmode="lin" valueType="num">
                                      <p:cBhvr additive="base">
                                        <p:cTn id="25" dur="500" fill="hold"/>
                                        <p:tgtEl>
                                          <p:spTgt spid="1481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1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1731">
                                            <p:txEl>
                                              <p:pRg st="4" end="4"/>
                                            </p:txEl>
                                          </p:spTgt>
                                        </p:tgtEl>
                                        <p:attrNameLst>
                                          <p:attrName>style.visibility</p:attrName>
                                        </p:attrNameLst>
                                      </p:cBhvr>
                                      <p:to>
                                        <p:strVal val="visible"/>
                                      </p:to>
                                    </p:set>
                                    <p:anim calcmode="lin" valueType="num">
                                      <p:cBhvr additive="base">
                                        <p:cTn id="31" dur="500" fill="hold"/>
                                        <p:tgtEl>
                                          <p:spTgt spid="1481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1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1731">
                                            <p:txEl>
                                              <p:pRg st="5" end="5"/>
                                            </p:txEl>
                                          </p:spTgt>
                                        </p:tgtEl>
                                        <p:attrNameLst>
                                          <p:attrName>style.visibility</p:attrName>
                                        </p:attrNameLst>
                                      </p:cBhvr>
                                      <p:to>
                                        <p:strVal val="visible"/>
                                      </p:to>
                                    </p:set>
                                    <p:anim calcmode="lin" valueType="num">
                                      <p:cBhvr additive="base">
                                        <p:cTn id="37" dur="500" fill="hold"/>
                                        <p:tgtEl>
                                          <p:spTgt spid="14817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17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1731">
                                            <p:txEl>
                                              <p:pRg st="6" end="6"/>
                                            </p:txEl>
                                          </p:spTgt>
                                        </p:tgtEl>
                                        <p:attrNameLst>
                                          <p:attrName>style.visibility</p:attrName>
                                        </p:attrNameLst>
                                      </p:cBhvr>
                                      <p:to>
                                        <p:strVal val="visible"/>
                                      </p:to>
                                    </p:set>
                                    <p:anim calcmode="lin" valueType="num">
                                      <p:cBhvr additive="base">
                                        <p:cTn id="43" dur="500" fill="hold"/>
                                        <p:tgtEl>
                                          <p:spTgt spid="14817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17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1731">
                                            <p:txEl>
                                              <p:pRg st="7" end="7"/>
                                            </p:txEl>
                                          </p:spTgt>
                                        </p:tgtEl>
                                        <p:attrNameLst>
                                          <p:attrName>style.visibility</p:attrName>
                                        </p:attrNameLst>
                                      </p:cBhvr>
                                      <p:to>
                                        <p:strVal val="visible"/>
                                      </p:to>
                                    </p:set>
                                    <p:anim calcmode="lin" valueType="num">
                                      <p:cBhvr additive="base">
                                        <p:cTn id="49" dur="500" fill="hold"/>
                                        <p:tgtEl>
                                          <p:spTgt spid="14817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1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1731">
                                            <p:txEl>
                                              <p:pRg st="8" end="8"/>
                                            </p:txEl>
                                          </p:spTgt>
                                        </p:tgtEl>
                                        <p:attrNameLst>
                                          <p:attrName>style.visibility</p:attrName>
                                        </p:attrNameLst>
                                      </p:cBhvr>
                                      <p:to>
                                        <p:strVal val="visible"/>
                                      </p:to>
                                    </p:set>
                                    <p:anim calcmode="lin" valueType="num">
                                      <p:cBhvr additive="base">
                                        <p:cTn id="55" dur="500" fill="hold"/>
                                        <p:tgtEl>
                                          <p:spTgt spid="14817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1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81733">
                                            <p:txEl>
                                              <p:pRg st="0" end="0"/>
                                            </p:txEl>
                                          </p:spTgt>
                                        </p:tgtEl>
                                        <p:attrNameLst>
                                          <p:attrName>style.visibility</p:attrName>
                                        </p:attrNameLst>
                                      </p:cBhvr>
                                      <p:to>
                                        <p:strVal val="visible"/>
                                      </p:to>
                                    </p:set>
                                    <p:anim calcmode="lin" valueType="num">
                                      <p:cBhvr additive="base">
                                        <p:cTn id="61" dur="500" fill="hold"/>
                                        <p:tgtEl>
                                          <p:spTgt spid="1481733">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481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481733">
                                            <p:txEl>
                                              <p:pRg st="1" end="1"/>
                                            </p:txEl>
                                          </p:spTgt>
                                        </p:tgtEl>
                                        <p:attrNameLst>
                                          <p:attrName>style.visibility</p:attrName>
                                        </p:attrNameLst>
                                      </p:cBhvr>
                                      <p:to>
                                        <p:strVal val="visible"/>
                                      </p:to>
                                    </p:set>
                                    <p:anim calcmode="lin" valueType="num">
                                      <p:cBhvr additive="base">
                                        <p:cTn id="67" dur="500" fill="hold"/>
                                        <p:tgtEl>
                                          <p:spTgt spid="1481733">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481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481733">
                                            <p:txEl>
                                              <p:pRg st="2" end="2"/>
                                            </p:txEl>
                                          </p:spTgt>
                                        </p:tgtEl>
                                        <p:attrNameLst>
                                          <p:attrName>style.visibility</p:attrName>
                                        </p:attrNameLst>
                                      </p:cBhvr>
                                      <p:to>
                                        <p:strVal val="visible"/>
                                      </p:to>
                                    </p:set>
                                    <p:anim calcmode="lin" valueType="num">
                                      <p:cBhvr additive="base">
                                        <p:cTn id="73" dur="500" fill="hold"/>
                                        <p:tgtEl>
                                          <p:spTgt spid="1481733">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481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481733">
                                            <p:txEl>
                                              <p:pRg st="3" end="3"/>
                                            </p:txEl>
                                          </p:spTgt>
                                        </p:tgtEl>
                                        <p:attrNameLst>
                                          <p:attrName>style.visibility</p:attrName>
                                        </p:attrNameLst>
                                      </p:cBhvr>
                                      <p:to>
                                        <p:strVal val="visible"/>
                                      </p:to>
                                    </p:set>
                                    <p:anim calcmode="lin" valueType="num">
                                      <p:cBhvr additive="base">
                                        <p:cTn id="79" dur="500" fill="hold"/>
                                        <p:tgtEl>
                                          <p:spTgt spid="1481733">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481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1481733">
                                            <p:txEl>
                                              <p:pRg st="4" end="4"/>
                                            </p:txEl>
                                          </p:spTgt>
                                        </p:tgtEl>
                                        <p:attrNameLst>
                                          <p:attrName>style.visibility</p:attrName>
                                        </p:attrNameLst>
                                      </p:cBhvr>
                                      <p:to>
                                        <p:strVal val="visible"/>
                                      </p:to>
                                    </p:set>
                                    <p:anim calcmode="lin" valueType="num">
                                      <p:cBhvr additive="base">
                                        <p:cTn id="85" dur="500" fill="hold"/>
                                        <p:tgtEl>
                                          <p:spTgt spid="1481733">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481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481733">
                                            <p:txEl>
                                              <p:pRg st="5" end="5"/>
                                            </p:txEl>
                                          </p:spTgt>
                                        </p:tgtEl>
                                        <p:attrNameLst>
                                          <p:attrName>style.visibility</p:attrName>
                                        </p:attrNameLst>
                                      </p:cBhvr>
                                      <p:to>
                                        <p:strVal val="visible"/>
                                      </p:to>
                                    </p:set>
                                    <p:anim calcmode="lin" valueType="num">
                                      <p:cBhvr additive="base">
                                        <p:cTn id="91" dur="500" fill="hold"/>
                                        <p:tgtEl>
                                          <p:spTgt spid="1481733">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481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481733">
                                            <p:txEl>
                                              <p:pRg st="6" end="6"/>
                                            </p:txEl>
                                          </p:spTgt>
                                        </p:tgtEl>
                                        <p:attrNameLst>
                                          <p:attrName>style.visibility</p:attrName>
                                        </p:attrNameLst>
                                      </p:cBhvr>
                                      <p:to>
                                        <p:strVal val="visible"/>
                                      </p:to>
                                    </p:set>
                                    <p:anim calcmode="lin" valueType="num">
                                      <p:cBhvr additive="base">
                                        <p:cTn id="97" dur="500" fill="hold"/>
                                        <p:tgtEl>
                                          <p:spTgt spid="1481733">
                                            <p:txEl>
                                              <p:pRg st="6" end="6"/>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8173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build="p" bldLvl="5" autoUpdateAnimBg="0"/>
      <p:bldP spid="1481733" grpId="0" build="p" bldLvl="2" autoUpdateAnimBg="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descr="Parchment"/>
          <p:cNvSpPr>
            <a:spLocks noGrp="1" noChangeArrowheads="1"/>
          </p:cNvSpPr>
          <p:nvPr>
            <p:ph type="title"/>
          </p:nvPr>
        </p:nvSpPr>
        <p:spPr>
          <a:xfrm>
            <a:off x="533975" y="933386"/>
            <a:ext cx="7174523" cy="430887"/>
          </a:xfrm>
        </p:spPr>
        <p:txBody>
          <a:bodyPr/>
          <a:lstStyle/>
          <a:p>
            <a:r>
              <a:rPr lang="en-US" altLang="en-US" sz="2800" dirty="0"/>
              <a:t>COMMUNICATING WITH THE ASSESSEE</a:t>
            </a:r>
          </a:p>
        </p:txBody>
      </p:sp>
      <p:sp>
        <p:nvSpPr>
          <p:cNvPr id="1483779" name="Rectangle 3"/>
          <p:cNvSpPr>
            <a:spLocks noGrp="1" noChangeArrowheads="1"/>
          </p:cNvSpPr>
          <p:nvPr>
            <p:ph idx="1"/>
          </p:nvPr>
        </p:nvSpPr>
        <p:spPr>
          <a:xfrm>
            <a:off x="785607" y="1811216"/>
            <a:ext cx="5416062" cy="4555093"/>
          </a:xfrm>
        </p:spPr>
        <p:txBody>
          <a:bodyPr/>
          <a:lstStyle/>
          <a:p>
            <a:pPr lvl="1"/>
            <a:r>
              <a:rPr lang="en-US" altLang="en-US" sz="2400" dirty="0"/>
              <a:t>  MESSAGE TO BE IN LINE WITH</a:t>
            </a:r>
          </a:p>
          <a:p>
            <a:pPr lvl="2">
              <a:spcBef>
                <a:spcPct val="0"/>
              </a:spcBef>
              <a:buFont typeface="Wingdings" panose="05000000000000000000" pitchFamily="2" charset="2"/>
              <a:buNone/>
            </a:pPr>
            <a:r>
              <a:rPr lang="en-US" altLang="en-US" sz="2400" dirty="0"/>
              <a:t>       	- </a:t>
            </a:r>
            <a:r>
              <a:rPr lang="en-US" altLang="en-US" sz="2000" dirty="0"/>
              <a:t>PURPOSE</a:t>
            </a:r>
          </a:p>
          <a:p>
            <a:pPr lvl="2">
              <a:spcBef>
                <a:spcPct val="0"/>
              </a:spcBef>
              <a:buFont typeface="Wingdings" panose="05000000000000000000" pitchFamily="2" charset="2"/>
              <a:buNone/>
            </a:pPr>
            <a:r>
              <a:rPr lang="en-US" altLang="en-US" sz="2000" dirty="0"/>
              <a:t>		- AUDIENCE</a:t>
            </a:r>
          </a:p>
          <a:p>
            <a:pPr lvl="2">
              <a:spcBef>
                <a:spcPct val="0"/>
              </a:spcBef>
              <a:buFont typeface="Wingdings" panose="05000000000000000000" pitchFamily="2" charset="2"/>
              <a:buNone/>
            </a:pPr>
            <a:r>
              <a:rPr lang="en-US" altLang="en-US" sz="2000" dirty="0"/>
              <a:t>		- SITUATION</a:t>
            </a:r>
          </a:p>
          <a:p>
            <a:pPr lvl="2">
              <a:spcBef>
                <a:spcPct val="0"/>
              </a:spcBef>
              <a:buFont typeface="Wingdings" panose="05000000000000000000" pitchFamily="2" charset="2"/>
              <a:buNone/>
            </a:pPr>
            <a:endParaRPr lang="en-US" altLang="en-US" sz="2400" dirty="0"/>
          </a:p>
          <a:p>
            <a:pPr lvl="1"/>
            <a:r>
              <a:rPr lang="en-US" altLang="en-US" sz="2400" dirty="0"/>
              <a:t>USE OF SIMPLE LANGUAGE</a:t>
            </a:r>
          </a:p>
          <a:p>
            <a:pPr lvl="1"/>
            <a:endParaRPr lang="en-US" altLang="en-US" sz="2400" dirty="0"/>
          </a:p>
          <a:p>
            <a:pPr lvl="1"/>
            <a:r>
              <a:rPr lang="en-US" altLang="en-US" sz="2400" dirty="0"/>
              <a:t>STRUCTURED / ORGANIZED MESSAGE</a:t>
            </a:r>
          </a:p>
          <a:p>
            <a:pPr lvl="1"/>
            <a:endParaRPr lang="en-US" altLang="en-US" sz="2400" dirty="0"/>
          </a:p>
          <a:p>
            <a:pPr lvl="1"/>
            <a:r>
              <a:rPr lang="en-US" altLang="en-US" sz="2400" dirty="0"/>
              <a:t>IMPACT OF A MESSAGE IS </a:t>
            </a:r>
          </a:p>
          <a:p>
            <a:pPr lvl="2">
              <a:spcBef>
                <a:spcPct val="0"/>
              </a:spcBef>
              <a:buFont typeface="Wingdings" panose="05000000000000000000" pitchFamily="2" charset="2"/>
              <a:buNone/>
            </a:pPr>
            <a:r>
              <a:rPr lang="en-US" altLang="en-US" sz="2400" dirty="0"/>
              <a:t>		- </a:t>
            </a:r>
            <a:r>
              <a:rPr lang="en-US" altLang="en-US" sz="2000" dirty="0"/>
              <a:t>7 % VERBAL</a:t>
            </a:r>
          </a:p>
          <a:p>
            <a:pPr lvl="2">
              <a:spcBef>
                <a:spcPct val="0"/>
              </a:spcBef>
              <a:buFont typeface="Wingdings" panose="05000000000000000000" pitchFamily="2" charset="2"/>
              <a:buNone/>
            </a:pPr>
            <a:r>
              <a:rPr lang="en-US" altLang="en-US" sz="2000" dirty="0"/>
              <a:t>		- 38% VOCAL</a:t>
            </a:r>
          </a:p>
          <a:p>
            <a:pPr lvl="2">
              <a:spcBef>
                <a:spcPct val="0"/>
              </a:spcBef>
              <a:buFont typeface="Wingdings" panose="05000000000000000000" pitchFamily="2" charset="2"/>
              <a:buNone/>
            </a:pPr>
            <a:r>
              <a:rPr lang="en-US" altLang="en-US" sz="2000" dirty="0"/>
              <a:t>		- 55%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(4):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682651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7" name="Rectangle 3"/>
          <p:cNvSpPr>
            <a:spLocks noGrp="1" noChangeArrowheads="1"/>
          </p:cNvSpPr>
          <p:nvPr>
            <p:ph idx="1"/>
          </p:nvPr>
        </p:nvSpPr>
        <p:spPr>
          <a:xfrm>
            <a:off x="533975" y="1627956"/>
            <a:ext cx="7877908" cy="4924425"/>
          </a:xfrm>
        </p:spPr>
        <p:txBody>
          <a:bodyPr/>
          <a:lstStyle/>
          <a:p>
            <a:pPr lvl="1"/>
            <a:r>
              <a:rPr lang="en-US" altLang="en-US" sz="2400" dirty="0"/>
              <a:t>LEADING QUESTIONS LIKE </a:t>
            </a:r>
          </a:p>
          <a:p>
            <a:pPr lvl="2">
              <a:spcBef>
                <a:spcPct val="0"/>
              </a:spcBef>
              <a:buFont typeface="Wingdings" panose="05000000000000000000" pitchFamily="2" charset="2"/>
              <a:buNone/>
            </a:pPr>
            <a:r>
              <a:rPr lang="en-US" altLang="en-US" sz="2400" dirty="0"/>
              <a:t>	DO YOU?…………DON’T YOU ?</a:t>
            </a:r>
          </a:p>
          <a:p>
            <a:pPr lvl="2">
              <a:spcBef>
                <a:spcPct val="0"/>
              </a:spcBef>
              <a:buFont typeface="Wingdings" panose="05000000000000000000" pitchFamily="2" charset="2"/>
              <a:buNone/>
            </a:pPr>
            <a:endParaRPr lang="en-US" altLang="en-US" sz="1800" dirty="0"/>
          </a:p>
          <a:p>
            <a:pPr lvl="1"/>
            <a:r>
              <a:rPr lang="en-US" altLang="en-US" sz="2400" dirty="0"/>
              <a:t>CLOSED QUESTIONS LIKE</a:t>
            </a:r>
          </a:p>
          <a:p>
            <a:pPr lvl="2">
              <a:spcBef>
                <a:spcPct val="0"/>
              </a:spcBef>
              <a:buFont typeface="Wingdings" panose="05000000000000000000" pitchFamily="2" charset="2"/>
              <a:buNone/>
            </a:pPr>
            <a:r>
              <a:rPr lang="en-US" altLang="en-US" sz="2400" dirty="0"/>
              <a:t>	DO YOU………..  ?</a:t>
            </a:r>
          </a:p>
          <a:p>
            <a:pPr lvl="2">
              <a:spcBef>
                <a:spcPct val="0"/>
              </a:spcBef>
              <a:buFont typeface="Wingdings" panose="05000000000000000000" pitchFamily="2" charset="2"/>
              <a:buNone/>
            </a:pPr>
            <a:r>
              <a:rPr lang="en-US" altLang="en-US" sz="2400" dirty="0"/>
              <a:t>	CAN YOU ………  ?</a:t>
            </a:r>
          </a:p>
          <a:p>
            <a:pPr lvl="2">
              <a:spcBef>
                <a:spcPct val="0"/>
              </a:spcBef>
              <a:buFont typeface="Wingdings" panose="05000000000000000000" pitchFamily="2" charset="2"/>
              <a:buNone/>
            </a:pPr>
            <a:r>
              <a:rPr lang="en-US" altLang="en-US" sz="2400" dirty="0"/>
              <a:t>	WILL YOU ……….  ?</a:t>
            </a:r>
          </a:p>
          <a:p>
            <a:pPr lvl="2">
              <a:spcBef>
                <a:spcPct val="0"/>
              </a:spcBef>
              <a:buFont typeface="Wingdings" panose="05000000000000000000" pitchFamily="2" charset="2"/>
              <a:buNone/>
            </a:pPr>
            <a:endParaRPr lang="en-US" altLang="en-US" sz="1800" dirty="0"/>
          </a:p>
          <a:p>
            <a:pPr lvl="1"/>
            <a:r>
              <a:rPr lang="en-US" altLang="en-US" sz="2400" dirty="0"/>
              <a:t>OPEN QUESTIONS LIKE THOSE</a:t>
            </a:r>
          </a:p>
          <a:p>
            <a:pPr lvl="2">
              <a:spcBef>
                <a:spcPct val="0"/>
              </a:spcBef>
              <a:buFont typeface="Wingdings" panose="05000000000000000000" pitchFamily="2" charset="2"/>
              <a:buNone/>
            </a:pPr>
            <a:r>
              <a:rPr lang="en-US" altLang="en-US" sz="2400" dirty="0"/>
              <a:t>WHAT, WHEN, WHERE, WHO, WHY, HOW AND “SHOW ME”</a:t>
            </a:r>
          </a:p>
          <a:p>
            <a:pPr lvl="2">
              <a:spcBef>
                <a:spcPct val="0"/>
              </a:spcBef>
              <a:buFont typeface="Wingdings" panose="05000000000000000000" pitchFamily="2" charset="2"/>
              <a:buNone/>
            </a:pPr>
            <a:endParaRPr lang="en-US" altLang="en-US" sz="1800" dirty="0"/>
          </a:p>
          <a:p>
            <a:pPr lvl="1"/>
            <a:r>
              <a:rPr lang="en-US" altLang="en-US" sz="2400" dirty="0"/>
              <a:t>ONE QUESTION AT A TIME</a:t>
            </a:r>
          </a:p>
          <a:p>
            <a:pPr lvl="1"/>
            <a:endParaRPr lang="en-US" altLang="en-US" sz="1800" dirty="0"/>
          </a:p>
          <a:p>
            <a:pPr lvl="1"/>
            <a:r>
              <a:rPr lang="en-US" altLang="en-US" sz="2400" dirty="0"/>
              <a:t>QUESTIONS RELEVANT TO THE ACTIVITY BEING AUDITED.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QUESTIONING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(5):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53654390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p:cNvSpPr>
            <a:spLocks noGrp="1" noChangeArrowheads="1"/>
          </p:cNvSpPr>
          <p:nvPr>
            <p:ph idx="1"/>
          </p:nvPr>
        </p:nvSpPr>
        <p:spPr>
          <a:xfrm>
            <a:off x="420566" y="1884386"/>
            <a:ext cx="8371742" cy="4600170"/>
          </a:xfrm>
        </p:spPr>
        <p:txBody>
          <a:bodyPr/>
          <a:lstStyle/>
          <a:p>
            <a:pPr>
              <a:spcBef>
                <a:spcPct val="25000"/>
              </a:spcBef>
              <a:spcAft>
                <a:spcPct val="25000"/>
              </a:spcAft>
            </a:pPr>
            <a:r>
              <a:rPr lang="en-US" altLang="en-US" sz="2400" dirty="0"/>
              <a:t>BARRIERS TO LISTENING</a:t>
            </a:r>
          </a:p>
          <a:p>
            <a:pPr>
              <a:spcBef>
                <a:spcPct val="25000"/>
              </a:spcBef>
              <a:spcAft>
                <a:spcPct val="25000"/>
              </a:spcAft>
              <a:buFontTx/>
              <a:buNone/>
            </a:pPr>
            <a:endParaRPr lang="en-US" altLang="en-US" sz="462" i="1" dirty="0"/>
          </a:p>
          <a:p>
            <a:pPr lvl="1">
              <a:spcBef>
                <a:spcPct val="25000"/>
              </a:spcBef>
              <a:spcAft>
                <a:spcPct val="20000"/>
              </a:spcAft>
            </a:pPr>
            <a:r>
              <a:rPr lang="en-US" altLang="en-US" sz="2000" dirty="0"/>
              <a:t>DECIDING IN ADVANCE THAT THE SUBJECT IS NOT INTERESTING</a:t>
            </a:r>
          </a:p>
          <a:p>
            <a:pPr lvl="1">
              <a:spcBef>
                <a:spcPct val="25000"/>
              </a:spcBef>
              <a:spcAft>
                <a:spcPct val="20000"/>
              </a:spcAft>
            </a:pPr>
            <a:r>
              <a:rPr lang="en-US" altLang="en-US" sz="2000" dirty="0"/>
              <a:t>EVALUATING THE SPEAKER</a:t>
            </a:r>
          </a:p>
          <a:p>
            <a:pPr lvl="1">
              <a:spcBef>
                <a:spcPct val="25000"/>
              </a:spcBef>
              <a:spcAft>
                <a:spcPct val="20000"/>
              </a:spcAft>
            </a:pPr>
            <a:r>
              <a:rPr lang="en-US" altLang="en-US" sz="2000" dirty="0"/>
              <a:t>BECOMING EMOTIONALLY INVOLVED</a:t>
            </a:r>
          </a:p>
          <a:p>
            <a:pPr lvl="1">
              <a:spcBef>
                <a:spcPct val="25000"/>
              </a:spcBef>
              <a:spcAft>
                <a:spcPct val="20000"/>
              </a:spcAft>
            </a:pPr>
            <a:r>
              <a:rPr lang="en-US" altLang="en-US" sz="2000" dirty="0"/>
              <a:t>LISTENING FOR FACTS, NOT IDEAS</a:t>
            </a:r>
          </a:p>
          <a:p>
            <a:pPr lvl="1">
              <a:spcBef>
                <a:spcPct val="25000"/>
              </a:spcBef>
              <a:spcAft>
                <a:spcPct val="20000"/>
              </a:spcAft>
            </a:pPr>
            <a:r>
              <a:rPr lang="en-US" altLang="en-US" sz="2000" dirty="0"/>
              <a:t>TAKING COPIOUS NOTES</a:t>
            </a:r>
          </a:p>
          <a:p>
            <a:pPr lvl="1">
              <a:spcBef>
                <a:spcPct val="25000"/>
              </a:spcBef>
              <a:spcAft>
                <a:spcPct val="20000"/>
              </a:spcAft>
            </a:pPr>
            <a:r>
              <a:rPr lang="en-US" altLang="en-US" sz="2000" dirty="0"/>
              <a:t>FAKING ATTENTION</a:t>
            </a:r>
          </a:p>
          <a:p>
            <a:pPr lvl="1">
              <a:spcBef>
                <a:spcPct val="25000"/>
              </a:spcBef>
              <a:spcAft>
                <a:spcPct val="20000"/>
              </a:spcAft>
            </a:pPr>
            <a:r>
              <a:rPr lang="en-US" altLang="en-US" sz="2000" dirty="0"/>
              <a:t>GETTING DISTRACTED</a:t>
            </a:r>
          </a:p>
          <a:p>
            <a:pPr lvl="1">
              <a:spcBef>
                <a:spcPct val="25000"/>
              </a:spcBef>
              <a:spcAft>
                <a:spcPct val="20000"/>
              </a:spcAft>
            </a:pPr>
            <a:r>
              <a:rPr lang="en-US" altLang="en-US" sz="2000" dirty="0"/>
              <a:t>AVOIDS DIFFICULT LISTENING</a:t>
            </a:r>
          </a:p>
          <a:p>
            <a:pPr lvl="1">
              <a:spcBef>
                <a:spcPct val="25000"/>
              </a:spcBef>
              <a:spcAft>
                <a:spcPct val="20000"/>
              </a:spcAft>
            </a:pPr>
            <a:r>
              <a:rPr lang="en-US" altLang="en-US" sz="2000" dirty="0"/>
              <a:t>FAILING TO CAPITALIZE ON “THOUGHT SPEED”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LISTENING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(6):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0684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7875">
                                            <p:txEl>
                                              <p:pRg st="2" end="2"/>
                                            </p:txEl>
                                          </p:spTgt>
                                        </p:tgtEl>
                                        <p:attrNameLst>
                                          <p:attrName>style.visibility</p:attrName>
                                        </p:attrNameLst>
                                      </p:cBhvr>
                                      <p:to>
                                        <p:strVal val="visible"/>
                                      </p:to>
                                    </p:set>
                                    <p:anim calcmode="lin" valueType="num">
                                      <p:cBhvr additive="base">
                                        <p:cTn id="13" dur="500" fill="hold"/>
                                        <p:tgtEl>
                                          <p:spTgt spid="14878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78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7875">
                                            <p:txEl>
                                              <p:pRg st="3" end="3"/>
                                            </p:txEl>
                                          </p:spTgt>
                                        </p:tgtEl>
                                        <p:attrNameLst>
                                          <p:attrName>style.visibility</p:attrName>
                                        </p:attrNameLst>
                                      </p:cBhvr>
                                      <p:to>
                                        <p:strVal val="visible"/>
                                      </p:to>
                                    </p:set>
                                    <p:anim calcmode="lin" valueType="num">
                                      <p:cBhvr additive="base">
                                        <p:cTn id="19" dur="500" fill="hold"/>
                                        <p:tgtEl>
                                          <p:spTgt spid="14878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78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7875">
                                            <p:txEl>
                                              <p:pRg st="4" end="4"/>
                                            </p:txEl>
                                          </p:spTgt>
                                        </p:tgtEl>
                                        <p:attrNameLst>
                                          <p:attrName>style.visibility</p:attrName>
                                        </p:attrNameLst>
                                      </p:cBhvr>
                                      <p:to>
                                        <p:strVal val="visible"/>
                                      </p:to>
                                    </p:set>
                                    <p:anim calcmode="lin" valueType="num">
                                      <p:cBhvr additive="base">
                                        <p:cTn id="25" dur="500" fill="hold"/>
                                        <p:tgtEl>
                                          <p:spTgt spid="14878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78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7875">
                                            <p:txEl>
                                              <p:pRg st="5" end="5"/>
                                            </p:txEl>
                                          </p:spTgt>
                                        </p:tgtEl>
                                        <p:attrNameLst>
                                          <p:attrName>style.visibility</p:attrName>
                                        </p:attrNameLst>
                                      </p:cBhvr>
                                      <p:to>
                                        <p:strVal val="visible"/>
                                      </p:to>
                                    </p:set>
                                    <p:anim calcmode="lin" valueType="num">
                                      <p:cBhvr additive="base">
                                        <p:cTn id="31" dur="500" fill="hold"/>
                                        <p:tgtEl>
                                          <p:spTgt spid="148787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78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7875">
                                            <p:txEl>
                                              <p:pRg st="6" end="6"/>
                                            </p:txEl>
                                          </p:spTgt>
                                        </p:tgtEl>
                                        <p:attrNameLst>
                                          <p:attrName>style.visibility</p:attrName>
                                        </p:attrNameLst>
                                      </p:cBhvr>
                                      <p:to>
                                        <p:strVal val="visible"/>
                                      </p:to>
                                    </p:set>
                                    <p:anim calcmode="lin" valueType="num">
                                      <p:cBhvr additive="base">
                                        <p:cTn id="37" dur="500" fill="hold"/>
                                        <p:tgtEl>
                                          <p:spTgt spid="148787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78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7875">
                                            <p:txEl>
                                              <p:pRg st="7" end="7"/>
                                            </p:txEl>
                                          </p:spTgt>
                                        </p:tgtEl>
                                        <p:attrNameLst>
                                          <p:attrName>style.visibility</p:attrName>
                                        </p:attrNameLst>
                                      </p:cBhvr>
                                      <p:to>
                                        <p:strVal val="visible"/>
                                      </p:to>
                                    </p:set>
                                    <p:anim calcmode="lin" valueType="num">
                                      <p:cBhvr additive="base">
                                        <p:cTn id="43" dur="500" fill="hold"/>
                                        <p:tgtEl>
                                          <p:spTgt spid="148787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787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7875">
                                            <p:txEl>
                                              <p:pRg st="8" end="8"/>
                                            </p:txEl>
                                          </p:spTgt>
                                        </p:tgtEl>
                                        <p:attrNameLst>
                                          <p:attrName>style.visibility</p:attrName>
                                        </p:attrNameLst>
                                      </p:cBhvr>
                                      <p:to>
                                        <p:strVal val="visible"/>
                                      </p:to>
                                    </p:set>
                                    <p:anim calcmode="lin" valueType="num">
                                      <p:cBhvr additive="base">
                                        <p:cTn id="49" dur="500" fill="hold"/>
                                        <p:tgtEl>
                                          <p:spTgt spid="148787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787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7875">
                                            <p:txEl>
                                              <p:pRg st="9" end="9"/>
                                            </p:txEl>
                                          </p:spTgt>
                                        </p:tgtEl>
                                        <p:attrNameLst>
                                          <p:attrName>style.visibility</p:attrName>
                                        </p:attrNameLst>
                                      </p:cBhvr>
                                      <p:to>
                                        <p:strVal val="visible"/>
                                      </p:to>
                                    </p:set>
                                    <p:anim calcmode="lin" valueType="num">
                                      <p:cBhvr additive="base">
                                        <p:cTn id="55" dur="500" fill="hold"/>
                                        <p:tgtEl>
                                          <p:spTgt spid="1487875">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787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87875">
                                            <p:txEl>
                                              <p:pRg st="10" end="10"/>
                                            </p:txEl>
                                          </p:spTgt>
                                        </p:tgtEl>
                                        <p:attrNameLst>
                                          <p:attrName>style.visibility</p:attrName>
                                        </p:attrNameLst>
                                      </p:cBhvr>
                                      <p:to>
                                        <p:strVal val="visible"/>
                                      </p:to>
                                    </p:set>
                                    <p:anim calcmode="lin" valueType="num">
                                      <p:cBhvr additive="base">
                                        <p:cTn id="61" dur="500" fill="hold"/>
                                        <p:tgtEl>
                                          <p:spTgt spid="1487875">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8787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build="p" bldLvl="2" autoUpdateAnimBg="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3" name="Rectangle 3"/>
          <p:cNvSpPr>
            <a:spLocks noGrp="1" noChangeArrowheads="1"/>
          </p:cNvSpPr>
          <p:nvPr>
            <p:ph idx="1"/>
          </p:nvPr>
        </p:nvSpPr>
        <p:spPr>
          <a:xfrm>
            <a:off x="844062" y="1582616"/>
            <a:ext cx="7806104" cy="4875181"/>
          </a:xfrm>
        </p:spPr>
        <p:txBody>
          <a:bodyPr/>
          <a:lstStyle/>
          <a:p>
            <a:pPr>
              <a:lnSpc>
                <a:spcPct val="120000"/>
              </a:lnSpc>
            </a:pPr>
            <a:r>
              <a:rPr lang="en-US" altLang="en-US" sz="2400" dirty="0"/>
              <a:t>AVERAGE PERSON SPEAKS ABOUT 120 WORDS PER MINUTE; WHILE  BRAIN CAN PROCESS 450-500 WORDS PER MINUTE.</a:t>
            </a:r>
          </a:p>
          <a:p>
            <a:pPr>
              <a:lnSpc>
                <a:spcPct val="120000"/>
              </a:lnSpc>
            </a:pPr>
            <a:endParaRPr lang="en-US" altLang="en-US" sz="2400" dirty="0"/>
          </a:p>
          <a:p>
            <a:pPr>
              <a:lnSpc>
                <a:spcPct val="120000"/>
              </a:lnSpc>
            </a:pPr>
            <a:r>
              <a:rPr lang="en-US" altLang="en-US" sz="2400" dirty="0"/>
              <a:t>A GOOD LISTENER USES THIS EXCESS CAPACITY TO:</a:t>
            </a:r>
          </a:p>
          <a:p>
            <a:pPr>
              <a:lnSpc>
                <a:spcPct val="120000"/>
              </a:lnSpc>
            </a:pPr>
            <a:endParaRPr lang="en-US" altLang="en-US" sz="2400" dirty="0"/>
          </a:p>
          <a:p>
            <a:pPr marL="420576" lvl="1" indent="-419110">
              <a:lnSpc>
                <a:spcPct val="120000"/>
              </a:lnSpc>
            </a:pPr>
            <a:r>
              <a:rPr lang="en-US" altLang="en-US" sz="2400" dirty="0"/>
              <a:t>ANTICIPATE WHAT THE PERSON IS GOING TO SAY</a:t>
            </a:r>
          </a:p>
          <a:p>
            <a:pPr marL="420576" lvl="1" indent="-419110">
              <a:lnSpc>
                <a:spcPct val="120000"/>
              </a:lnSpc>
            </a:pPr>
            <a:r>
              <a:rPr lang="en-US" altLang="en-US" sz="2400" dirty="0"/>
              <a:t>ANALYZE WHAT HE IS SAYING</a:t>
            </a:r>
          </a:p>
          <a:p>
            <a:pPr marL="420576" lvl="1" indent="-419110">
              <a:lnSpc>
                <a:spcPct val="120000"/>
              </a:lnSpc>
            </a:pPr>
            <a:r>
              <a:rPr lang="en-US" altLang="en-US" sz="2400" dirty="0"/>
              <a:t>SUMMARISE  WHAT HAS BEEN SAID</a:t>
            </a:r>
          </a:p>
          <a:p>
            <a:pPr marL="420576" lvl="1" indent="-419110">
              <a:lnSpc>
                <a:spcPct val="120000"/>
              </a:lnSpc>
            </a:pPr>
            <a:r>
              <a:rPr lang="en-US" altLang="en-US" sz="2400" dirty="0"/>
              <a:t>MENTALLY FRAME THE NEXT QUESTION</a:t>
            </a:r>
          </a:p>
          <a:p>
            <a:pPr marL="420576" lvl="1" indent="-419110">
              <a:lnSpc>
                <a:spcPct val="120000"/>
              </a:lnSpc>
            </a:pPr>
            <a:r>
              <a:rPr lang="en-US" altLang="en-US" sz="2400" dirty="0"/>
              <a:t>UNDERSTAND ANY EMPHASIS BEING MADE</a:t>
            </a:r>
          </a:p>
          <a:p>
            <a:pPr marL="420576" lvl="1" indent="-419110">
              <a:lnSpc>
                <a:spcPct val="120000"/>
              </a:lnSpc>
            </a:pPr>
            <a:r>
              <a:rPr lang="en-US" altLang="en-US" sz="2400" dirty="0"/>
              <a:t>UNDERSTAND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(7):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THOUGHT SPEED</a:t>
            </a:r>
          </a:p>
        </p:txBody>
      </p:sp>
    </p:spTree>
    <p:extLst>
      <p:ext uri="{BB962C8B-B14F-4D97-AF65-F5344CB8AC3E}">
        <p14:creationId xmlns:p14="http://schemas.microsoft.com/office/powerpoint/2010/main" val="32609494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1" name="Rectangle 3"/>
          <p:cNvSpPr>
            <a:spLocks noGrp="1" noChangeArrowheads="1"/>
          </p:cNvSpPr>
          <p:nvPr>
            <p:ph idx="1"/>
          </p:nvPr>
        </p:nvSpPr>
        <p:spPr>
          <a:xfrm>
            <a:off x="600845" y="1658652"/>
            <a:ext cx="6963508" cy="3877985"/>
          </a:xfrm>
        </p:spPr>
        <p:txBody>
          <a:bodyPr/>
          <a:lstStyle/>
          <a:p>
            <a:pPr lvl="1">
              <a:lnSpc>
                <a:spcPct val="150000"/>
              </a:lnSpc>
            </a:pPr>
            <a:r>
              <a:rPr lang="en-US" altLang="en-US" sz="2400" dirty="0"/>
              <a:t>  EYE CONTACT</a:t>
            </a:r>
          </a:p>
          <a:p>
            <a:pPr lvl="1">
              <a:lnSpc>
                <a:spcPct val="150000"/>
              </a:lnSpc>
            </a:pPr>
            <a:r>
              <a:rPr lang="en-US" altLang="en-US" sz="2400" dirty="0"/>
              <a:t>  CLENCHED FISTS</a:t>
            </a:r>
          </a:p>
          <a:p>
            <a:pPr lvl="1">
              <a:lnSpc>
                <a:spcPct val="150000"/>
              </a:lnSpc>
            </a:pPr>
            <a:r>
              <a:rPr lang="en-US" altLang="en-US" sz="2400" dirty="0"/>
              <a:t>  CROSSED ARMS AND LEGS</a:t>
            </a:r>
          </a:p>
          <a:p>
            <a:pPr lvl="1">
              <a:lnSpc>
                <a:spcPct val="150000"/>
              </a:lnSpc>
            </a:pPr>
            <a:r>
              <a:rPr lang="en-US" altLang="en-US" sz="2400" dirty="0"/>
              <a:t>  DIRECTION OF FEET AND LEGS</a:t>
            </a:r>
          </a:p>
          <a:p>
            <a:pPr lvl="1">
              <a:lnSpc>
                <a:spcPct val="150000"/>
              </a:lnSpc>
            </a:pPr>
            <a:r>
              <a:rPr lang="en-US" altLang="en-US" sz="2400" dirty="0"/>
              <a:t>  CARE ABOUT PERSONAL SPACE</a:t>
            </a:r>
          </a:p>
          <a:p>
            <a:pPr lvl="1">
              <a:lnSpc>
                <a:spcPct val="150000"/>
              </a:lnSpc>
            </a:pPr>
            <a:r>
              <a:rPr lang="en-US" altLang="en-US" sz="2400" dirty="0"/>
              <a:t>  SILENCE AT THE END OF A QUESTION</a:t>
            </a:r>
          </a:p>
          <a:p>
            <a:pPr lvl="1">
              <a:lnSpc>
                <a:spcPct val="150000"/>
              </a:lnSpc>
            </a:pPr>
            <a:r>
              <a:rPr lang="en-US" altLang="en-US" sz="2400" dirty="0"/>
              <a:t>  and, MANY MORE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(8):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BODY LANGUAGE</a:t>
            </a:r>
          </a:p>
        </p:txBody>
      </p:sp>
    </p:spTree>
    <p:extLst>
      <p:ext uri="{BB962C8B-B14F-4D97-AF65-F5344CB8AC3E}">
        <p14:creationId xmlns:p14="http://schemas.microsoft.com/office/powerpoint/2010/main" val="400866395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TIME MANAGEMENT SKILLS</a:t>
            </a:r>
            <a:endParaRPr lang="en-IN" sz="2800" b="0" kern="1200" dirty="0">
              <a:solidFill>
                <a:schemeClr val="tx1"/>
              </a:solidFill>
              <a:latin typeface="+mn-lt"/>
              <a:ea typeface="+mn-ea"/>
              <a:cs typeface="+mn-cs"/>
            </a:endParaRPr>
          </a:p>
        </p:txBody>
      </p:sp>
      <p:sp>
        <p:nvSpPr>
          <p:cNvPr id="1477635" name="Rectangle 3"/>
          <p:cNvSpPr>
            <a:spLocks noGrp="1" noChangeArrowheads="1"/>
          </p:cNvSpPr>
          <p:nvPr>
            <p:ph idx="1"/>
          </p:nvPr>
        </p:nvSpPr>
        <p:spPr>
          <a:xfrm>
            <a:off x="405684" y="1648498"/>
            <a:ext cx="7948246" cy="4018209"/>
          </a:xfrm>
        </p:spPr>
        <p:txBody>
          <a:bodyPr/>
          <a:lstStyle/>
          <a:p>
            <a:pPr lvl="1">
              <a:lnSpc>
                <a:spcPct val="150000"/>
              </a:lnSpc>
            </a:pPr>
            <a:r>
              <a:rPr lang="en-US" altLang="en-US" sz="2400" dirty="0"/>
              <a:t> PLANNING AND PREPARATION</a:t>
            </a:r>
          </a:p>
          <a:p>
            <a:pPr lvl="1">
              <a:lnSpc>
                <a:spcPct val="150000"/>
              </a:lnSpc>
            </a:pPr>
            <a:r>
              <a:rPr lang="en-US" altLang="en-US" sz="2400" dirty="0"/>
              <a:t> PUNCTUALITY</a:t>
            </a:r>
          </a:p>
          <a:p>
            <a:pPr lvl="1">
              <a:lnSpc>
                <a:spcPct val="150000"/>
              </a:lnSpc>
            </a:pPr>
            <a:r>
              <a:rPr lang="en-US" altLang="en-US" sz="2400" dirty="0"/>
              <a:t> CONSCIOUSNESS ON TIME WASTERS</a:t>
            </a:r>
          </a:p>
          <a:p>
            <a:pPr lvl="2"/>
            <a:r>
              <a:rPr lang="en-US" altLang="en-US" sz="2400" dirty="0"/>
              <a:t> </a:t>
            </a:r>
            <a:r>
              <a:rPr lang="en-US" altLang="en-US" sz="2200" dirty="0"/>
              <a:t>INTRODUCTION / PRESENTATION</a:t>
            </a:r>
          </a:p>
          <a:p>
            <a:pPr lvl="2"/>
            <a:r>
              <a:rPr lang="en-US" altLang="en-US" sz="2200" dirty="0"/>
              <a:t> WALK ROUND THE PLANT</a:t>
            </a:r>
          </a:p>
          <a:p>
            <a:pPr lvl="2"/>
            <a:r>
              <a:rPr lang="en-US" altLang="en-US" sz="2200" dirty="0"/>
              <a:t> LUNCH / TEA / COFFEE</a:t>
            </a:r>
          </a:p>
          <a:p>
            <a:pPr lvl="2"/>
            <a:r>
              <a:rPr lang="en-US" altLang="en-US" sz="2200" dirty="0"/>
              <a:t> FALSE TRAILS</a:t>
            </a:r>
          </a:p>
          <a:p>
            <a:pPr lvl="2"/>
            <a:r>
              <a:rPr lang="en-US" altLang="en-US" sz="2200" dirty="0"/>
              <a:t> UNIMPORTANT ISSUES</a:t>
            </a:r>
          </a:p>
          <a:p>
            <a:pPr lvl="2"/>
            <a:r>
              <a:rPr lang="en-US" altLang="en-US" sz="2200" dirty="0"/>
              <a:t> FRIENDLY TALKS</a:t>
            </a:r>
          </a:p>
          <a:p>
            <a:pPr lvl="2"/>
            <a:r>
              <a:rPr lang="en-US" altLang="en-US" sz="2200" dirty="0"/>
              <a:t> TOP BRASS </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(9): </a:t>
            </a:r>
            <a:r>
              <a:rPr lang="en-IN" sz="2800" kern="0" dirty="0">
                <a:ln/>
                <a:solidFill>
                  <a:schemeClr val="tx1"/>
                </a:solidFill>
              </a:rPr>
              <a:t>TIME MANAGEMENT</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17779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7635">
                                            <p:txEl>
                                              <p:pRg st="0" end="0"/>
                                            </p:txEl>
                                          </p:spTgt>
                                        </p:tgtEl>
                                        <p:attrNameLst>
                                          <p:attrName>style.visibility</p:attrName>
                                        </p:attrNameLst>
                                      </p:cBhvr>
                                      <p:to>
                                        <p:strVal val="visible"/>
                                      </p:to>
                                    </p:set>
                                    <p:anim calcmode="lin" valueType="num">
                                      <p:cBhvr additive="base">
                                        <p:cTn id="7" dur="500" fill="hold"/>
                                        <p:tgtEl>
                                          <p:spTgt spid="147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7635">
                                            <p:txEl>
                                              <p:pRg st="1" end="1"/>
                                            </p:txEl>
                                          </p:spTgt>
                                        </p:tgtEl>
                                        <p:attrNameLst>
                                          <p:attrName>style.visibility</p:attrName>
                                        </p:attrNameLst>
                                      </p:cBhvr>
                                      <p:to>
                                        <p:strVal val="visible"/>
                                      </p:to>
                                    </p:set>
                                    <p:anim calcmode="lin" valueType="num">
                                      <p:cBhvr additive="base">
                                        <p:cTn id="13" dur="500" fill="hold"/>
                                        <p:tgtEl>
                                          <p:spTgt spid="147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7635">
                                            <p:txEl>
                                              <p:pRg st="2" end="2"/>
                                            </p:txEl>
                                          </p:spTgt>
                                        </p:tgtEl>
                                        <p:attrNameLst>
                                          <p:attrName>style.visibility</p:attrName>
                                        </p:attrNameLst>
                                      </p:cBhvr>
                                      <p:to>
                                        <p:strVal val="visible"/>
                                      </p:to>
                                    </p:set>
                                    <p:anim calcmode="lin" valueType="num">
                                      <p:cBhvr additive="base">
                                        <p:cTn id="19" dur="500" fill="hold"/>
                                        <p:tgtEl>
                                          <p:spTgt spid="147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7635">
                                            <p:txEl>
                                              <p:pRg st="3" end="3"/>
                                            </p:txEl>
                                          </p:spTgt>
                                        </p:tgtEl>
                                        <p:attrNameLst>
                                          <p:attrName>style.visibility</p:attrName>
                                        </p:attrNameLst>
                                      </p:cBhvr>
                                      <p:to>
                                        <p:strVal val="visible"/>
                                      </p:to>
                                    </p:set>
                                    <p:anim calcmode="lin" valueType="num">
                                      <p:cBhvr additive="base">
                                        <p:cTn id="25" dur="500" fill="hold"/>
                                        <p:tgtEl>
                                          <p:spTgt spid="147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7635">
                                            <p:txEl>
                                              <p:pRg st="4" end="4"/>
                                            </p:txEl>
                                          </p:spTgt>
                                        </p:tgtEl>
                                        <p:attrNameLst>
                                          <p:attrName>style.visibility</p:attrName>
                                        </p:attrNameLst>
                                      </p:cBhvr>
                                      <p:to>
                                        <p:strVal val="visible"/>
                                      </p:to>
                                    </p:set>
                                    <p:anim calcmode="lin" valueType="num">
                                      <p:cBhvr additive="base">
                                        <p:cTn id="31" dur="500" fill="hold"/>
                                        <p:tgtEl>
                                          <p:spTgt spid="147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7635">
                                            <p:txEl>
                                              <p:pRg st="5" end="5"/>
                                            </p:txEl>
                                          </p:spTgt>
                                        </p:tgtEl>
                                        <p:attrNameLst>
                                          <p:attrName>style.visibility</p:attrName>
                                        </p:attrNameLst>
                                      </p:cBhvr>
                                      <p:to>
                                        <p:strVal val="visible"/>
                                      </p:to>
                                    </p:set>
                                    <p:anim calcmode="lin" valueType="num">
                                      <p:cBhvr additive="base">
                                        <p:cTn id="37" dur="500" fill="hold"/>
                                        <p:tgtEl>
                                          <p:spTgt spid="147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76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77635">
                                            <p:txEl>
                                              <p:pRg st="6" end="6"/>
                                            </p:txEl>
                                          </p:spTgt>
                                        </p:tgtEl>
                                        <p:attrNameLst>
                                          <p:attrName>style.visibility</p:attrName>
                                        </p:attrNameLst>
                                      </p:cBhvr>
                                      <p:to>
                                        <p:strVal val="visible"/>
                                      </p:to>
                                    </p:set>
                                    <p:anim calcmode="lin" valueType="num">
                                      <p:cBhvr additive="base">
                                        <p:cTn id="43" dur="500" fill="hold"/>
                                        <p:tgtEl>
                                          <p:spTgt spid="14776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77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77635">
                                            <p:txEl>
                                              <p:pRg st="7" end="7"/>
                                            </p:txEl>
                                          </p:spTgt>
                                        </p:tgtEl>
                                        <p:attrNameLst>
                                          <p:attrName>style.visibility</p:attrName>
                                        </p:attrNameLst>
                                      </p:cBhvr>
                                      <p:to>
                                        <p:strVal val="visible"/>
                                      </p:to>
                                    </p:set>
                                    <p:anim calcmode="lin" valueType="num">
                                      <p:cBhvr additive="base">
                                        <p:cTn id="49" dur="500" fill="hold"/>
                                        <p:tgtEl>
                                          <p:spTgt spid="14776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77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77635">
                                            <p:txEl>
                                              <p:pRg st="8" end="8"/>
                                            </p:txEl>
                                          </p:spTgt>
                                        </p:tgtEl>
                                        <p:attrNameLst>
                                          <p:attrName>style.visibility</p:attrName>
                                        </p:attrNameLst>
                                      </p:cBhvr>
                                      <p:to>
                                        <p:strVal val="visible"/>
                                      </p:to>
                                    </p:set>
                                    <p:anim calcmode="lin" valueType="num">
                                      <p:cBhvr additive="base">
                                        <p:cTn id="55" dur="500" fill="hold"/>
                                        <p:tgtEl>
                                          <p:spTgt spid="147763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7763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77635">
                                            <p:txEl>
                                              <p:pRg st="9" end="9"/>
                                            </p:txEl>
                                          </p:spTgt>
                                        </p:tgtEl>
                                        <p:attrNameLst>
                                          <p:attrName>style.visibility</p:attrName>
                                        </p:attrNameLst>
                                      </p:cBhvr>
                                      <p:to>
                                        <p:strVal val="visible"/>
                                      </p:to>
                                    </p:set>
                                    <p:anim calcmode="lin" valueType="num">
                                      <p:cBhvr additive="base">
                                        <p:cTn id="61" dur="500" fill="hold"/>
                                        <p:tgtEl>
                                          <p:spTgt spid="147763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7763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35" grpId="0" build="p" bldLvl="5"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21" y="65540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Your Role &amp; Introduction to ZED</a:t>
            </a:r>
          </a:p>
        </p:txBody>
      </p:sp>
      <p:pic>
        <p:nvPicPr>
          <p:cNvPr id="3" name="Picture 2">
            <a:extLst>
              <a:ext uri="{FF2B5EF4-FFF2-40B4-BE49-F238E27FC236}">
                <a16:creationId xmlns:a16="http://schemas.microsoft.com/office/drawing/2014/main" id="{8EB85AFA-243A-4F93-8FAB-80CBE908C0A5}"/>
              </a:ext>
            </a:extLst>
          </p:cNvPr>
          <p:cNvPicPr>
            <a:picLocks noChangeAspect="1"/>
          </p:cNvPicPr>
          <p:nvPr/>
        </p:nvPicPr>
        <p:blipFill>
          <a:blip r:embed="rId4" cstate="print"/>
          <a:stretch>
            <a:fillRect/>
          </a:stretch>
        </p:blipFill>
        <p:spPr>
          <a:xfrm>
            <a:off x="1460525" y="1953183"/>
            <a:ext cx="5831000" cy="3084729"/>
          </a:xfrm>
          <a:prstGeom prst="rect">
            <a:avLst/>
          </a:prstGeom>
        </p:spPr>
      </p:pic>
    </p:spTree>
    <p:custDataLst>
      <p:tags r:id="rId1"/>
    </p:custData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sp>
        <p:nvSpPr>
          <p:cNvPr id="62472" name="Slide Number Placeholder 7"/>
          <p:cNvSpPr>
            <a:spLocks noGrp="1"/>
          </p:cNvSpPr>
          <p:nvPr>
            <p:ph type="sldNum" sz="quarter" idx="4294967295"/>
          </p:nvPr>
        </p:nvSpPr>
        <p:spPr>
          <a:xfrm>
            <a:off x="7715250" y="5715000"/>
            <a:ext cx="1428750" cy="2857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530" indent="-214630"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FD92B4C7-BAE9-4317-8198-E8740832BB6C}" type="slidenum">
              <a:rPr lang="en-US" altLang="en-US" sz="1050">
                <a:solidFill>
                  <a:srgbClr val="000000"/>
                </a:solidFill>
                <a:latin typeface="Arial" panose="020B0604020202020204" pitchFamily="34" charset="0"/>
              </a:rPr>
              <a:t>40</a:t>
            </a:fld>
            <a:endParaRPr lang="en-US" altLang="en-US" sz="1050">
              <a:solidFill>
                <a:srgbClr val="000000"/>
              </a:solidFill>
              <a:latin typeface="Arial" panose="020B0604020202020204" pitchFamily="34" charset="0"/>
            </a:endParaRPr>
          </a:p>
        </p:txBody>
      </p:sp>
      <p:graphicFrame>
        <p:nvGraphicFramePr>
          <p:cNvPr id="62467" name="Object 2"/>
          <p:cNvGraphicFramePr>
            <a:graphicFrameLocks noChangeAspect="1"/>
          </p:cNvGraphicFramePr>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17800" name="Photo Editor Photo" r:id="rId5" imgW="3429000" imgH="2571750" progId="MSPhotoEd.3">
                  <p:embed/>
                </p:oleObj>
              </mc:Choice>
              <mc:Fallback>
                <p:oleObj name="Photo Editor Photo" r:id="rId5" imgW="3429000" imgH="2571750" progId="MSPhotoEd.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ln>
        </p:spPr>
        <p:txBody>
          <a:bodyPr wrap="none" anchor="t"/>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ROLES &amp; RESPONSIBILITIES OF ASSESSOR,  </a:t>
            </a:r>
            <a:br>
              <a:rPr lang="en-IN" b="1" dirty="0">
                <a:ln/>
                <a:solidFill>
                  <a:schemeClr val="tx1"/>
                </a:solidFill>
              </a:rPr>
            </a:br>
            <a:r>
              <a:rPr lang="en-IN" b="1" dirty="0">
                <a:ln/>
                <a:solidFill>
                  <a:schemeClr val="tx1"/>
                </a:solidFill>
              </a:rPr>
              <a:t> TEAM LEADER AND TECHNICAL EXPERTS</a:t>
            </a:r>
          </a:p>
        </p:txBody>
      </p:sp>
    </p:spTree>
    <p:extLst>
      <p:ext uri="{BB962C8B-B14F-4D97-AF65-F5344CB8AC3E}">
        <p14:creationId xmlns:p14="http://schemas.microsoft.com/office/powerpoint/2010/main" val="744727162"/>
      </p:ext>
    </p:extLst>
  </p:cSld>
  <p:clrMapOvr>
    <a:masterClrMapping/>
  </p:clrMapOvr>
  <p:transition spd="slow">
    <p:wipe dir="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descr="Parchment"/>
          <p:cNvSpPr>
            <a:spLocks noGrp="1" noChangeArrowheads="1"/>
          </p:cNvSpPr>
          <p:nvPr>
            <p:ph type="title"/>
          </p:nvPr>
        </p:nvSpPr>
        <p:spPr>
          <a:xfrm>
            <a:off x="457200" y="933387"/>
            <a:ext cx="8229600" cy="430887"/>
          </a:xfrm>
        </p:spPr>
        <p:txBody>
          <a:bodyPr/>
          <a:lstStyle/>
          <a:p>
            <a:r>
              <a:rPr lang="en-US" altLang="en-US" sz="2800" dirty="0">
                <a:latin typeface="+mn-lt"/>
              </a:rPr>
              <a:t>WHO ARE INVOLVED IN A ZED ASSESSMENT</a:t>
            </a:r>
          </a:p>
        </p:txBody>
      </p:sp>
      <p:sp>
        <p:nvSpPr>
          <p:cNvPr id="1327107" name="Rectangle 3"/>
          <p:cNvSpPr>
            <a:spLocks noGrp="1" noChangeArrowheads="1"/>
          </p:cNvSpPr>
          <p:nvPr>
            <p:ph idx="1"/>
          </p:nvPr>
        </p:nvSpPr>
        <p:spPr>
          <a:xfrm>
            <a:off x="457200" y="1700007"/>
            <a:ext cx="8192966" cy="4774769"/>
          </a:xfrm>
        </p:spPr>
        <p:txBody>
          <a:bodyPr/>
          <a:lstStyle/>
          <a:p>
            <a:pPr>
              <a:spcBef>
                <a:spcPts val="0"/>
              </a:spcBef>
            </a:pPr>
            <a:r>
              <a:rPr lang="en-US" altLang="en-US" dirty="0"/>
              <a:t> </a:t>
            </a:r>
            <a:r>
              <a:rPr lang="en-US" altLang="en-US" sz="2800" dirty="0"/>
              <a:t>ASSESSOR:</a:t>
            </a:r>
          </a:p>
          <a:p>
            <a:pPr lvl="1">
              <a:lnSpc>
                <a:spcPct val="125000"/>
              </a:lnSpc>
              <a:buNone/>
            </a:pPr>
            <a:r>
              <a:rPr lang="en-US" altLang="en-US" sz="2400" dirty="0"/>
              <a:t>	A PERSON WHO IS COMPETENT AND IS AUTHORISED TO PERFORM ALL OR ANY PORTION OF THE ZED ASSESSMENT</a:t>
            </a:r>
          </a:p>
          <a:p>
            <a:pPr lvl="1">
              <a:lnSpc>
                <a:spcPct val="125000"/>
              </a:lnSpc>
              <a:buFont typeface="Wingdings" panose="05000000000000000000" pitchFamily="2" charset="2"/>
              <a:buNone/>
            </a:pPr>
            <a:endParaRPr lang="en-US" altLang="en-US" sz="1846" dirty="0"/>
          </a:p>
          <a:p>
            <a:pPr>
              <a:spcBef>
                <a:spcPts val="0"/>
              </a:spcBef>
            </a:pPr>
            <a:r>
              <a:rPr lang="en-US" altLang="en-US" dirty="0"/>
              <a:t> </a:t>
            </a:r>
            <a:r>
              <a:rPr lang="en-US" altLang="en-US" sz="2800" dirty="0"/>
              <a:t>TEAM LEADER:</a:t>
            </a:r>
          </a:p>
          <a:p>
            <a:pPr lvl="1">
              <a:lnSpc>
                <a:spcPct val="125000"/>
              </a:lnSpc>
              <a:buFont typeface="Wingdings" panose="05000000000000000000" pitchFamily="2" charset="2"/>
              <a:buNone/>
            </a:pPr>
            <a:r>
              <a:rPr lang="en-US" altLang="en-US" dirty="0"/>
              <a:t>	</a:t>
            </a:r>
            <a:r>
              <a:rPr lang="en-US" altLang="en-US" sz="2400" dirty="0"/>
              <a:t>AN ASSESSOR WHO IS COMPETENT AND IS AUTHORIZED TO MANAGE THE ZED ASSESSMENT</a:t>
            </a:r>
          </a:p>
          <a:p>
            <a:pPr lvl="1">
              <a:lnSpc>
                <a:spcPct val="125000"/>
              </a:lnSpc>
              <a:buFont typeface="Wingdings" panose="05000000000000000000" pitchFamily="2" charset="2"/>
              <a:buNone/>
            </a:pPr>
            <a:endParaRPr lang="en-US" altLang="en-US" sz="2400" dirty="0"/>
          </a:p>
          <a:p>
            <a:pPr marL="1215" lvl="1" indent="0">
              <a:spcAft>
                <a:spcPct val="10000"/>
              </a:spcAft>
              <a:buNone/>
            </a:pPr>
            <a:r>
              <a:rPr lang="en-US" altLang="en-US" sz="2800" dirty="0"/>
              <a:t>TECHNICAL EXPERT:</a:t>
            </a:r>
          </a:p>
          <a:p>
            <a:pPr marL="1215" lvl="1" indent="0">
              <a:spcAft>
                <a:spcPct val="10000"/>
              </a:spcAft>
              <a:buNone/>
            </a:pPr>
            <a:r>
              <a:rPr lang="en-US" altLang="en-US" sz="2400" dirty="0"/>
              <a:t>  A PERSON WHO PROVIDES SPECIFIC KNOWLEDGE OR EXPERTISE</a:t>
            </a:r>
          </a:p>
          <a:p>
            <a:pPr marL="1215" lvl="1" indent="0">
              <a:spcAft>
                <a:spcPct val="10000"/>
              </a:spcAft>
              <a:buNone/>
            </a:pPr>
            <a:r>
              <a:rPr lang="en-US" altLang="en-US" sz="2400" dirty="0"/>
              <a:t>  TO THE ZED ASSESSMENT TEAM: </a:t>
            </a:r>
            <a:r>
              <a:rPr lang="en-US" altLang="en-US" sz="2400" b="1" dirty="0">
                <a:solidFill>
                  <a:srgbClr val="C00000"/>
                </a:solidFill>
              </a:rPr>
              <a:t>Does not act as ASSESSOR</a:t>
            </a:r>
          </a:p>
        </p:txBody>
      </p:sp>
      <p:sp>
        <p:nvSpPr>
          <p:cNvPr id="9"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437753818"/>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(2)</a:t>
            </a:r>
            <a:endParaRPr lang="en-IN" sz="2400" b="0" kern="1200" dirty="0">
              <a:solidFill>
                <a:schemeClr val="tx1"/>
              </a:solidFill>
              <a:latin typeface="+mn-lt"/>
              <a:ea typeface="+mn-ea"/>
              <a:cs typeface="+mn-cs"/>
            </a:endParaRPr>
          </a:p>
        </p:txBody>
      </p:sp>
      <p:sp>
        <p:nvSpPr>
          <p:cNvPr id="13" name="Rectangle 3"/>
          <p:cNvSpPr txBox="1">
            <a:spLocks noChangeArrowheads="1"/>
          </p:cNvSpPr>
          <p:nvPr/>
        </p:nvSpPr>
        <p:spPr bwMode="auto">
          <a:xfrm>
            <a:off x="457200" y="1094694"/>
            <a:ext cx="8192966" cy="557075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a:lstStyle>
          <a:p>
            <a:pPr>
              <a:spcBef>
                <a:spcPts val="0"/>
              </a:spcBef>
            </a:pPr>
            <a:r>
              <a:rPr lang="en-US" altLang="en-US" kern="0" dirty="0"/>
              <a:t> </a:t>
            </a:r>
            <a:r>
              <a:rPr lang="en-US" altLang="en-US" sz="2800" kern="0" dirty="0"/>
              <a:t>TEAM LEADER:</a:t>
            </a:r>
          </a:p>
          <a:p>
            <a:pPr>
              <a:spcBef>
                <a:spcPts val="0"/>
              </a:spcBef>
            </a:pPr>
            <a:endParaRPr lang="en-US" altLang="en-US" sz="1400" kern="0" dirty="0"/>
          </a:p>
          <a:p>
            <a:pPr>
              <a:lnSpc>
                <a:spcPct val="150000"/>
              </a:lnSpc>
            </a:pPr>
            <a:r>
              <a:rPr lang="en-US" altLang="en-US" sz="2000" dirty="0"/>
              <a:t>-  LEAD THE TEAM OF ASSESSORS</a:t>
            </a:r>
          </a:p>
          <a:p>
            <a:pPr>
              <a:lnSpc>
                <a:spcPct val="150000"/>
              </a:lnSpc>
            </a:pPr>
            <a:r>
              <a:rPr lang="en-US" altLang="en-US" sz="2000" dirty="0"/>
              <a:t>-  REPRESENT THE DESKTOP ASSESSMENT BODY / RATING AGENCY</a:t>
            </a:r>
          </a:p>
          <a:p>
            <a:pPr>
              <a:lnSpc>
                <a:spcPct val="150000"/>
              </a:lnSpc>
            </a:pPr>
            <a:r>
              <a:rPr lang="en-US" altLang="en-US" sz="2000" dirty="0"/>
              <a:t>-  MANAGE THE ASSESSMENT ACTIVITIES</a:t>
            </a:r>
          </a:p>
          <a:p>
            <a:pPr>
              <a:lnSpc>
                <a:spcPct val="150000"/>
              </a:lnSpc>
            </a:pPr>
            <a:r>
              <a:rPr lang="en-US" altLang="en-US" sz="2000" dirty="0"/>
              <a:t>-  REPORT ASSESSMENT FINDINGS TO QCI</a:t>
            </a:r>
          </a:p>
          <a:p>
            <a:pPr>
              <a:lnSpc>
                <a:spcPct val="150000"/>
              </a:lnSpc>
              <a:spcAft>
                <a:spcPct val="20000"/>
              </a:spcAft>
            </a:pPr>
            <a:r>
              <a:rPr lang="en-US" altLang="en-US" sz="2000" dirty="0"/>
              <a:t>-  PLANNING THE ASSESSMENT</a:t>
            </a:r>
          </a:p>
          <a:p>
            <a:pPr>
              <a:lnSpc>
                <a:spcPct val="150000"/>
              </a:lnSpc>
              <a:spcAft>
                <a:spcPct val="20000"/>
              </a:spcAft>
            </a:pPr>
            <a:r>
              <a:rPr lang="en-US" altLang="en-US" sz="2000" dirty="0"/>
              <a:t>-  REVIEW OF ASSESSMENT TEAM’S WORK</a:t>
            </a:r>
          </a:p>
          <a:p>
            <a:pPr>
              <a:lnSpc>
                <a:spcPct val="150000"/>
              </a:lnSpc>
              <a:spcAft>
                <a:spcPct val="20000"/>
              </a:spcAft>
            </a:pPr>
            <a:r>
              <a:rPr lang="en-US" altLang="en-US" sz="2000" dirty="0"/>
              <a:t>-  PREVENT &amp; RESOLVE CONFLICTS</a:t>
            </a:r>
          </a:p>
          <a:p>
            <a:pPr>
              <a:lnSpc>
                <a:spcPct val="150000"/>
              </a:lnSpc>
              <a:spcAft>
                <a:spcPct val="20000"/>
              </a:spcAft>
            </a:pPr>
            <a:r>
              <a:rPr lang="en-US" altLang="en-US" sz="2000" dirty="0"/>
              <a:t>-  LEAD THE ASSESSMENT TEAM TO REACH CONCLUSIONS</a:t>
            </a:r>
          </a:p>
          <a:p>
            <a:pPr>
              <a:lnSpc>
                <a:spcPct val="150000"/>
              </a:lnSpc>
              <a:spcAft>
                <a:spcPct val="20000"/>
              </a:spcAft>
            </a:pPr>
            <a:r>
              <a:rPr lang="en-US" altLang="en-US" sz="2000" dirty="0"/>
              <a:t>-  CONTROL OF THE OPENING AND CLOSING MEETINGS</a:t>
            </a:r>
          </a:p>
          <a:p>
            <a:pPr>
              <a:lnSpc>
                <a:spcPct val="150000"/>
              </a:lnSpc>
              <a:spcAft>
                <a:spcPct val="20000"/>
              </a:spcAft>
            </a:pPr>
            <a:r>
              <a:rPr lang="en-US" altLang="en-US" sz="2000" dirty="0"/>
              <a:t>-  PREPARATION AND SUBMISSION OF THE REPORT</a:t>
            </a:r>
          </a:p>
        </p:txBody>
      </p:sp>
    </p:spTree>
    <p:extLst>
      <p:ext uri="{BB962C8B-B14F-4D97-AF65-F5344CB8AC3E}">
        <p14:creationId xmlns:p14="http://schemas.microsoft.com/office/powerpoint/2010/main" val="13314691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4275" name="Rectangle 3"/>
          <p:cNvSpPr>
            <a:spLocks noGrp="1" noChangeArrowheads="1"/>
          </p:cNvSpPr>
          <p:nvPr>
            <p:ph idx="1"/>
          </p:nvPr>
        </p:nvSpPr>
        <p:spPr>
          <a:xfrm>
            <a:off x="422031" y="1143493"/>
            <a:ext cx="8490149" cy="4215000"/>
          </a:xfrm>
        </p:spPr>
        <p:txBody>
          <a:bodyPr/>
          <a:lstStyle/>
          <a:p>
            <a:pPr marL="1215" lvl="1" indent="0">
              <a:spcAft>
                <a:spcPct val="20000"/>
              </a:spcAft>
              <a:buNone/>
            </a:pPr>
            <a:r>
              <a:rPr lang="en-US" altLang="en-US" sz="2000" dirty="0"/>
              <a:t> </a:t>
            </a:r>
            <a:r>
              <a:rPr lang="en-US" altLang="en-US" sz="2800" dirty="0"/>
              <a:t>ASSESSOR:</a:t>
            </a:r>
          </a:p>
          <a:p>
            <a:pPr lvl="1">
              <a:spcAft>
                <a:spcPct val="20000"/>
              </a:spcAft>
            </a:pPr>
            <a:endParaRPr lang="en-US" altLang="en-US" sz="1846" dirty="0"/>
          </a:p>
          <a:p>
            <a:pPr lvl="1">
              <a:spcAft>
                <a:spcPct val="20000"/>
              </a:spcAft>
            </a:pPr>
            <a:endParaRPr lang="en-US" altLang="en-US" sz="1846" dirty="0"/>
          </a:p>
          <a:p>
            <a:pPr lvl="1">
              <a:lnSpc>
                <a:spcPct val="150000"/>
              </a:lnSpc>
              <a:spcAft>
                <a:spcPct val="20000"/>
              </a:spcAft>
            </a:pPr>
            <a:r>
              <a:rPr lang="en-US" altLang="en-US" sz="2000" dirty="0"/>
              <a:t>COMMUNICATING AUDIT REQUIREMENTS TO THE ASSESSEE REPRESENTATIVES</a:t>
            </a:r>
          </a:p>
          <a:p>
            <a:pPr lvl="1">
              <a:lnSpc>
                <a:spcPct val="150000"/>
              </a:lnSpc>
              <a:spcAft>
                <a:spcPct val="20000"/>
              </a:spcAft>
            </a:pPr>
            <a:r>
              <a:rPr lang="en-US" altLang="en-US" sz="2000" dirty="0"/>
              <a:t>CONDUCTING THE ASSESSMENT</a:t>
            </a:r>
          </a:p>
          <a:p>
            <a:pPr lvl="1">
              <a:lnSpc>
                <a:spcPct val="150000"/>
              </a:lnSpc>
              <a:spcAft>
                <a:spcPct val="20000"/>
              </a:spcAft>
            </a:pPr>
            <a:r>
              <a:rPr lang="en-US" altLang="en-US" sz="2000" dirty="0"/>
              <a:t>DOCUMENTING OBSERVATIONS WITH EVIDENCE</a:t>
            </a:r>
          </a:p>
          <a:p>
            <a:pPr lvl="1">
              <a:lnSpc>
                <a:spcPct val="150000"/>
              </a:lnSpc>
              <a:spcAft>
                <a:spcPct val="20000"/>
              </a:spcAft>
            </a:pPr>
            <a:r>
              <a:rPr lang="en-US" altLang="en-US" sz="2000" dirty="0"/>
              <a:t>REPORTING RESULTS TO THE TEAM LEADER</a:t>
            </a:r>
          </a:p>
          <a:p>
            <a:pPr lvl="1">
              <a:lnSpc>
                <a:spcPct val="150000"/>
              </a:lnSpc>
              <a:spcAft>
                <a:spcPct val="20000"/>
              </a:spcAft>
            </a:pPr>
            <a:r>
              <a:rPr lang="en-US" altLang="en-US" sz="2000" dirty="0"/>
              <a:t>CO-OPERATING WITH AND ASSISTING THE TEAM LEADER IN THE EFFECTIVE CONDUCT OF THE ASSESSMENT</a:t>
            </a:r>
          </a:p>
        </p:txBody>
      </p:sp>
    </p:spTree>
    <p:extLst>
      <p:ext uri="{BB962C8B-B14F-4D97-AF65-F5344CB8AC3E}">
        <p14:creationId xmlns:p14="http://schemas.microsoft.com/office/powerpoint/2010/main" val="30244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4275">
                                            <p:txEl>
                                              <p:pRg st="0" end="0"/>
                                            </p:txEl>
                                          </p:spTgt>
                                        </p:tgtEl>
                                        <p:attrNameLst>
                                          <p:attrName>style.visibility</p:attrName>
                                        </p:attrNameLst>
                                      </p:cBhvr>
                                      <p:to>
                                        <p:strVal val="visible"/>
                                      </p:to>
                                    </p:set>
                                    <p:anim calcmode="lin" valueType="num">
                                      <p:cBhvr additive="base">
                                        <p:cTn id="7" dur="500" fill="hold"/>
                                        <p:tgtEl>
                                          <p:spTgt spid="133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4275">
                                            <p:txEl>
                                              <p:pRg st="3" end="3"/>
                                            </p:txEl>
                                          </p:spTgt>
                                        </p:tgtEl>
                                        <p:attrNameLst>
                                          <p:attrName>style.visibility</p:attrName>
                                        </p:attrNameLst>
                                      </p:cBhvr>
                                      <p:to>
                                        <p:strVal val="visible"/>
                                      </p:to>
                                    </p:set>
                                    <p:anim calcmode="lin" valueType="num">
                                      <p:cBhvr additive="base">
                                        <p:cTn id="13" dur="500" fill="hold"/>
                                        <p:tgtEl>
                                          <p:spTgt spid="133427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4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4275">
                                            <p:txEl>
                                              <p:pRg st="4" end="4"/>
                                            </p:txEl>
                                          </p:spTgt>
                                        </p:tgtEl>
                                        <p:attrNameLst>
                                          <p:attrName>style.visibility</p:attrName>
                                        </p:attrNameLst>
                                      </p:cBhvr>
                                      <p:to>
                                        <p:strVal val="visible"/>
                                      </p:to>
                                    </p:set>
                                    <p:anim calcmode="lin" valueType="num">
                                      <p:cBhvr additive="base">
                                        <p:cTn id="19" dur="500" fill="hold"/>
                                        <p:tgtEl>
                                          <p:spTgt spid="133427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4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4275">
                                            <p:txEl>
                                              <p:pRg st="5" end="5"/>
                                            </p:txEl>
                                          </p:spTgt>
                                        </p:tgtEl>
                                        <p:attrNameLst>
                                          <p:attrName>style.visibility</p:attrName>
                                        </p:attrNameLst>
                                      </p:cBhvr>
                                      <p:to>
                                        <p:strVal val="visible"/>
                                      </p:to>
                                    </p:set>
                                    <p:anim calcmode="lin" valueType="num">
                                      <p:cBhvr additive="base">
                                        <p:cTn id="25" dur="500" fill="hold"/>
                                        <p:tgtEl>
                                          <p:spTgt spid="133427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4275">
                                            <p:txEl>
                                              <p:pRg st="6" end="6"/>
                                            </p:txEl>
                                          </p:spTgt>
                                        </p:tgtEl>
                                        <p:attrNameLst>
                                          <p:attrName>style.visibility</p:attrName>
                                        </p:attrNameLst>
                                      </p:cBhvr>
                                      <p:to>
                                        <p:strVal val="visible"/>
                                      </p:to>
                                    </p:set>
                                    <p:anim calcmode="lin" valueType="num">
                                      <p:cBhvr additive="base">
                                        <p:cTn id="31" dur="500" fill="hold"/>
                                        <p:tgtEl>
                                          <p:spTgt spid="13342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342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4275">
                                            <p:txEl>
                                              <p:pRg st="7" end="7"/>
                                            </p:txEl>
                                          </p:spTgt>
                                        </p:tgtEl>
                                        <p:attrNameLst>
                                          <p:attrName>style.visibility</p:attrName>
                                        </p:attrNameLst>
                                      </p:cBhvr>
                                      <p:to>
                                        <p:strVal val="visible"/>
                                      </p:to>
                                    </p:set>
                                    <p:anim calcmode="lin" valueType="num">
                                      <p:cBhvr additive="base">
                                        <p:cTn id="37" dur="500" fill="hold"/>
                                        <p:tgtEl>
                                          <p:spTgt spid="133427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427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2" autoUpdateAnimBg="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ASSESSMENT TEAM COMPETENCE</a:t>
            </a:r>
          </a:p>
        </p:txBody>
      </p:sp>
    </p:spTree>
    <p:extLst>
      <p:ext uri="{BB962C8B-B14F-4D97-AF65-F5344CB8AC3E}">
        <p14:creationId xmlns:p14="http://schemas.microsoft.com/office/powerpoint/2010/main" val="1888319299"/>
      </p:ext>
    </p:extLst>
  </p:cSld>
  <p:clrMapOvr>
    <a:masterClrMapping/>
  </p:clrMapOvr>
  <p:transition spd="slow">
    <p:wipe dir="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664797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Education</a:t>
            </a:r>
          </a:p>
          <a:p>
            <a:r>
              <a:rPr lang="en-US" dirty="0"/>
              <a:t>Graduates in Engineering/Diploma (3 years) or Masters (in Science or Technology) qualification.</a:t>
            </a:r>
          </a:p>
          <a:p>
            <a:endParaRPr lang="en-US" dirty="0"/>
          </a:p>
          <a:p>
            <a:pPr lvl="0"/>
            <a:r>
              <a:rPr lang="en-US" b="1" dirty="0"/>
              <a:t>Working Experience</a:t>
            </a:r>
            <a:endParaRPr lang="en-US" dirty="0"/>
          </a:p>
          <a:p>
            <a:r>
              <a:rPr lang="en-US" dirty="0"/>
              <a:t>Minimum 5 years for </a:t>
            </a:r>
            <a:r>
              <a:rPr lang="en-US" dirty="0" err="1"/>
              <a:t>B.Tech</a:t>
            </a:r>
            <a:r>
              <a:rPr lang="en-US" dirty="0"/>
              <a:t> / </a:t>
            </a:r>
            <a:r>
              <a:rPr lang="en-US" dirty="0" err="1"/>
              <a:t>M.Sc</a:t>
            </a:r>
            <a:r>
              <a:rPr lang="en-US" dirty="0"/>
              <a:t> with  at least two years  in relevant Zed Sector</a:t>
            </a:r>
          </a:p>
          <a:p>
            <a:r>
              <a:rPr lang="en-US" dirty="0"/>
              <a:t>Minimum 8 years for Diploma with  at least two years  in relevant Zed Sector</a:t>
            </a:r>
          </a:p>
          <a:p>
            <a:r>
              <a:rPr lang="en-US" dirty="0"/>
              <a:t>Or</a:t>
            </a:r>
          </a:p>
          <a:p>
            <a:r>
              <a:rPr lang="en-US" dirty="0"/>
              <a:t> 50 man-days of consulting/certification auditing/maturity model assessment/accreditation assessment experience in any of the ZED relevant sectors.</a:t>
            </a:r>
          </a:p>
          <a:p>
            <a:endParaRPr lang="en-US" dirty="0"/>
          </a:p>
          <a:p>
            <a:r>
              <a:rPr lang="en-US" b="1" dirty="0"/>
              <a:t>Maturity Assessment Experience</a:t>
            </a:r>
          </a:p>
          <a:p>
            <a:r>
              <a:rPr lang="en-US" dirty="0"/>
              <a:t>at least one maturity assessment model assessment or one complete ZED on-site assessment as an observer. </a:t>
            </a:r>
          </a:p>
          <a:p>
            <a:r>
              <a:rPr lang="en-US" dirty="0"/>
              <a:t>Assessor having any maturity model assessment experience with ZED Assessor Training may be considered suitable for onsite assessment.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74996711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329381" y="2819400"/>
          <a:ext cx="8686752" cy="1993359"/>
        </p:xfrm>
        <a:graphic>
          <a:graphicData uri="http://schemas.openxmlformats.org/drawingml/2006/table">
            <a:tbl>
              <a:tblPr firstRow="1" firstCol="1" bandRow="1">
                <a:tableStyleId>{5C22544A-7EE6-4342-B048-85BDC9FD1C3A}</a:tableStyleId>
              </a:tblPr>
              <a:tblGrid>
                <a:gridCol w="1133008">
                  <a:extLst>
                    <a:ext uri="{9D8B030D-6E8A-4147-A177-3AD203B41FA5}">
                      <a16:colId xmlns:a16="http://schemas.microsoft.com/office/drawing/2014/main" val="20000"/>
                    </a:ext>
                  </a:extLst>
                </a:gridCol>
                <a:gridCol w="2143592">
                  <a:extLst>
                    <a:ext uri="{9D8B030D-6E8A-4147-A177-3AD203B41FA5}">
                      <a16:colId xmlns:a16="http://schemas.microsoft.com/office/drawing/2014/main" val="20001"/>
                    </a:ext>
                  </a:extLst>
                </a:gridCol>
                <a:gridCol w="541015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520100">
                <a:tc rowSpan="2">
                  <a:txBody>
                    <a:bodyPr/>
                    <a:lstStyle/>
                    <a:p>
                      <a:pPr marL="0" marR="0">
                        <a:lnSpc>
                          <a:spcPct val="115000"/>
                        </a:lnSpc>
                        <a:spcBef>
                          <a:spcPts val="0"/>
                        </a:spcBef>
                        <a:spcAft>
                          <a:spcPts val="0"/>
                        </a:spcAft>
                      </a:pPr>
                      <a:r>
                        <a:rPr lang="en-IN" sz="1400">
                          <a:solidFill>
                            <a:schemeClr val="tx1"/>
                          </a:solidFill>
                          <a:effectLst/>
                        </a:rPr>
                        <a:t>A</a:t>
                      </a:r>
                      <a:endParaRPr lang="en-US" sz="1400">
                        <a:solidFill>
                          <a:schemeClr val="tx1"/>
                        </a:solidFill>
                        <a:effectLst/>
                      </a:endParaRPr>
                    </a:p>
                    <a:p>
                      <a:pPr marL="0" marR="0">
                        <a:lnSpc>
                          <a:spcPct val="115000"/>
                        </a:lnSpc>
                        <a:spcBef>
                          <a:spcPts val="0"/>
                        </a:spcBef>
                        <a:spcAft>
                          <a:spcPts val="0"/>
                        </a:spcAft>
                      </a:pPr>
                      <a:r>
                        <a:rPr lang="en-IN" sz="1400">
                          <a:solidFill>
                            <a:schemeClr val="tx1"/>
                          </a:solidFill>
                          <a:effectLst/>
                        </a:rPr>
                        <a:t>(minimum 1 required)</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QMS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Quality Management System: Experience in design, implementing, auditing, maintaining and improving QMS. Including Maturity model implementation and assessment expertise.</a:t>
                      </a:r>
                      <a:endParaRPr lang="en-US" sz="140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910177">
                <a:tc vMerge="1">
                  <a:txBody>
                    <a:bodyPr/>
                    <a:lstStyle/>
                    <a:p>
                      <a:endParaRPr lang="en-US"/>
                    </a:p>
                  </a:txBody>
                  <a:tcPr/>
                </a:tc>
                <a:tc>
                  <a:txBody>
                    <a:bodyPr/>
                    <a:lstStyle/>
                    <a:p>
                      <a:pPr marL="0" marR="0">
                        <a:lnSpc>
                          <a:spcPct val="115000"/>
                        </a:lnSpc>
                        <a:spcBef>
                          <a:spcPts val="0"/>
                        </a:spcBef>
                        <a:spcAft>
                          <a:spcPts val="0"/>
                        </a:spcAft>
                      </a:pPr>
                      <a:r>
                        <a:rPr lang="en-IN" sz="1400">
                          <a:effectLst/>
                        </a:rPr>
                        <a:t>Environment Management</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Environment Management System: Expertize of implementing, maintaining, auditing and improving EMS. Aspects &amp; Impacts Analysis and Environment Initiative implementation. Natural Resource Management (NRM) techniques. Maintenance of environment /NRM equipment.</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2620794"/>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60378"/>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04019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Best Business Practices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Best Business Practices: Balanced Score Card, Periodic Management Review, and Cross Functional Practices for NPD, Waste Reduction, Improvement initiatives and customer complaints etc.</a:t>
                      </a:r>
                      <a:br>
                        <a:rPr lang="en-IN" sz="1400" dirty="0">
                          <a:effectLst/>
                        </a:rPr>
                      </a:br>
                      <a:r>
                        <a:rPr lang="en-IN" sz="1400" dirty="0">
                          <a:effectLst/>
                        </a:rPr>
                        <a:t>Maintenance planning/Autonomous maintenance/Improvement in MTTR/MTBR etc.</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Best Manufacturing Practice</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Best Manufacturing Practices : Knowhow of best business practices like Lean Six Sigma / TPS, TQM, TPM, FMEA, SPC, MSA, NPD (APQP &amp; PPAP), Producing Zero Defect, </a:t>
                      </a:r>
                      <a:r>
                        <a:rPr lang="en-IN" sz="1400" dirty="0" err="1">
                          <a:solidFill>
                            <a:srgbClr val="333333"/>
                          </a:solidFill>
                          <a:effectLst/>
                          <a:latin typeface="Helvetica"/>
                          <a:ea typeface="Times New Roman"/>
                          <a:cs typeface="Mangal"/>
                        </a:rPr>
                        <a:t>Pokayoke</a:t>
                      </a:r>
                      <a:r>
                        <a:rPr lang="en-IN" sz="1400" dirty="0">
                          <a:solidFill>
                            <a:srgbClr val="333333"/>
                          </a:solidFill>
                          <a:effectLst/>
                          <a:latin typeface="Helvetica"/>
                          <a:ea typeface="Times New Roman"/>
                          <a:cs typeface="Mangal"/>
                        </a:rPr>
                        <a:t> / mistake proofing, Product and Process Validation Methodologies etc.</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now how, control and improvement expertise of different manufacturing processes.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Supply Chain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Supplier initial evaluation / assessment, feedback and continual development monitoring expertise in manufacturing domain.</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Supply Chain Management, Material Management, Inventory Management, JIT, Material Movement, Storage, Traceability, Packaging and Delivery management. Disposal after use.</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344447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29457"/>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16012">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13267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Continual Improvement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Hands on experience in diagnostic / gap analysis study to identify scope of improvement and roadmap preparation and facilitation for implementation. </a:t>
                      </a:r>
                      <a:br>
                        <a:rPr lang="en-IN" sz="1400">
                          <a:solidFill>
                            <a:srgbClr val="333333"/>
                          </a:solidFill>
                          <a:effectLst/>
                          <a:latin typeface="Helvetica"/>
                          <a:ea typeface="Times New Roman"/>
                          <a:cs typeface="Mangal"/>
                        </a:rPr>
                      </a:br>
                      <a:r>
                        <a:rPr lang="en-IN" sz="1400">
                          <a:solidFill>
                            <a:srgbClr val="333333"/>
                          </a:solidFill>
                          <a:effectLst/>
                          <a:latin typeface="Helvetica"/>
                          <a:ea typeface="Times New Roman"/>
                          <a:cs typeface="Mangal"/>
                        </a:rPr>
                        <a:t>Problem Solving (In-house Rejection, Customer Line / Field &amp; Warranty Rejection, Customer complaints), Contingency Planning and Continual Improvement.</a:t>
                      </a:r>
                      <a:endParaRPr lang="en-US" sz="1400">
                        <a:effectLst/>
                        <a:latin typeface="Calibri"/>
                        <a:ea typeface="Calibri"/>
                        <a:cs typeface="Mangal"/>
                      </a:endParaRPr>
                    </a:p>
                  </a:txBody>
                  <a:tcPr marL="68580" marR="68580" marT="0" marB="0" anchor="ctr"/>
                </a:tc>
                <a:extLst>
                  <a:ext uri="{0D108BD9-81ED-4DB2-BD59-A6C34878D82A}">
                    <a16:rowId xmlns:a16="http://schemas.microsoft.com/office/drawing/2014/main" val="10001"/>
                  </a:ext>
                </a:extLst>
              </a:tr>
              <a:tr h="53679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Energy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Energy management and energy saving techniques : Implementation, auditing and improving energy efficient techniques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a:solidFill>
                            <a:srgbClr val="333333"/>
                          </a:solidFill>
                          <a:effectLst/>
                          <a:latin typeface="Helvetica"/>
                          <a:ea typeface="Times New Roman"/>
                          <a:cs typeface="Mangal"/>
                        </a:rPr>
                        <a:t>IPR</a:t>
                      </a:r>
                      <a:endParaRPr lang="en-US" sz="1400" kern="120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Intellectual Property Rights: Safe guarding innovation &amp; Creativity (Trademark, Patents, Copyright etc.)</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3"/>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HRM</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Human Resource Development, Competency Mapping, TNI, OJT, Multiskilling, Employee Engagement Techniques experience</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4"/>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Finance Management</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Financial Management, MSME Financial Matrix System</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71715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557075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marL="1526" lvl="1" indent="0" defTabSz="860347" fontAlgn="base">
              <a:spcBef>
                <a:spcPct val="0"/>
              </a:spcBef>
              <a:spcAft>
                <a:spcPct val="0"/>
              </a:spcAft>
              <a:buClr>
                <a:srgbClr val="000000"/>
              </a:buClr>
              <a:buFont typeface="Arial" charset="0"/>
              <a:buNone/>
            </a:pPr>
            <a:endParaRPr lang="en-US" sz="2800" b="1" dirty="0">
              <a:solidFill>
                <a:srgbClr val="000000"/>
              </a:solidFill>
            </a:endParaRPr>
          </a:p>
          <a:p>
            <a:pPr>
              <a:buClr>
                <a:srgbClr val="000000"/>
              </a:buClr>
            </a:pPr>
            <a:r>
              <a:rPr lang="en-US" b="1" dirty="0">
                <a:solidFill>
                  <a:srgbClr val="000000"/>
                </a:solidFill>
              </a:rPr>
              <a:t>Soft skills</a:t>
            </a:r>
          </a:p>
          <a:p>
            <a:pPr marL="285750" lvl="0" indent="-285750">
              <a:buFont typeface="Arial" panose="020B0604020202020204" pitchFamily="34" charset="0"/>
              <a:buChar char="•"/>
            </a:pPr>
            <a:r>
              <a:rPr lang="en-US" dirty="0"/>
              <a:t>Oral communication skills</a:t>
            </a:r>
          </a:p>
          <a:p>
            <a:pPr marL="285750" lvl="0" indent="-285750">
              <a:buFont typeface="Arial" panose="020B0604020202020204" pitchFamily="34" charset="0"/>
              <a:buChar char="•"/>
            </a:pPr>
            <a:r>
              <a:rPr lang="en-US" dirty="0"/>
              <a:t>Written communication skills</a:t>
            </a:r>
          </a:p>
          <a:p>
            <a:pPr marL="285750" lvl="0" indent="-285750">
              <a:buFont typeface="Arial" panose="020B0604020202020204" pitchFamily="34" charset="0"/>
              <a:buChar char="•"/>
            </a:pPr>
            <a:r>
              <a:rPr lang="en-US" dirty="0"/>
              <a:t>Data interpretation &amp; analysis skills</a:t>
            </a:r>
          </a:p>
          <a:p>
            <a:pPr marL="285750" lvl="0" indent="-285750">
              <a:buFont typeface="Arial" panose="020B0604020202020204" pitchFamily="34" charset="0"/>
              <a:buChar char="•"/>
            </a:pPr>
            <a:r>
              <a:rPr lang="en-US" dirty="0"/>
              <a:t>Ability to comprehend collated and tabulated information, and detect trends and patterns</a:t>
            </a:r>
          </a:p>
          <a:p>
            <a:pPr marL="285750" lvl="0" indent="-285750">
              <a:buFont typeface="Arial" panose="020B0604020202020204" pitchFamily="34" charset="0"/>
              <a:buChar char="•"/>
            </a:pPr>
            <a:r>
              <a:rPr lang="en-US" dirty="0"/>
              <a:t>Planning assessments based on audit / time resources</a:t>
            </a:r>
          </a:p>
          <a:p>
            <a:pPr marL="285750" lvl="0" indent="-285750">
              <a:buFont typeface="Arial" panose="020B0604020202020204" pitchFamily="34" charset="0"/>
              <a:buChar char="•"/>
            </a:pPr>
            <a:r>
              <a:rPr lang="en-US" dirty="0"/>
              <a:t>Ability to ask logical, sequential probing questions in an assessment situation</a:t>
            </a:r>
          </a:p>
          <a:p>
            <a:pPr marL="285750" lvl="0" indent="-285750">
              <a:buFont typeface="Arial" panose="020B0604020202020204" pitchFamily="34" charset="0"/>
              <a:buChar char="•"/>
            </a:pPr>
            <a:r>
              <a:rPr lang="en-US" dirty="0"/>
              <a:t>Ability to unambiguously conclude on maturity status through logical audit trails and synthesis of information collected</a:t>
            </a:r>
          </a:p>
          <a:p>
            <a:pPr marL="285750" lvl="0" indent="-285750">
              <a:buFont typeface="Arial" panose="020B0604020202020204" pitchFamily="34" charset="0"/>
              <a:buChar char="•"/>
            </a:pPr>
            <a:r>
              <a:rPr lang="en-US" dirty="0"/>
              <a:t>Ability to handle IT tools used for assessments</a:t>
            </a:r>
          </a:p>
          <a:p>
            <a:pPr>
              <a:buClr>
                <a:srgbClr val="000000"/>
              </a:buClr>
            </a:pPr>
            <a:r>
              <a:rPr lang="en-US" dirty="0">
                <a:solidFill>
                  <a:srgbClr val="000000"/>
                </a:solidFill>
              </a:rPr>
              <a: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1105217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 C-1</a:t>
            </a:r>
            <a:br>
              <a:rPr lang="en-US" sz="3200" b="1" dirty="0">
                <a:solidFill>
                  <a:schemeClr val="tx1"/>
                </a:solidFill>
              </a:rPr>
            </a:br>
            <a:r>
              <a:rPr lang="en-US" sz="3200" b="1" dirty="0">
                <a:solidFill>
                  <a:schemeClr val="tx1"/>
                </a:solidFill>
              </a:rPr>
              <a:t>Swachh Workplace</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838201"/>
          <a:ext cx="9144000" cy="5714998"/>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a:effectLst/>
                        </a:rPr>
                        <a:t>10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dirty="0">
                          <a:effectLst/>
                        </a:rPr>
                        <a:t>Manufacture of food products </a:t>
                      </a:r>
                      <a:endParaRPr lang="en-US" sz="14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wood and products of wood and cork, except furniture; manufacture of articles of straw and plaiting materials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rubber and plastics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a:effectLst/>
                        </a:rPr>
                        <a:t>11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beverages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paper and paper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other non-metallic mineral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a:effectLst/>
                        </a:rPr>
                        <a:t>12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tobacco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18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Printing and reproduction of recorded media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basic metals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3"/>
                  </a:ext>
                </a:extLst>
              </a:tr>
              <a:tr h="818895">
                <a:tc>
                  <a:txBody>
                    <a:bodyPr/>
                    <a:lstStyle/>
                    <a:p>
                      <a:pPr marL="0" marR="0">
                        <a:lnSpc>
                          <a:spcPct val="107000"/>
                        </a:lnSpc>
                        <a:spcBef>
                          <a:spcPts val="0"/>
                        </a:spcBef>
                        <a:spcAft>
                          <a:spcPts val="800"/>
                        </a:spcAft>
                      </a:pPr>
                      <a:r>
                        <a:rPr lang="en-US" sz="1400">
                          <a:effectLst/>
                        </a:rPr>
                        <a:t>13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textiles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19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coke and refined petroleum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fabricated metal products, except machinery and equipment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4"/>
                  </a:ext>
                </a:extLst>
              </a:tr>
              <a:tr h="545930">
                <a:tc>
                  <a:txBody>
                    <a:bodyPr/>
                    <a:lstStyle/>
                    <a:p>
                      <a:pPr marL="0" marR="0">
                        <a:lnSpc>
                          <a:spcPct val="107000"/>
                        </a:lnSpc>
                        <a:spcBef>
                          <a:spcPts val="0"/>
                        </a:spcBef>
                        <a:spcAft>
                          <a:spcPts val="800"/>
                        </a:spcAft>
                      </a:pPr>
                      <a:r>
                        <a:rPr lang="en-US" sz="1400">
                          <a:effectLst/>
                        </a:rPr>
                        <a:t>14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wearing apparel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chemicals and chemical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computer, electronic and optical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5"/>
                  </a:ext>
                </a:extLst>
              </a:tr>
              <a:tr h="955381">
                <a:tc>
                  <a:txBody>
                    <a:bodyPr/>
                    <a:lstStyle/>
                    <a:p>
                      <a:pPr marL="0" marR="0">
                        <a:lnSpc>
                          <a:spcPct val="107000"/>
                        </a:lnSpc>
                        <a:spcBef>
                          <a:spcPts val="0"/>
                        </a:spcBef>
                        <a:spcAft>
                          <a:spcPts val="800"/>
                        </a:spcAft>
                      </a:pPr>
                      <a:r>
                        <a:rPr lang="en-US" sz="1400">
                          <a:effectLst/>
                        </a:rPr>
                        <a:t>15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leather and related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pharmaceuticals, medicinal chemical and botanical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dirty="0">
                          <a:effectLst/>
                        </a:rPr>
                        <a:t>Manufacture of electrical equipment </a:t>
                      </a:r>
                      <a:endParaRPr lang="en-US" sz="1400" dirty="0">
                        <a:effectLst/>
                        <a:latin typeface="Calibri"/>
                        <a:ea typeface="Calibri"/>
                        <a:cs typeface="Mangal"/>
                      </a:endParaRPr>
                    </a:p>
                  </a:txBody>
                  <a:tcPr marL="8692" marR="8692"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220564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1219200"/>
          <a:ext cx="9144000" cy="3900910"/>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dirty="0">
                          <a:effectLst/>
                        </a:rPr>
                        <a:t>NIC </a:t>
                      </a:r>
                    </a:p>
                    <a:p>
                      <a:pPr marL="0" marR="0">
                        <a:lnSpc>
                          <a:spcPct val="107000"/>
                        </a:lnSpc>
                        <a:spcBef>
                          <a:spcPts val="0"/>
                        </a:spcBef>
                        <a:spcAft>
                          <a:spcPts val="800"/>
                        </a:spcAft>
                      </a:pPr>
                      <a:r>
                        <a:rPr lang="en-US" sz="1400" dirty="0">
                          <a:effectLst/>
                        </a:rPr>
                        <a:t>Code </a:t>
                      </a:r>
                      <a:endParaRPr lang="en-US" sz="14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b="1">
                          <a:effectLst/>
                          <a:latin typeface="Verdana"/>
                          <a:ea typeface="Calibri"/>
                          <a:cs typeface="Arial"/>
                        </a:rPr>
                        <a:t>28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machinery and equipment n.e.c.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31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furniture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35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Electricity, gas, steam and air conditioning supply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29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motor vehicles, trailers and semi-trailers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32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Other manufacturing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30</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other transport equipment</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33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Repair and installation of machinery and equipment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dirty="0">
                          <a:effectLst/>
                          <a:latin typeface="Verdana"/>
                          <a:ea typeface="Calibri"/>
                          <a:cs typeface="Arial"/>
                        </a:rPr>
                        <a:t> </a:t>
                      </a:r>
                      <a:endParaRPr lang="en-US" sz="1400" dirty="0">
                        <a:effectLst/>
                        <a:latin typeface="Calibri"/>
                        <a:ea typeface="Calibri"/>
                        <a:cs typeface="Mangal"/>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53282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1905000"/>
            <a:ext cx="8229600" cy="3416320"/>
          </a:xfrm>
          <a:prstGeom prst="rect">
            <a:avLst/>
          </a:prstGeom>
          <a:noFill/>
        </p:spPr>
        <p:txBody>
          <a:bodyPr wrap="square" rtlCol="0">
            <a:spAutoFit/>
          </a:bodyPr>
          <a:lstStyle/>
          <a:p>
            <a:r>
              <a:rPr lang="en-US" b="1" dirty="0"/>
              <a:t>Grant of new Discipline/industry sector</a:t>
            </a:r>
            <a:endParaRPr lang="en-US" dirty="0"/>
          </a:p>
          <a:p>
            <a:r>
              <a:rPr lang="en-US" dirty="0"/>
              <a:t>For extension to a new ZED Discipline within the same Industry sector for which an assessor is approved, the Rating Agency shall demonstrate that the assessor has the required competence through relevant training in the new ZED Discipline, and either</a:t>
            </a:r>
          </a:p>
          <a:p>
            <a:endParaRPr lang="en-US" dirty="0"/>
          </a:p>
          <a:p>
            <a:pPr lvl="0"/>
            <a:r>
              <a:rPr lang="en-US" dirty="0"/>
              <a:t>One year of work experience in the new ZED Competency Discipline or 15 man-days of inspection/audit/consulting/accreditation assessment/maturity model assessment experience in the industry sector.</a:t>
            </a:r>
          </a:p>
          <a:p>
            <a:r>
              <a:rPr lang="en-US" dirty="0"/>
              <a:t> or</a:t>
            </a:r>
          </a:p>
          <a:p>
            <a:endParaRPr lang="en-US" dirty="0"/>
          </a:p>
          <a:p>
            <a:r>
              <a:rPr lang="en-US" dirty="0"/>
              <a:t>four Rating assessments under the supervision of a qualified assessor in the new ZED Competency Discipline</a:t>
            </a:r>
          </a:p>
        </p:txBody>
      </p:sp>
    </p:spTree>
    <p:extLst>
      <p:ext uri="{BB962C8B-B14F-4D97-AF65-F5344CB8AC3E}">
        <p14:creationId xmlns:p14="http://schemas.microsoft.com/office/powerpoint/2010/main" val="410141231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533400" y="1905000"/>
            <a:ext cx="8153400" cy="1754326"/>
          </a:xfrm>
          <a:prstGeom prst="rect">
            <a:avLst/>
          </a:prstGeom>
          <a:noFill/>
        </p:spPr>
        <p:txBody>
          <a:bodyPr wrap="square" rtlCol="0">
            <a:spAutoFit/>
          </a:bodyPr>
          <a:lstStyle/>
          <a:p>
            <a:r>
              <a:rPr lang="en-US" b="1" dirty="0"/>
              <a:t>Maintaining Assessor Qualification</a:t>
            </a:r>
          </a:p>
          <a:p>
            <a:endParaRPr lang="en-US" dirty="0"/>
          </a:p>
          <a:p>
            <a:r>
              <a:rPr lang="en-US" dirty="0"/>
              <a:t>For maintaining the qualification of the assessor, the Rating Agency shall ensure that assessors have performed either a minimum of five assessments or ten assessment days per year, under the ZED Maturity Model. </a:t>
            </a:r>
          </a:p>
          <a:p>
            <a:endParaRPr lang="en-US" dirty="0"/>
          </a:p>
        </p:txBody>
      </p:sp>
    </p:spTree>
    <p:extLst>
      <p:ext uri="{BB962C8B-B14F-4D97-AF65-F5344CB8AC3E}">
        <p14:creationId xmlns:p14="http://schemas.microsoft.com/office/powerpoint/2010/main" val="363658520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ASSESSMENT TOOLS &amp; TECHNIQUES</a:t>
            </a:r>
          </a:p>
        </p:txBody>
      </p:sp>
    </p:spTree>
    <p:extLst>
      <p:ext uri="{BB962C8B-B14F-4D97-AF65-F5344CB8AC3E}">
        <p14:creationId xmlns:p14="http://schemas.microsoft.com/office/powerpoint/2010/main" val="311302017"/>
      </p:ext>
    </p:extLst>
  </p:cSld>
  <p:clrMapOvr>
    <a:masterClrMapping/>
  </p:clrMapOvr>
  <p:transition spd="slow">
    <p:wipe dir="r"/>
  </p:transition>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59"/>
            <a:ext cx="6996687" cy="492443"/>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ASSESSMENT PRINCIPLES</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54968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ASSESSMENT PRINCIPLES</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INTEGRITY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FAIR PRESENTATION </a:t>
            </a:r>
          </a:p>
          <a:p>
            <a:pPr marL="279400" indent="-285750" algn="just">
              <a:spcAft>
                <a:spcPts val="600"/>
              </a:spcAft>
              <a:buClr>
                <a:srgbClr val="003A6C"/>
              </a:buClr>
              <a:defRPr/>
            </a:pPr>
            <a:r>
              <a:rPr lang="en-US" altLang="en-US" dirty="0">
                <a:solidFill>
                  <a:schemeClr val="tx1"/>
                </a:solidFill>
                <a:cs typeface="Arial" panose="020B0604020202020204" pitchFamily="34" charset="0"/>
              </a:rPr>
              <a:t>DUE PROFESSIONAL CARE</a:t>
            </a:r>
          </a:p>
          <a:p>
            <a:pPr marL="279400" indent="-285750" algn="just">
              <a:spcAft>
                <a:spcPts val="600"/>
              </a:spcAft>
              <a:buClr>
                <a:srgbClr val="003A6C"/>
              </a:buClr>
              <a:defRPr/>
            </a:pPr>
            <a:r>
              <a:rPr lang="en-US" altLang="en-US" dirty="0">
                <a:solidFill>
                  <a:schemeClr val="tx1"/>
                </a:solidFill>
                <a:cs typeface="Arial" panose="020B0604020202020204" pitchFamily="34" charset="0"/>
              </a:rPr>
              <a:t>CONFIDENTIALITY </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INDEPENDANCE</a:t>
            </a:r>
          </a:p>
          <a:p>
            <a:pPr marL="279400" indent="-285750" algn="just">
              <a:spcAft>
                <a:spcPts val="600"/>
              </a:spcAft>
              <a:buClr>
                <a:srgbClr val="003A6C"/>
              </a:buClr>
              <a:defRPr/>
            </a:pPr>
            <a:r>
              <a:rPr lang="en-US" altLang="en-US" dirty="0">
                <a:solidFill>
                  <a:schemeClr val="tx1"/>
                </a:solidFill>
                <a:cs typeface="Arial" panose="020B0604020202020204" pitchFamily="34" charset="0"/>
              </a:rPr>
              <a:t>EVIDENCE BASED APPROACH – OBJECTIVITY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UNBIASED</a:t>
            </a:r>
            <a:endParaRPr lang="en-US" altLang="en-US" dirty="0">
              <a:solidFill>
                <a:schemeClr val="tx1"/>
              </a:solidFill>
            </a:endParaRPr>
          </a:p>
          <a:p>
            <a:pPr marL="344487" lvl="1" indent="-342900">
              <a:spcAft>
                <a:spcPts val="600"/>
              </a:spcAft>
              <a:buFont typeface="Arial" panose="020B0604020202020204" pitchFamily="34" charset="0"/>
              <a:buChar char="•"/>
              <a:defRPr/>
            </a:pPr>
            <a:endParaRPr lang="en-US" altLang="en-US" dirty="0">
              <a:latin typeface="+mn-lt"/>
            </a:endParaRPr>
          </a:p>
          <a:p>
            <a:pPr marL="1587" lvl="1" indent="0">
              <a:spcAft>
                <a:spcPts val="600"/>
              </a:spcAft>
              <a:defRPr/>
            </a:pPr>
            <a:r>
              <a:rPr lang="en-US" altLang="en-US" dirty="0">
                <a:latin typeface="+mn-lt"/>
              </a:rPr>
              <a:t>Source: ISO 19011:2011</a:t>
            </a:r>
          </a:p>
        </p:txBody>
      </p:sp>
    </p:spTree>
    <p:extLst>
      <p:ext uri="{BB962C8B-B14F-4D97-AF65-F5344CB8AC3E}">
        <p14:creationId xmlns:p14="http://schemas.microsoft.com/office/powerpoint/2010/main" val="255716045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INTERVIEWING</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466254"/>
          </a:xfrm>
        </p:spPr>
        <p:txBody>
          <a:bodyPr/>
          <a:lstStyle/>
          <a:p>
            <a:pPr lvl="1"/>
            <a:r>
              <a:rPr lang="en-US" altLang="en-US" sz="2400" dirty="0"/>
              <a:t>  HELD WITH PERSONS FROM DIFFERENT LEVELS /FUNCTIONS   (ESPECIALLY WITHIN THE SCOPE OF AUDIT)</a:t>
            </a:r>
          </a:p>
          <a:p>
            <a:pPr lvl="1"/>
            <a:endParaRPr lang="en-US" altLang="en-US" sz="1100" dirty="0"/>
          </a:p>
          <a:p>
            <a:pPr lvl="1"/>
            <a:r>
              <a:rPr lang="en-US" altLang="en-US" sz="2400" dirty="0"/>
              <a:t>  SHOULD BE CONDUCTED DURING NORMAL WORK HOURS AND NORMAL WORK PLACE</a:t>
            </a:r>
          </a:p>
          <a:p>
            <a:endParaRPr lang="en-US" altLang="en-US" sz="1100" dirty="0"/>
          </a:p>
          <a:p>
            <a:pPr lvl="1"/>
            <a:r>
              <a:rPr lang="en-US" altLang="en-US" sz="2400" dirty="0"/>
              <a:t>  PUT THE INTERVIEWED PERSON AT EASE PRIOR TO THE INTERVIEW</a:t>
            </a:r>
          </a:p>
          <a:p>
            <a:pPr lvl="1">
              <a:lnSpc>
                <a:spcPct val="150000"/>
              </a:lnSpc>
            </a:pPr>
            <a:r>
              <a:rPr lang="en-US" altLang="en-US" sz="2400" dirty="0"/>
              <a:t>  REASON FOR INTERVIEW AND NOTE TAKING EXPLAINED</a:t>
            </a:r>
          </a:p>
          <a:p>
            <a:pPr lvl="1">
              <a:lnSpc>
                <a:spcPct val="150000"/>
              </a:lnSpc>
            </a:pPr>
            <a:r>
              <a:rPr lang="en-US" altLang="en-US" sz="2400" dirty="0"/>
              <a:t>  INITIATE BY ASKING DESCRIPTION OF THEIR WORK</a:t>
            </a:r>
          </a:p>
          <a:p>
            <a:pPr lvl="1">
              <a:lnSpc>
                <a:spcPct val="150000"/>
              </a:lnSpc>
            </a:pPr>
            <a:r>
              <a:rPr lang="en-US" altLang="en-US" sz="2400" dirty="0"/>
              <a:t>  RESULTS SUMMARISED AND REVIEWED WITH THE PERSON</a:t>
            </a:r>
          </a:p>
          <a:p>
            <a:pPr lvl="1">
              <a:lnSpc>
                <a:spcPct val="150000"/>
              </a:lnSpc>
            </a:pPr>
            <a:r>
              <a:rPr lang="en-US" altLang="en-US" sz="2400" dirty="0"/>
              <a:t>  QUESTIONS LEADING TO BIAS TO BE AVOIDED</a:t>
            </a:r>
          </a:p>
          <a:p>
            <a:pPr lvl="1">
              <a:lnSpc>
                <a:spcPct val="150000"/>
              </a:lnSpc>
            </a:pPr>
            <a:r>
              <a:rPr lang="en-US" altLang="en-US" sz="2400" dirty="0"/>
              <a:t>  THANK FOR PARTICIPATION AND CO-OPERATION</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(1)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7445533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AUDIT TRAILS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041380"/>
          </a:xfrm>
        </p:spPr>
        <p:txBody>
          <a:bodyPr/>
          <a:lstStyle/>
          <a:p>
            <a:pPr lvl="2">
              <a:spcAft>
                <a:spcPct val="15000"/>
              </a:spcAft>
            </a:pPr>
            <a:r>
              <a:rPr lang="en-US" altLang="en-US" sz="2400" dirty="0"/>
              <a:t> POLICY AND COMPANY LEVEL OBJECTIVES</a:t>
            </a:r>
          </a:p>
          <a:p>
            <a:pPr lvl="2">
              <a:spcAft>
                <a:spcPct val="15000"/>
              </a:spcAft>
            </a:pPr>
            <a:r>
              <a:rPr lang="en-US" altLang="en-US" sz="2400" dirty="0"/>
              <a:t> DEPLOYED OBJECTIVES</a:t>
            </a:r>
          </a:p>
          <a:p>
            <a:pPr lvl="2">
              <a:spcAft>
                <a:spcPct val="15000"/>
              </a:spcAft>
            </a:pPr>
            <a:r>
              <a:rPr lang="en-US" altLang="en-US" sz="2400" dirty="0"/>
              <a:t> PROCESS DOCUMENTATION</a:t>
            </a:r>
          </a:p>
          <a:p>
            <a:pPr lvl="2">
              <a:spcAft>
                <a:spcPct val="15000"/>
              </a:spcAft>
            </a:pPr>
            <a:r>
              <a:rPr lang="en-US" altLang="en-US" sz="2400" dirty="0"/>
              <a:t> PROCESS INPUTS</a:t>
            </a:r>
          </a:p>
          <a:p>
            <a:pPr lvl="2">
              <a:spcAft>
                <a:spcPct val="15000"/>
              </a:spcAft>
            </a:pPr>
            <a:r>
              <a:rPr lang="en-US" altLang="en-US" sz="2400" dirty="0"/>
              <a:t> RESOURCES</a:t>
            </a:r>
          </a:p>
          <a:p>
            <a:pPr lvl="2">
              <a:spcAft>
                <a:spcPct val="15000"/>
              </a:spcAft>
            </a:pPr>
            <a:r>
              <a:rPr lang="en-US" altLang="en-US" sz="2400" dirty="0"/>
              <a:t> OPERATION OF PROCESS</a:t>
            </a:r>
          </a:p>
          <a:p>
            <a:pPr lvl="2">
              <a:spcAft>
                <a:spcPct val="15000"/>
              </a:spcAft>
            </a:pPr>
            <a:r>
              <a:rPr lang="en-US" altLang="en-US" sz="2400" dirty="0"/>
              <a:t> CONTROL OF PROCESS</a:t>
            </a:r>
          </a:p>
          <a:p>
            <a:pPr lvl="2">
              <a:spcAft>
                <a:spcPct val="15000"/>
              </a:spcAft>
            </a:pPr>
            <a:r>
              <a:rPr lang="en-US" altLang="en-US" sz="2400" dirty="0"/>
              <a:t> MONITORING AND MEASUREMENT</a:t>
            </a:r>
          </a:p>
          <a:p>
            <a:pPr lvl="2">
              <a:spcAft>
                <a:spcPct val="15000"/>
              </a:spcAft>
            </a:pPr>
            <a:r>
              <a:rPr lang="en-US" altLang="en-US" sz="2400" dirty="0"/>
              <a:t> OUTPUTS</a:t>
            </a:r>
          </a:p>
          <a:p>
            <a:pPr lvl="2">
              <a:spcAft>
                <a:spcPct val="15000"/>
              </a:spcAft>
            </a:pPr>
            <a:r>
              <a:rPr lang="en-US" altLang="en-US" sz="2400" dirty="0"/>
              <a:t> PERFORMANCE INDICATORS</a:t>
            </a:r>
          </a:p>
          <a:p>
            <a:pPr lvl="2">
              <a:spcAft>
                <a:spcPct val="15000"/>
              </a:spcAft>
            </a:pPr>
            <a:r>
              <a:rPr lang="en-US" altLang="en-US" sz="2400" dirty="0"/>
              <a:t> DATA ANALYSIS</a:t>
            </a:r>
          </a:p>
          <a:p>
            <a:pPr lvl="2">
              <a:spcAft>
                <a:spcPct val="15000"/>
              </a:spcAft>
            </a:pPr>
            <a:r>
              <a:rPr lang="en-US" altLang="en-US" sz="2400" dirty="0"/>
              <a:t> USE OF DATA FOR IMPROVEMENT</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(2)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1367922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sz="2800" b="1" dirty="0">
                <a:ln/>
                <a:solidFill>
                  <a:schemeClr val="tx1"/>
                </a:solidFill>
              </a:rPr>
              <a:t> SPECIAL REQUIREMENTS FOR </a:t>
            </a:r>
            <a:br>
              <a:rPr lang="en-IN" sz="2800" b="1" dirty="0">
                <a:ln/>
                <a:solidFill>
                  <a:schemeClr val="tx1"/>
                </a:solidFill>
              </a:rPr>
            </a:br>
            <a:r>
              <a:rPr lang="en-IN" sz="2800" b="1" dirty="0">
                <a:ln/>
                <a:solidFill>
                  <a:schemeClr val="tx1"/>
                </a:solidFill>
              </a:rPr>
              <a:t>    MATURITY ASSESSMENTS</a:t>
            </a:r>
            <a:endParaRPr lang="en-IN" b="1" dirty="0">
              <a:ln/>
              <a:solidFill>
                <a:schemeClr val="tx1"/>
              </a:solidFill>
            </a:endParaRPr>
          </a:p>
        </p:txBody>
      </p:sp>
    </p:spTree>
    <p:extLst>
      <p:ext uri="{BB962C8B-B14F-4D97-AF65-F5344CB8AC3E}">
        <p14:creationId xmlns:p14="http://schemas.microsoft.com/office/powerpoint/2010/main" val="850996366"/>
      </p:ext>
    </p:extLst>
  </p:cSld>
  <p:clrMapOvr>
    <a:masterClrMapping/>
  </p:clrMapOvr>
  <p:transition spd="slow">
    <p:wipe dir="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6"/>
            <a:ext cx="8819034" cy="5355312"/>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ASSESSMENT AND RATING </a:t>
            </a:r>
          </a:p>
          <a:p>
            <a:pPr marL="186104" lvl="1" indent="-184578" algn="just" defTabSz="860347" fontAlgn="base">
              <a:spcBef>
                <a:spcPct val="0"/>
              </a:spcBef>
              <a:spcAft>
                <a:spcPct val="0"/>
              </a:spcAft>
              <a:buClr>
                <a:srgbClr val="000000"/>
              </a:buClr>
            </a:pPr>
            <a:endParaRPr lang="en-US" sz="12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Auditing vis-à-vis Assessment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Determining Compliance/Fulfilment vis-à-vis Evaluating Progression/ Maturity</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Pass/Fail decision making vis-à-vis Graduating to higher levels</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Statutory, Regulatory, Market Access or Customer requirements fulfilment vis-à-vis pursuing journey of excellence</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“Non Conformance Report (NCR)” vis-à-vis “Strengths” and “Areas for Improvement”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Improvement oriented vis-à-vis Transformational</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526" lvl="1" indent="0" algn="ctr" defTabSz="860347" fontAlgn="base">
              <a:spcBef>
                <a:spcPct val="0"/>
              </a:spcBef>
              <a:spcAft>
                <a:spcPct val="0"/>
              </a:spcAft>
              <a:buClr>
                <a:srgbClr val="000000"/>
              </a:buClr>
              <a:buNone/>
            </a:pPr>
            <a:r>
              <a:rPr lang="en-US" sz="2400" b="1" dirty="0">
                <a:solidFill>
                  <a:srgbClr val="C00000"/>
                </a:solidFill>
              </a:rPr>
              <a:t>ZED CERTIFICATION IS BASED ON A MATURITY ASSESSMENT PROCESS</a:t>
            </a:r>
            <a:r>
              <a:rPr lang="en-US" sz="2400" dirty="0">
                <a:solidFill>
                  <a:srgbClr val="000000"/>
                </a:solidFill>
              </a:rPr>
              <a:t> </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72238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cSld>
  <p:clrMapOvr>
    <a:masterClrMapping/>
  </p:clrMapOvr>
  <p:transition spd="slow">
    <p:wipe dir="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SPECIAL REQUIREMENTS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841678"/>
            <a:ext cx="7913572" cy="3323987"/>
          </a:xfrm>
        </p:spPr>
        <p:txBody>
          <a:bodyPr/>
          <a:lstStyle/>
          <a:p>
            <a:pPr lvl="1"/>
            <a:r>
              <a:rPr lang="en-US" altLang="en-US" sz="2400" dirty="0"/>
              <a:t> UNDERSTANDING THE MATURITY LEVELS FOR PARAMETERS</a:t>
            </a:r>
          </a:p>
          <a:p>
            <a:pPr marL="1215" lvl="1" indent="0">
              <a:buNone/>
            </a:pPr>
            <a:r>
              <a:rPr lang="en-US" altLang="en-US" sz="2400" dirty="0"/>
              <a:t>   </a:t>
            </a:r>
            <a:r>
              <a:rPr lang="en-US" altLang="en-US" sz="1800" dirty="0"/>
              <a:t>(Recall sessions on the 10 DISCIPLINES and 50 PARAMETERS on Day 1 and Day 2)</a:t>
            </a:r>
          </a:p>
          <a:p>
            <a:pPr lvl="1"/>
            <a:endParaRPr lang="en-US" altLang="en-US" sz="2400" dirty="0"/>
          </a:p>
          <a:p>
            <a:pPr lvl="1"/>
            <a:r>
              <a:rPr lang="en-US" altLang="en-US" sz="2400" dirty="0"/>
              <a:t> UNDERSTANDING THE EVIDENCES FOR THE DIFFERENT MATURITY LEVELS FOR PARAMETERS</a:t>
            </a:r>
          </a:p>
          <a:p>
            <a:pPr marL="1215" lvl="1" indent="0">
              <a:buNone/>
            </a:pPr>
            <a:r>
              <a:rPr lang="en-US" altLang="en-US" sz="2400" dirty="0"/>
              <a:t>  </a:t>
            </a:r>
            <a:r>
              <a:rPr lang="en-US" altLang="en-US" sz="1800" dirty="0"/>
              <a:t>(Recall sessions on ONLINE SELF ASSESSMENT and DESKTOP ASSESSMENT)</a:t>
            </a:r>
          </a:p>
          <a:p>
            <a:pPr marL="1215" lvl="1" indent="0">
              <a:buNone/>
            </a:pPr>
            <a:endParaRPr lang="en-US" altLang="en-US" sz="2400" dirty="0"/>
          </a:p>
          <a:p>
            <a:pPr lvl="1"/>
            <a:r>
              <a:rPr lang="en-US" altLang="en-US" sz="2400" dirty="0"/>
              <a:t> CONCEPT OF ACHIEVED LEVEL OF MATURITY AND NEXT MATURITY LEVEL</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(3)</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18733861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6" y="212499"/>
            <a:ext cx="8368852" cy="533400"/>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and Results</a:t>
            </a:r>
          </a:p>
        </p:txBody>
      </p:sp>
      <p:sp>
        <p:nvSpPr>
          <p:cNvPr id="83972" name="Rectangle 3"/>
          <p:cNvSpPr>
            <a:spLocks noChangeArrowheads="1"/>
          </p:cNvSpPr>
          <p:nvPr/>
        </p:nvSpPr>
        <p:spPr bwMode="auto">
          <a:xfrm>
            <a:off x="457200" y="2470596"/>
            <a:ext cx="8401049" cy="2629437"/>
          </a:xfrm>
          <a:prstGeom prst="rect">
            <a:avLst/>
          </a:prstGeom>
          <a:noFill/>
          <a:ln w="12700">
            <a:noFill/>
            <a:miter lim="800000"/>
            <a:headEnd/>
            <a:tailEnd/>
          </a:ln>
        </p:spPr>
        <p:txBody>
          <a:bodyPr lIns="90479" tIns="44446" rIns="90479" bIns="44446" anchor="ctr" anchorCtr="1"/>
          <a:lstStyle/>
          <a:p>
            <a:pPr>
              <a:spcBef>
                <a:spcPct val="20000"/>
              </a:spcBef>
            </a:pPr>
            <a:r>
              <a:rPr lang="en-AU" sz="4000" b="1" dirty="0"/>
              <a:t>- What is meant by ‘Practice’ </a:t>
            </a:r>
          </a:p>
          <a:p>
            <a:pPr>
              <a:spcBef>
                <a:spcPct val="20000"/>
              </a:spcBef>
            </a:pPr>
            <a:r>
              <a:rPr lang="en-AU" sz="4000" b="1" dirty="0"/>
              <a:t>- What is meant by ‘Performance’</a:t>
            </a:r>
          </a:p>
        </p:txBody>
      </p:sp>
    </p:spTree>
    <p:extLst>
      <p:ext uri="{BB962C8B-B14F-4D97-AF65-F5344CB8AC3E}">
        <p14:creationId xmlns:p14="http://schemas.microsoft.com/office/powerpoint/2010/main" val="282848100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5" y="218939"/>
            <a:ext cx="8433247" cy="526959"/>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Approach</a:t>
            </a:r>
          </a:p>
        </p:txBody>
      </p:sp>
      <p:sp>
        <p:nvSpPr>
          <p:cNvPr id="83972"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83973" name="Text Box 4"/>
          <p:cNvSpPr txBox="1">
            <a:spLocks noChangeArrowheads="1"/>
          </p:cNvSpPr>
          <p:nvPr/>
        </p:nvSpPr>
        <p:spPr bwMode="auto">
          <a:xfrm>
            <a:off x="838200" y="1142984"/>
            <a:ext cx="7912100" cy="4893639"/>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Approach covers what an organization does or plans to do, and the reasons for it. The score awarded will take account of the:</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Appropriateness of methods, tools and techniques used</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Existence of well defined and developed processes based on stakeholder requirements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Supporting Strategy </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Integrated with other approaches appropriately</a:t>
            </a:r>
          </a:p>
        </p:txBody>
      </p:sp>
    </p:spTree>
    <p:extLst>
      <p:ext uri="{BB962C8B-B14F-4D97-AF65-F5344CB8AC3E}">
        <p14:creationId xmlns:p14="http://schemas.microsoft.com/office/powerpoint/2010/main" val="28398653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ChangeArrowheads="1"/>
          </p:cNvSpPr>
          <p:nvPr/>
        </p:nvSpPr>
        <p:spPr bwMode="auto">
          <a:xfrm>
            <a:off x="381000" y="238256"/>
            <a:ext cx="8477250" cy="560233"/>
          </a:xfrm>
          <a:prstGeom prst="rect">
            <a:avLst/>
          </a:prstGeom>
          <a:noFill/>
        </p:spPr>
        <p:txBody>
          <a:bodyPr vert="horz" lIns="90479" tIns="44446" rIns="90479" bIns="44446" rtlCol="0" anchor="ctr">
            <a:normAutofit fontScale="90000" lnSpcReduction="20000"/>
          </a:bodyPr>
          <a:lstStyle/>
          <a:p>
            <a:pPr>
              <a:spcBef>
                <a:spcPct val="0"/>
              </a:spcBef>
            </a:pPr>
            <a:r>
              <a:rPr lang="en-US" sz="4000" b="1" dirty="0">
                <a:solidFill>
                  <a:srgbClr val="002060"/>
                </a:solidFill>
                <a:latin typeface="+mj-lt"/>
                <a:ea typeface="+mj-ea"/>
                <a:cs typeface="+mj-cs"/>
              </a:rPr>
              <a:t>Enablers: Deployment</a:t>
            </a:r>
          </a:p>
        </p:txBody>
      </p:sp>
      <p:sp>
        <p:nvSpPr>
          <p:cNvPr id="2164739"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2164740" name="Text Box 4"/>
          <p:cNvSpPr txBox="1">
            <a:spLocks noChangeArrowheads="1"/>
          </p:cNvSpPr>
          <p:nvPr/>
        </p:nvSpPr>
        <p:spPr bwMode="auto">
          <a:xfrm>
            <a:off x="838200" y="1600200"/>
            <a:ext cx="7912100" cy="422884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This covers what an organization does to deploy the approach. The score awarded will take account of whether the approach is: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Implemented vertically and horizontally in all relevant areas, processes, products and services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Is structured and enables flexibility and Organizational agility </a:t>
            </a:r>
          </a:p>
          <a:p>
            <a:pPr lvl="1" indent="-455613" eaLnBrk="0" hangingPunct="0">
              <a:lnSpc>
                <a:spcPct val="110000"/>
              </a:lnSpc>
              <a:spcAft>
                <a:spcPct val="70000"/>
              </a:spcAft>
              <a:buClr>
                <a:schemeClr val="tx1"/>
              </a:buClr>
              <a:buSzPct val="80000"/>
              <a:buFont typeface="Arial" pitchFamily="34" charset="0"/>
              <a:buChar char="•"/>
            </a:pPr>
            <a:endParaRPr lang="en-US" sz="2400" dirty="0">
              <a:latin typeface="Arial" charset="0"/>
            </a:endParaRPr>
          </a:p>
        </p:txBody>
      </p:sp>
    </p:spTree>
    <p:extLst>
      <p:ext uri="{BB962C8B-B14F-4D97-AF65-F5344CB8AC3E}">
        <p14:creationId xmlns:p14="http://schemas.microsoft.com/office/powerpoint/2010/main" val="59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2164739">
                                            <p:txEl>
                                              <p:pRg st="0" end="0"/>
                                            </p:txEl>
                                          </p:spTgt>
                                        </p:tgtEl>
                                        <p:attrNameLst>
                                          <p:attrName>style.visibility</p:attrName>
                                        </p:attrNameLst>
                                      </p:cBhvr>
                                      <p:to>
                                        <p:strVal val="visible"/>
                                      </p:to>
                                    </p:set>
                                    <p:anim calcmode="lin" valueType="num">
                                      <p:cBhvr additive="base">
                                        <p:cTn id="7" dur="500" fill="hold"/>
                                        <p:tgtEl>
                                          <p:spTgt spid="21647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64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4740">
                                            <p:txEl>
                                              <p:pRg st="0" end="0"/>
                                            </p:txEl>
                                          </p:spTgt>
                                        </p:tgtEl>
                                        <p:attrNameLst>
                                          <p:attrName>style.visibility</p:attrName>
                                        </p:attrNameLst>
                                      </p:cBhvr>
                                      <p:to>
                                        <p:strVal val="visible"/>
                                      </p:to>
                                    </p:set>
                                    <p:anim calcmode="lin" valueType="num">
                                      <p:cBhvr additive="base">
                                        <p:cTn id="13" dur="500" fill="hold"/>
                                        <p:tgtEl>
                                          <p:spTgt spid="21647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64740">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64740">
                                            <p:txEl>
                                              <p:pRg st="1" end="1"/>
                                            </p:txEl>
                                          </p:spTgt>
                                        </p:tgtEl>
                                        <p:attrNameLst>
                                          <p:attrName>style.visibility</p:attrName>
                                        </p:attrNameLst>
                                      </p:cBhvr>
                                      <p:to>
                                        <p:strVal val="visible"/>
                                      </p:to>
                                    </p:set>
                                    <p:anim calcmode="lin" valueType="num">
                                      <p:cBhvr additive="base">
                                        <p:cTn id="17" dur="500" fill="hold"/>
                                        <p:tgtEl>
                                          <p:spTgt spid="2164740">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64740">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164740">
                                            <p:txEl>
                                              <p:pRg st="2" end="2"/>
                                            </p:txEl>
                                          </p:spTgt>
                                        </p:tgtEl>
                                        <p:attrNameLst>
                                          <p:attrName>style.visibility</p:attrName>
                                        </p:attrNameLst>
                                      </p:cBhvr>
                                      <p:to>
                                        <p:strVal val="visible"/>
                                      </p:to>
                                    </p:set>
                                    <p:anim calcmode="lin" valueType="num">
                                      <p:cBhvr additive="base">
                                        <p:cTn id="21" dur="500" fill="hold"/>
                                        <p:tgtEl>
                                          <p:spTgt spid="2164740">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1647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4739" grpId="0" build="p" autoUpdateAnimBg="0"/>
      <p:bldP spid="2164740" grpId="0" build="p" autoUpdateAnimBg="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Enablers: Assessment and Refinement</a:t>
            </a:r>
          </a:p>
        </p:txBody>
      </p:sp>
      <p:sp>
        <p:nvSpPr>
          <p:cNvPr id="89092" name="Text Box 3"/>
          <p:cNvSpPr txBox="1">
            <a:spLocks noChangeArrowheads="1"/>
          </p:cNvSpPr>
          <p:nvPr/>
        </p:nvSpPr>
        <p:spPr bwMode="auto">
          <a:xfrm>
            <a:off x="381000" y="1066800"/>
            <a:ext cx="8521700" cy="4930775"/>
          </a:xfrm>
          <a:prstGeom prst="rect">
            <a:avLst/>
          </a:prstGeom>
          <a:noFill/>
          <a:ln w="12700">
            <a:noFill/>
            <a:miter lim="800000"/>
            <a:headEnd/>
            <a:tailEnd/>
          </a:ln>
        </p:spPr>
        <p:txBody>
          <a:bodyPr lIns="91431" tIns="45716" rIns="91431" bIns="45716">
            <a:spAutoFit/>
          </a:bodyPr>
          <a:lstStyle/>
          <a:p>
            <a:pPr algn="just" eaLnBrk="0" hangingPunct="0">
              <a:lnSpc>
                <a:spcPct val="120000"/>
              </a:lnSpc>
              <a:spcAft>
                <a:spcPct val="100000"/>
              </a:spcAft>
            </a:pPr>
            <a:r>
              <a:rPr lang="en-US" sz="2300" b="1" dirty="0">
                <a:latin typeface="Arial" charset="0"/>
              </a:rPr>
              <a:t>This covers what an organization does to assess and </a:t>
            </a:r>
            <a:br>
              <a:rPr lang="en-US" sz="2300" b="1" dirty="0">
                <a:latin typeface="Arial" charset="0"/>
              </a:rPr>
            </a:br>
            <a:r>
              <a:rPr lang="en-US" sz="2300" b="1" dirty="0">
                <a:latin typeface="Arial" charset="0"/>
              </a:rPr>
              <a:t>review the approach and the deployment of the approach. The score awarded will take account of whether: </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Appropriate measurement of the approach and </a:t>
            </a:r>
            <a:br>
              <a:rPr lang="en-US" sz="2300" dirty="0">
                <a:latin typeface="Arial" charset="0"/>
              </a:rPr>
            </a:br>
            <a:r>
              <a:rPr lang="en-US" sz="2300" dirty="0">
                <a:latin typeface="Arial" charset="0"/>
              </a:rPr>
              <a:t>deployment has been identified and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Creativity and learning activities are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Output from measurement, creativity and learning is analyzed and used to identify, prioritize, plan and implement improvements and innovation</a:t>
            </a:r>
          </a:p>
        </p:txBody>
      </p:sp>
    </p:spTree>
    <p:extLst>
      <p:ext uri="{BB962C8B-B14F-4D97-AF65-F5344CB8AC3E}">
        <p14:creationId xmlns:p14="http://schemas.microsoft.com/office/powerpoint/2010/main" val="1830029026"/>
      </p:ext>
    </p:extLst>
  </p:cSld>
  <p:clrMapOvr>
    <a:masterClrMapping/>
  </p:clrMapOv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083187" y="2866030"/>
            <a:ext cx="1719619" cy="1569492"/>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QUALITY</a:t>
            </a:r>
          </a:p>
        </p:txBody>
      </p:sp>
      <p:cxnSp>
        <p:nvCxnSpPr>
          <p:cNvPr id="7" name="Straight Arrow Connector 6"/>
          <p:cNvCxnSpPr>
            <a:endCxn id="5" idx="2"/>
          </p:cNvCxnSpPr>
          <p:nvPr/>
        </p:nvCxnSpPr>
        <p:spPr>
          <a:xfrm>
            <a:off x="1473958" y="3650776"/>
            <a:ext cx="5609229" cy="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73958" y="167867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TECHNOLOGY</a:t>
            </a:r>
          </a:p>
        </p:txBody>
      </p:sp>
      <p:sp>
        <p:nvSpPr>
          <p:cNvPr id="9" name="Rectangle 8"/>
          <p:cNvSpPr/>
          <p:nvPr/>
        </p:nvSpPr>
        <p:spPr>
          <a:xfrm>
            <a:off x="1473958" y="4576547"/>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COMPETENCE</a:t>
            </a:r>
          </a:p>
        </p:txBody>
      </p:sp>
      <p:sp>
        <p:nvSpPr>
          <p:cNvPr id="10" name="Rectangle 9"/>
          <p:cNvSpPr/>
          <p:nvPr/>
        </p:nvSpPr>
        <p:spPr>
          <a:xfrm>
            <a:off x="4560627" y="4576548"/>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SOUND PROCESSES</a:t>
            </a:r>
          </a:p>
        </p:txBody>
      </p:sp>
      <p:sp>
        <p:nvSpPr>
          <p:cNvPr id="11" name="Rectangle 10"/>
          <p:cNvSpPr/>
          <p:nvPr/>
        </p:nvSpPr>
        <p:spPr>
          <a:xfrm>
            <a:off x="4424150" y="1678674"/>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QUALITY MATERIALS</a:t>
            </a:r>
          </a:p>
        </p:txBody>
      </p:sp>
      <p:cxnSp>
        <p:nvCxnSpPr>
          <p:cNvPr id="12" name="Straight Arrow Connector 11"/>
          <p:cNvCxnSpPr/>
          <p:nvPr/>
        </p:nvCxnSpPr>
        <p:spPr>
          <a:xfrm>
            <a:off x="2333767" y="2265528"/>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202072" y="2265527"/>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2256" y="3650776"/>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283959" y="3650775"/>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Results caused by Approach</a:t>
            </a:r>
          </a:p>
        </p:txBody>
      </p:sp>
    </p:spTree>
    <p:extLst>
      <p:ext uri="{BB962C8B-B14F-4D97-AF65-F5344CB8AC3E}">
        <p14:creationId xmlns:p14="http://schemas.microsoft.com/office/powerpoint/2010/main" val="2313427718"/>
      </p:ext>
    </p:extLst>
  </p:cSld>
  <p:clrMapOvr>
    <a:masterClrMapping/>
  </p:clrMapOvr>
  <p:transition spd="slow">
    <p:wipe dir="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Excellence of Results</a:t>
            </a:r>
          </a:p>
        </p:txBody>
      </p:sp>
      <p:sp>
        <p:nvSpPr>
          <p:cNvPr id="95236"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5237" name="Text Box 4"/>
          <p:cNvSpPr txBox="1">
            <a:spLocks noChangeArrowheads="1"/>
          </p:cNvSpPr>
          <p:nvPr/>
        </p:nvSpPr>
        <p:spPr bwMode="auto">
          <a:xfrm>
            <a:off x="685800" y="1295400"/>
            <a:ext cx="8101042" cy="4191909"/>
          </a:xfrm>
          <a:prstGeom prst="rect">
            <a:avLst/>
          </a:prstGeom>
          <a:noFill/>
          <a:ln w="12700">
            <a:noFill/>
            <a:miter lim="800000"/>
            <a:headEnd/>
            <a:tailEnd/>
          </a:ln>
        </p:spPr>
        <p:txBody>
          <a:bodyPr wrap="square" lIns="91431" tIns="45716" rIns="91431" bIns="45716">
            <a:spAutoFit/>
          </a:bodyPr>
          <a:lstStyle/>
          <a:p>
            <a:pPr eaLnBrk="0" hangingPunct="0">
              <a:lnSpc>
                <a:spcPct val="110000"/>
              </a:lnSpc>
              <a:spcAft>
                <a:spcPct val="100000"/>
              </a:spcAft>
            </a:pPr>
            <a:r>
              <a:rPr lang="en-US" sz="2400" b="1" dirty="0">
                <a:latin typeface="Arial" charset="0"/>
              </a:rPr>
              <a:t>Evaluate the Performance on the following attributes: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existence of positive trends and /or sustained good performance. (continuous improvement ) over a period of 3 years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Whether targets are set and consistently achieved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Comparisons with Relevant external organizations  are made and are favorable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Confidence of  future sustainability of the results based on established cause and effect relationship. (sustainability : doubtful, hopeful, forceful)</a:t>
            </a:r>
            <a:endParaRPr lang="en-US" sz="2400" dirty="0">
              <a:latin typeface="Arial" charset="0"/>
            </a:endParaRPr>
          </a:p>
        </p:txBody>
      </p:sp>
      <p:sp>
        <p:nvSpPr>
          <p:cNvPr id="95238" name="Text Box 5"/>
          <p:cNvSpPr txBox="1">
            <a:spLocks noChangeArrowheads="1"/>
          </p:cNvSpPr>
          <p:nvPr/>
        </p:nvSpPr>
        <p:spPr bwMode="auto">
          <a:xfrm>
            <a:off x="714348" y="5487308"/>
            <a:ext cx="7999413" cy="799211"/>
          </a:xfrm>
          <a:prstGeom prst="rect">
            <a:avLst/>
          </a:prstGeom>
          <a:noFill/>
        </p:spPr>
        <p:txBody>
          <a:bodyPr vert="horz" lIns="90479" tIns="44446" rIns="90479" bIns="44446" rtlCol="0" anchor="ctr">
            <a:normAutofit fontScale="97500"/>
          </a:bodyPr>
          <a:lstStyle/>
          <a:p>
            <a:pPr>
              <a:spcBef>
                <a:spcPct val="0"/>
              </a:spcBef>
            </a:pPr>
            <a:r>
              <a:rPr lang="en-US" sz="2400" b="1" dirty="0">
                <a:latin typeface="+mj-lt"/>
                <a:ea typeface="+mj-ea"/>
                <a:cs typeface="+mj-cs"/>
              </a:rPr>
              <a:t>Trends, Targets, Comparisons, Alignment with processes give deeper insight to organisation’s Performance </a:t>
            </a:r>
          </a:p>
        </p:txBody>
      </p:sp>
    </p:spTree>
    <p:extLst>
      <p:ext uri="{BB962C8B-B14F-4D97-AF65-F5344CB8AC3E}">
        <p14:creationId xmlns:p14="http://schemas.microsoft.com/office/powerpoint/2010/main" val="22293338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8309" name="Text Box 4"/>
          <p:cNvSpPr txBox="1">
            <a:spLocks noChangeArrowheads="1"/>
          </p:cNvSpPr>
          <p:nvPr/>
        </p:nvSpPr>
        <p:spPr bwMode="auto">
          <a:xfrm>
            <a:off x="609600" y="1268413"/>
            <a:ext cx="7912100" cy="504137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The score for Relevance and Usability of results will take account of :</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relevance of and extent to which the results cover all  the related areas of the organization (refer KFs, key initiatives in enablers relevant to result area).</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a full range of results, relevant to the criterion, are presented, accurate and reliable</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the  scope &amp; relevance of the results presented is understood (segmentation, relative importance, used for improvement)</a:t>
            </a:r>
          </a:p>
        </p:txBody>
      </p:sp>
      <p:sp>
        <p:nvSpPr>
          <p:cNvPr id="6"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Relevance and Usability</a:t>
            </a:r>
          </a:p>
        </p:txBody>
      </p:sp>
    </p:spTree>
    <p:extLst>
      <p:ext uri="{BB962C8B-B14F-4D97-AF65-F5344CB8AC3E}">
        <p14:creationId xmlns:p14="http://schemas.microsoft.com/office/powerpoint/2010/main" val="1734285511"/>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4294967295"/>
          </p:nvPr>
        </p:nvSpPr>
        <p:spPr>
          <a:xfrm>
            <a:off x="7010400" y="6356350"/>
            <a:ext cx="2133600" cy="365125"/>
          </a:xfrm>
          <a:prstGeom prst="rect">
            <a:avLst/>
          </a:prstGeom>
          <a:noFill/>
        </p:spPr>
        <p:txBody>
          <a:bodyPr/>
          <a:lstStyle/>
          <a:p>
            <a:fld id="{DEC07AE8-3B10-418C-9AF4-2271B0273E87}" type="slidenum">
              <a:rPr lang="en-US" smtClean="0"/>
              <a:pPr/>
              <a:t>428</a:t>
            </a:fld>
            <a:endParaRPr lang="en-US"/>
          </a:p>
        </p:txBody>
      </p:sp>
      <p:sp>
        <p:nvSpPr>
          <p:cNvPr id="97283" name="Rectangle 3074"/>
          <p:cNvSpPr>
            <a:spLocks noChangeArrowheads="1"/>
          </p:cNvSpPr>
          <p:nvPr/>
        </p:nvSpPr>
        <p:spPr bwMode="auto">
          <a:xfrm>
            <a:off x="457200" y="381000"/>
            <a:ext cx="8229600" cy="457200"/>
          </a:xfrm>
          <a:prstGeom prst="rect">
            <a:avLst/>
          </a:prstGeom>
          <a:noFill/>
        </p:spPr>
        <p:txBody>
          <a:bodyPr vert="horz" lIns="90479" tIns="44446" rIns="90479" bIns="44446" rtlCol="0" anchor="ctr">
            <a:normAutofit fontScale="75000" lnSpcReduction="20000"/>
          </a:bodyPr>
          <a:lstStyle/>
          <a:p>
            <a:pPr algn="ctr">
              <a:spcBef>
                <a:spcPct val="0"/>
              </a:spcBef>
            </a:pPr>
            <a:r>
              <a:rPr lang="en-US" sz="4000" b="1" dirty="0">
                <a:solidFill>
                  <a:srgbClr val="002060"/>
                </a:solidFill>
                <a:latin typeface="+mj-lt"/>
                <a:ea typeface="+mj-ea"/>
                <a:cs typeface="+mj-cs"/>
              </a:rPr>
              <a:t>Measures : Maturity Levels</a:t>
            </a:r>
          </a:p>
        </p:txBody>
      </p:sp>
      <p:sp>
        <p:nvSpPr>
          <p:cNvPr id="97284" name="Freeform 3075"/>
          <p:cNvSpPr>
            <a:spLocks/>
          </p:cNvSpPr>
          <p:nvPr/>
        </p:nvSpPr>
        <p:spPr bwMode="auto">
          <a:xfrm>
            <a:off x="609600" y="4800600"/>
            <a:ext cx="8382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5" name="Rectangle 3076"/>
          <p:cNvSpPr>
            <a:spLocks noChangeArrowheads="1"/>
          </p:cNvSpPr>
          <p:nvPr/>
        </p:nvSpPr>
        <p:spPr bwMode="auto">
          <a:xfrm>
            <a:off x="609600" y="5410200"/>
            <a:ext cx="1981200" cy="541338"/>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None</a:t>
            </a:r>
          </a:p>
        </p:txBody>
      </p:sp>
      <p:sp>
        <p:nvSpPr>
          <p:cNvPr id="97286" name="Freeform 3077"/>
          <p:cNvSpPr>
            <a:spLocks/>
          </p:cNvSpPr>
          <p:nvPr/>
        </p:nvSpPr>
        <p:spPr bwMode="auto">
          <a:xfrm>
            <a:off x="1524000" y="4114800"/>
            <a:ext cx="9144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7" name="Rectangle 3078"/>
          <p:cNvSpPr>
            <a:spLocks noChangeArrowheads="1"/>
          </p:cNvSpPr>
          <p:nvPr/>
        </p:nvSpPr>
        <p:spPr bwMode="auto">
          <a:xfrm>
            <a:off x="1524000" y="4724400"/>
            <a:ext cx="1966913" cy="561975"/>
          </a:xfrm>
          <a:prstGeom prst="rect">
            <a:avLst/>
          </a:prstGeom>
          <a:solidFill>
            <a:srgbClr val="C19B2F"/>
          </a:solidFill>
          <a:ln w="19050">
            <a:solidFill>
              <a:schemeClr val="tx1"/>
            </a:solidFill>
            <a:miter lim="800000"/>
            <a:headEnd/>
            <a:tailEnd/>
          </a:ln>
        </p:spPr>
        <p:txBody>
          <a:bodyPr wrap="none" anchor="ctr"/>
          <a:lstStyle/>
          <a:p>
            <a:pPr algn="ctr" eaLnBrk="0" hangingPunct="0"/>
            <a:r>
              <a:rPr lang="en-US">
                <a:latin typeface="Arial" charset="0"/>
              </a:rPr>
              <a:t>Global</a:t>
            </a:r>
          </a:p>
        </p:txBody>
      </p:sp>
      <p:sp>
        <p:nvSpPr>
          <p:cNvPr id="97288" name="Freeform 3079"/>
          <p:cNvSpPr>
            <a:spLocks/>
          </p:cNvSpPr>
          <p:nvPr/>
        </p:nvSpPr>
        <p:spPr bwMode="auto">
          <a:xfrm>
            <a:off x="2514600" y="3352800"/>
            <a:ext cx="849313" cy="5397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9" name="Rectangle 3080"/>
          <p:cNvSpPr>
            <a:spLocks noChangeArrowheads="1"/>
          </p:cNvSpPr>
          <p:nvPr/>
        </p:nvSpPr>
        <p:spPr bwMode="auto">
          <a:xfrm>
            <a:off x="2590800" y="4038600"/>
            <a:ext cx="2057400" cy="614363"/>
          </a:xfrm>
          <a:prstGeom prst="rect">
            <a:avLst/>
          </a:prstGeom>
          <a:solidFill>
            <a:srgbClr val="3EDC3A"/>
          </a:solidFill>
          <a:ln w="19050">
            <a:solidFill>
              <a:schemeClr val="tx1"/>
            </a:solidFill>
            <a:miter lim="800000"/>
            <a:headEnd/>
            <a:tailEnd/>
          </a:ln>
        </p:spPr>
        <p:txBody>
          <a:bodyPr wrap="none" anchor="ctr"/>
          <a:lstStyle/>
          <a:p>
            <a:pPr algn="ctr" eaLnBrk="0" hangingPunct="0"/>
            <a:r>
              <a:rPr lang="en-US">
                <a:latin typeface="Arial" charset="0"/>
              </a:rPr>
              <a:t>Segmented</a:t>
            </a:r>
          </a:p>
        </p:txBody>
      </p:sp>
      <p:sp>
        <p:nvSpPr>
          <p:cNvPr id="97290" name="Freeform 3081"/>
          <p:cNvSpPr>
            <a:spLocks/>
          </p:cNvSpPr>
          <p:nvPr/>
        </p:nvSpPr>
        <p:spPr bwMode="auto">
          <a:xfrm>
            <a:off x="3429000" y="27432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1" name="Rectangle 3082"/>
          <p:cNvSpPr>
            <a:spLocks noChangeArrowheads="1"/>
          </p:cNvSpPr>
          <p:nvPr/>
        </p:nvSpPr>
        <p:spPr bwMode="auto">
          <a:xfrm>
            <a:off x="3505200" y="3352800"/>
            <a:ext cx="1981200" cy="614363"/>
          </a:xfrm>
          <a:prstGeom prst="rect">
            <a:avLst/>
          </a:prstGeom>
          <a:solidFill>
            <a:srgbClr val="1C8B19"/>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Targets</a:t>
            </a:r>
          </a:p>
        </p:txBody>
      </p:sp>
      <p:sp>
        <p:nvSpPr>
          <p:cNvPr id="97292" name="Rectangle 3083"/>
          <p:cNvSpPr>
            <a:spLocks noChangeArrowheads="1"/>
          </p:cNvSpPr>
          <p:nvPr/>
        </p:nvSpPr>
        <p:spPr bwMode="auto">
          <a:xfrm>
            <a:off x="5257800" y="19812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Improvement</a:t>
            </a:r>
          </a:p>
        </p:txBody>
      </p:sp>
      <p:sp>
        <p:nvSpPr>
          <p:cNvPr id="97293" name="Text Box 3084"/>
          <p:cNvSpPr txBox="1">
            <a:spLocks noChangeArrowheads="1"/>
          </p:cNvSpPr>
          <p:nvPr/>
        </p:nvSpPr>
        <p:spPr bwMode="auto">
          <a:xfrm>
            <a:off x="2895600" y="5653088"/>
            <a:ext cx="44958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Gazing, No Questions Asked</a:t>
            </a:r>
          </a:p>
        </p:txBody>
      </p:sp>
      <p:sp>
        <p:nvSpPr>
          <p:cNvPr id="97294" name="Text Box 3085"/>
          <p:cNvSpPr txBox="1">
            <a:spLocks noChangeArrowheads="1"/>
          </p:cNvSpPr>
          <p:nvPr/>
        </p:nvSpPr>
        <p:spPr bwMode="auto">
          <a:xfrm>
            <a:off x="2286000" y="2224088"/>
            <a:ext cx="22860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Analysis and Action</a:t>
            </a:r>
          </a:p>
        </p:txBody>
      </p:sp>
      <p:sp>
        <p:nvSpPr>
          <p:cNvPr id="97295" name="Rectangle 3086"/>
          <p:cNvSpPr>
            <a:spLocks noChangeArrowheads="1"/>
          </p:cNvSpPr>
          <p:nvPr/>
        </p:nvSpPr>
        <p:spPr bwMode="auto">
          <a:xfrm>
            <a:off x="4343400" y="2667000"/>
            <a:ext cx="19812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sz="1600" dirty="0">
                <a:solidFill>
                  <a:schemeClr val="bg1"/>
                </a:solidFill>
                <a:latin typeface="Arial" charset="0"/>
              </a:rPr>
              <a:t>Variation Reduction</a:t>
            </a:r>
            <a:r>
              <a:rPr lang="en-US" dirty="0">
                <a:solidFill>
                  <a:schemeClr val="bg1"/>
                </a:solidFill>
                <a:latin typeface="Arial" charset="0"/>
              </a:rPr>
              <a:t> </a:t>
            </a:r>
          </a:p>
        </p:txBody>
      </p:sp>
      <p:sp>
        <p:nvSpPr>
          <p:cNvPr id="97296" name="Freeform 3087"/>
          <p:cNvSpPr>
            <a:spLocks/>
          </p:cNvSpPr>
          <p:nvPr/>
        </p:nvSpPr>
        <p:spPr bwMode="auto">
          <a:xfrm>
            <a:off x="4343400" y="20574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7" name="Rectangle 3088"/>
          <p:cNvSpPr>
            <a:spLocks noChangeArrowheads="1"/>
          </p:cNvSpPr>
          <p:nvPr/>
        </p:nvSpPr>
        <p:spPr bwMode="auto">
          <a:xfrm>
            <a:off x="6172200" y="12954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Benchmark</a:t>
            </a:r>
          </a:p>
        </p:txBody>
      </p:sp>
      <p:sp>
        <p:nvSpPr>
          <p:cNvPr id="97298" name="Freeform 3089"/>
          <p:cNvSpPr>
            <a:spLocks/>
          </p:cNvSpPr>
          <p:nvPr/>
        </p:nvSpPr>
        <p:spPr bwMode="auto">
          <a:xfrm>
            <a:off x="5257800" y="13716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9" name="Text Box 3090"/>
          <p:cNvSpPr txBox="1">
            <a:spLocks noChangeArrowheads="1"/>
          </p:cNvSpPr>
          <p:nvPr/>
        </p:nvSpPr>
        <p:spPr bwMode="auto">
          <a:xfrm>
            <a:off x="3657600" y="49672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General View, Macro Level, </a:t>
            </a:r>
          </a:p>
        </p:txBody>
      </p:sp>
      <p:sp>
        <p:nvSpPr>
          <p:cNvPr id="97300" name="Text Box 3091"/>
          <p:cNvSpPr txBox="1">
            <a:spLocks noChangeArrowheads="1"/>
          </p:cNvSpPr>
          <p:nvPr/>
        </p:nvSpPr>
        <p:spPr bwMode="auto">
          <a:xfrm>
            <a:off x="4800600" y="4191000"/>
            <a:ext cx="30480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endParaRPr lang="en-AU" sz="1800" b="1" i="1"/>
          </a:p>
        </p:txBody>
      </p:sp>
      <p:sp>
        <p:nvSpPr>
          <p:cNvPr id="97301" name="Text Box 3092"/>
          <p:cNvSpPr txBox="1">
            <a:spLocks noChangeArrowheads="1"/>
          </p:cNvSpPr>
          <p:nvPr/>
        </p:nvSpPr>
        <p:spPr bwMode="auto">
          <a:xfrm>
            <a:off x="4724400" y="43576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Detailed View, Micro Level</a:t>
            </a:r>
          </a:p>
        </p:txBody>
      </p:sp>
      <p:sp>
        <p:nvSpPr>
          <p:cNvPr id="97302" name="Text Box 3093"/>
          <p:cNvSpPr txBox="1">
            <a:spLocks noChangeArrowheads="1"/>
          </p:cNvSpPr>
          <p:nvPr/>
        </p:nvSpPr>
        <p:spPr bwMode="auto">
          <a:xfrm>
            <a:off x="381000" y="2819400"/>
            <a:ext cx="29718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Deployment across the orgn.</a:t>
            </a:r>
          </a:p>
        </p:txBody>
      </p:sp>
      <p:sp>
        <p:nvSpPr>
          <p:cNvPr id="97303" name="Text Box 3094"/>
          <p:cNvSpPr txBox="1">
            <a:spLocks noChangeArrowheads="1"/>
          </p:cNvSpPr>
          <p:nvPr/>
        </p:nvSpPr>
        <p:spPr bwMode="auto">
          <a:xfrm>
            <a:off x="5562600" y="3671888"/>
            <a:ext cx="32004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Planning, Management Priority</a:t>
            </a:r>
          </a:p>
        </p:txBody>
      </p:sp>
      <p:sp>
        <p:nvSpPr>
          <p:cNvPr id="97304" name="Text Box 3095"/>
          <p:cNvSpPr txBox="1">
            <a:spLocks noChangeArrowheads="1"/>
          </p:cNvSpPr>
          <p:nvPr/>
        </p:nvSpPr>
        <p:spPr bwMode="auto">
          <a:xfrm>
            <a:off x="2971800" y="1538288"/>
            <a:ext cx="2514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Learning, Leadership </a:t>
            </a:r>
          </a:p>
        </p:txBody>
      </p:sp>
    </p:spTree>
    <p:extLst>
      <p:ext uri="{BB962C8B-B14F-4D97-AF65-F5344CB8AC3E}">
        <p14:creationId xmlns:p14="http://schemas.microsoft.com/office/powerpoint/2010/main" val="150178394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F8698-CDB4-4434-8B3C-968CECB635D6}"/>
              </a:ext>
            </a:extLst>
          </p:cNvPr>
          <p:cNvSpPr>
            <a:spLocks noGrp="1"/>
          </p:cNvSpPr>
          <p:nvPr>
            <p:ph type="ctrTitle"/>
          </p:nvPr>
        </p:nvSpPr>
        <p:spPr/>
        <p:txBody>
          <a:bodyPr/>
          <a:lstStyle/>
          <a:p>
            <a:r>
              <a:rPr lang="en-US" dirty="0"/>
              <a:t>Day 4</a:t>
            </a:r>
            <a:br>
              <a:rPr lang="en-US" dirty="0"/>
            </a:br>
            <a:r>
              <a:rPr lang="en-US" dirty="0"/>
              <a:t>Session 4</a:t>
            </a:r>
          </a:p>
        </p:txBody>
      </p:sp>
      <p:sp>
        <p:nvSpPr>
          <p:cNvPr id="2" name="Slide Number Placeholder 1">
            <a:extLst>
              <a:ext uri="{FF2B5EF4-FFF2-40B4-BE49-F238E27FC236}">
                <a16:creationId xmlns:a16="http://schemas.microsoft.com/office/drawing/2014/main" id="{156C408C-CEFD-4F24-BFE7-FB8AF2786E1D}"/>
              </a:ext>
            </a:extLst>
          </p:cNvPr>
          <p:cNvSpPr>
            <a:spLocks noGrp="1"/>
          </p:cNvSpPr>
          <p:nvPr>
            <p:ph type="sldNum" sz="quarter" idx="4294967295"/>
          </p:nvPr>
        </p:nvSpPr>
        <p:spPr/>
        <p:txBody>
          <a:bodyPr/>
          <a:lstStyle/>
          <a:p>
            <a:pPr>
              <a:defRPr/>
            </a:pPr>
            <a:fld id="{F7B5D3DE-8322-4991-9993-46EAAAB1DD7E}" type="slidenum">
              <a:rPr lang="en-US" smtClean="0"/>
              <a:t>429</a:t>
            </a:fld>
            <a:endParaRPr lang="en-US"/>
          </a:p>
        </p:txBody>
      </p:sp>
    </p:spTree>
    <p:extLst>
      <p:ext uri="{BB962C8B-B14F-4D97-AF65-F5344CB8AC3E}">
        <p14:creationId xmlns:p14="http://schemas.microsoft.com/office/powerpoint/2010/main" val="1583223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Standard work  + Daily 5S (self-driven ) is evident along with visual management of 5S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All 5Ss implemented (training and audit in place)</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2S and 3S &gt; 80% across zones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4S &gt; 80% across zones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5S &gt; 80% across zones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66803-A14D-48AD-B871-DC79DAAE9B86}"/>
              </a:ext>
            </a:extLst>
          </p:cNvPr>
          <p:cNvSpPr>
            <a:spLocks noGrp="1"/>
          </p:cNvSpPr>
          <p:nvPr>
            <p:ph type="ctrTitle"/>
          </p:nvPr>
        </p:nvSpPr>
        <p:spPr/>
        <p:txBody>
          <a:bodyPr/>
          <a:lstStyle/>
          <a:p>
            <a:r>
              <a:rPr lang="en-US" dirty="0"/>
              <a:t>Conducting Assessment</a:t>
            </a:r>
          </a:p>
        </p:txBody>
      </p:sp>
    </p:spTree>
    <p:extLst>
      <p:ext uri="{BB962C8B-B14F-4D97-AF65-F5344CB8AC3E}">
        <p14:creationId xmlns:p14="http://schemas.microsoft.com/office/powerpoint/2010/main" val="10959152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PLANNING FOR ONSITE ASSESSMENT</a:t>
            </a:r>
          </a:p>
        </p:txBody>
      </p:sp>
    </p:spTree>
    <p:extLst>
      <p:ext uri="{BB962C8B-B14F-4D97-AF65-F5344CB8AC3E}">
        <p14:creationId xmlns:p14="http://schemas.microsoft.com/office/powerpoint/2010/main" val="1072847719"/>
      </p:ext>
    </p:extLst>
  </p:cSld>
  <p:clrMapOvr>
    <a:masterClrMapping/>
  </p:clrMapOvr>
  <p:transition spd="slow">
    <p:wipe dir="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321"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5"/>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5"/>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118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249299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marL="457200" indent="-457200" algn="just">
              <a:lnSpc>
                <a:spcPct val="150000"/>
              </a:lnSpc>
              <a:buAutoNum type="arabicPeriod"/>
            </a:pPr>
            <a:r>
              <a:rPr lang="en-IN" sz="2000" dirty="0"/>
              <a:t>The recommended applicant MSME shall pay a fee for </a:t>
            </a:r>
            <a:r>
              <a:rPr lang="en-IN" sz="2000" dirty="0" err="1"/>
              <a:t>OnSite</a:t>
            </a:r>
            <a:r>
              <a:rPr lang="en-IN" sz="2000" dirty="0"/>
              <a:t> Assessment as per </a:t>
            </a:r>
          </a:p>
          <a:p>
            <a:pPr algn="just">
              <a:lnSpc>
                <a:spcPct val="150000"/>
              </a:lnSpc>
            </a:pPr>
            <a:r>
              <a:rPr lang="en-IN" sz="2000" dirty="0"/>
              <a:t>        approved fee structure and shall be assigned to QCI Approved Rating Agency </a:t>
            </a:r>
          </a:p>
          <a:p>
            <a:pPr algn="just">
              <a:lnSpc>
                <a:spcPct val="150000"/>
              </a:lnSpc>
            </a:pPr>
            <a:r>
              <a:rPr lang="en-IN" sz="2000" dirty="0"/>
              <a:t>        (RA) for </a:t>
            </a:r>
            <a:r>
              <a:rPr lang="en-IN" sz="2000" dirty="0" err="1"/>
              <a:t>OnSite</a:t>
            </a:r>
            <a:r>
              <a:rPr lang="en-IN" sz="2000" dirty="0"/>
              <a:t> Assessment, based on approved competency of RA.</a:t>
            </a:r>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229926526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634019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pPr marL="1526" lvl="1" indent="0" defTabSz="860347" fontAlgn="base">
              <a:spcBef>
                <a:spcPct val="0"/>
              </a:spcBef>
              <a:spcAft>
                <a:spcPct val="0"/>
              </a:spcAft>
              <a:buClr>
                <a:srgbClr val="000000"/>
              </a:buClr>
              <a:buNone/>
            </a:pPr>
            <a:r>
              <a:rPr lang="en-US" sz="1000" dirty="0"/>
              <a:t> </a:t>
            </a:r>
            <a:endParaRPr lang="en-IN" sz="1000" dirty="0"/>
          </a:p>
          <a:p>
            <a:pPr marL="457200" indent="-457200">
              <a:buAutoNum type="arabicPeriod" startAt="2"/>
            </a:pPr>
            <a:r>
              <a:rPr lang="en-IN" sz="2000" b="1" dirty="0"/>
              <a:t>Assessment Team Selection</a:t>
            </a:r>
            <a:r>
              <a:rPr lang="en-IN" sz="2000" dirty="0"/>
              <a:t>: </a:t>
            </a:r>
          </a:p>
          <a:p>
            <a:endParaRPr lang="en-IN" sz="2000" dirty="0"/>
          </a:p>
          <a:p>
            <a:pPr algn="just">
              <a:lnSpc>
                <a:spcPct val="150000"/>
              </a:lnSpc>
            </a:pPr>
            <a:r>
              <a:rPr lang="en-IN" sz="2000" dirty="0"/>
              <a:t>        The RA shall assign the qualified ZED Assessor team as per the defined </a:t>
            </a:r>
          </a:p>
          <a:p>
            <a:pPr algn="just">
              <a:lnSpc>
                <a:spcPct val="150000"/>
              </a:lnSpc>
            </a:pPr>
            <a:r>
              <a:rPr lang="en-IN" sz="2000" dirty="0"/>
              <a:t>        competence criteria and type/scope of MSME. The </a:t>
            </a:r>
            <a:r>
              <a:rPr lang="en-IN" sz="2000" dirty="0" err="1"/>
              <a:t>OnSite</a:t>
            </a:r>
            <a:r>
              <a:rPr lang="en-IN" sz="2000" dirty="0"/>
              <a:t> Assessment to be</a:t>
            </a:r>
          </a:p>
          <a:p>
            <a:pPr algn="just">
              <a:lnSpc>
                <a:spcPct val="150000"/>
              </a:lnSpc>
            </a:pPr>
            <a:r>
              <a:rPr lang="en-IN" sz="2000" dirty="0"/>
              <a:t>        conducted with minimum two qualified ZED Assessors, supported by technical</a:t>
            </a:r>
          </a:p>
          <a:p>
            <a:pPr algn="just">
              <a:lnSpc>
                <a:spcPct val="150000"/>
              </a:lnSpc>
            </a:pPr>
            <a:r>
              <a:rPr lang="en-IN" sz="2000" dirty="0"/>
              <a:t>        experts, if needed. The team selected shall be such, so as to be competent to</a:t>
            </a:r>
          </a:p>
          <a:p>
            <a:pPr algn="just">
              <a:lnSpc>
                <a:spcPct val="150000"/>
              </a:lnSpc>
            </a:pPr>
            <a:r>
              <a:rPr lang="en-IN" sz="2000" dirty="0"/>
              <a:t>        assess all the applicable parameters opted by MSME (Unit).  One of the </a:t>
            </a:r>
          </a:p>
          <a:p>
            <a:pPr algn="just">
              <a:lnSpc>
                <a:spcPct val="150000"/>
              </a:lnSpc>
            </a:pPr>
            <a:r>
              <a:rPr lang="en-IN" sz="2000" dirty="0"/>
              <a:t>        assessors must have competency in the environmental aspects/ areas. For </a:t>
            </a:r>
          </a:p>
          <a:p>
            <a:pPr algn="just">
              <a:lnSpc>
                <a:spcPct val="150000"/>
              </a:lnSpc>
            </a:pPr>
            <a:r>
              <a:rPr lang="en-IN" sz="2000" dirty="0"/>
              <a:t>        Defence Sector scope, the assessor must have minimum of 5 years of work </a:t>
            </a:r>
          </a:p>
          <a:p>
            <a:pPr algn="just">
              <a:lnSpc>
                <a:spcPct val="150000"/>
              </a:lnSpc>
            </a:pPr>
            <a:r>
              <a:rPr lang="en-IN" sz="2000" dirty="0"/>
              <a:t>        experience in Defence field in addition to other competence required.</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318470491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932393"/>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3. </a:t>
            </a:r>
            <a:r>
              <a:rPr lang="en-IN" sz="2000" b="1" dirty="0" err="1"/>
              <a:t>OnSite</a:t>
            </a:r>
            <a:r>
              <a:rPr lang="en-IN" sz="2000" b="1" dirty="0"/>
              <a:t> Assessment Time:</a:t>
            </a:r>
          </a:p>
          <a:p>
            <a:endParaRPr lang="en-IN" sz="600" b="1" dirty="0"/>
          </a:p>
          <a:p>
            <a:pPr algn="just">
              <a:lnSpc>
                <a:spcPct val="150000"/>
              </a:lnSpc>
            </a:pPr>
            <a:r>
              <a:rPr lang="en-IN" sz="2000" dirty="0"/>
              <a:t>     The </a:t>
            </a:r>
            <a:r>
              <a:rPr lang="en-IN" sz="2000" dirty="0" err="1"/>
              <a:t>OnSite</a:t>
            </a:r>
            <a:r>
              <a:rPr lang="en-IN" sz="2000" dirty="0"/>
              <a:t> Assessment shall be carried out at MSME for minimum 3 man-days </a:t>
            </a:r>
          </a:p>
          <a:p>
            <a:pPr algn="just">
              <a:lnSpc>
                <a:spcPct val="150000"/>
              </a:lnSpc>
            </a:pPr>
            <a:r>
              <a:rPr lang="en-IN" sz="2000" dirty="0"/>
              <a:t>      in Micro, minimum 4 man-days in Small and minimum 5 man-days in Medium </a:t>
            </a:r>
          </a:p>
          <a:p>
            <a:pPr algn="just">
              <a:lnSpc>
                <a:spcPct val="150000"/>
              </a:lnSpc>
            </a:pPr>
            <a:r>
              <a:rPr lang="en-IN" sz="2000" dirty="0"/>
              <a:t>      type enterprise. The assessment time includes the onsite time at the </a:t>
            </a:r>
          </a:p>
          <a:p>
            <a:pPr algn="just">
              <a:lnSpc>
                <a:spcPct val="150000"/>
              </a:lnSpc>
            </a:pPr>
            <a:r>
              <a:rPr lang="en-IN" sz="2000" dirty="0"/>
              <a:t>      organization’s location, assessment planning and document reviewing and </a:t>
            </a:r>
          </a:p>
          <a:p>
            <a:pPr algn="just">
              <a:lnSpc>
                <a:spcPct val="150000"/>
              </a:lnSpc>
            </a:pPr>
            <a:r>
              <a:rPr lang="en-IN" sz="2000" dirty="0"/>
              <a:t>      reporting. The assessment man-days are based on 8 hours per day. </a:t>
            </a:r>
          </a:p>
          <a:p>
            <a:pPr algn="just">
              <a:lnSpc>
                <a:spcPct val="150000"/>
              </a:lnSpc>
            </a:pPr>
            <a:r>
              <a:rPr lang="en-IN" sz="2000" dirty="0"/>
              <a:t>      Adjustments may be required based on local, regional, or national legal </a:t>
            </a:r>
          </a:p>
          <a:p>
            <a:pPr algn="just">
              <a:lnSpc>
                <a:spcPct val="150000"/>
              </a:lnSpc>
            </a:pPr>
            <a:r>
              <a:rPr lang="en-IN" sz="2000" dirty="0"/>
              <a:t>      requirements. </a:t>
            </a:r>
          </a:p>
          <a:p>
            <a:pPr algn="just">
              <a:lnSpc>
                <a:spcPct val="150000"/>
              </a:lnSpc>
            </a:pPr>
            <a:endParaRPr lang="en-IN" sz="100" b="1" dirty="0">
              <a:solidFill>
                <a:srgbClr val="C00000"/>
              </a:solidFill>
            </a:endParaRPr>
          </a:p>
          <a:p>
            <a:pPr algn="just"/>
            <a:r>
              <a:rPr lang="en-IN" sz="2000" b="1" dirty="0">
                <a:solidFill>
                  <a:srgbClr val="C00000"/>
                </a:solidFill>
              </a:rPr>
              <a:t>     </a:t>
            </a:r>
            <a:endParaRPr lang="en-IN" sz="1600" b="1" dirty="0">
              <a:solidFill>
                <a:srgbClr val="C00000"/>
              </a:solidFill>
            </a:endParaRPr>
          </a:p>
          <a:p>
            <a:pPr algn="just">
              <a:lnSpc>
                <a:spcPct val="150000"/>
              </a:lnSpc>
            </a:pPr>
            <a:r>
              <a:rPr lang="en-IN" sz="2000" b="1" dirty="0">
                <a:solidFill>
                  <a:srgbClr val="C00000"/>
                </a:solidFill>
              </a:rPr>
              <a:t>     Online Assessment Report, Desktop Assessment Reports and evidences of</a:t>
            </a:r>
          </a:p>
          <a:p>
            <a:pPr algn="just">
              <a:lnSpc>
                <a:spcPct val="150000"/>
              </a:lnSpc>
            </a:pPr>
            <a:r>
              <a:rPr lang="en-IN" sz="2000" b="1" dirty="0">
                <a:solidFill>
                  <a:srgbClr val="C00000"/>
                </a:solidFill>
              </a:rPr>
              <a:t>     Desktop Assessment will be made available to assessment team in advance</a:t>
            </a:r>
            <a:r>
              <a:rPr lang="en-IN" sz="2000" dirty="0">
                <a:solidFill>
                  <a:srgbClr val="C00000"/>
                </a:solidFill>
              </a:rPr>
              <a:t>.</a:t>
            </a:r>
          </a:p>
          <a:p>
            <a:pPr algn="just"/>
            <a:endParaRPr lang="en-IN" sz="16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36731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6032421"/>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4. Opening Meeting:</a:t>
            </a:r>
          </a:p>
          <a:p>
            <a:endParaRPr lang="en-IN" sz="2000" b="1" dirty="0"/>
          </a:p>
          <a:p>
            <a:pPr algn="just">
              <a:lnSpc>
                <a:spcPct val="150000"/>
              </a:lnSpc>
            </a:pPr>
            <a:r>
              <a:rPr lang="en-IN" sz="2000" dirty="0"/>
              <a:t>    A formal Opening Meeting shall be held with the MSME’s management and, </a:t>
            </a:r>
          </a:p>
          <a:p>
            <a:pPr algn="just">
              <a:lnSpc>
                <a:spcPct val="150000"/>
              </a:lnSpc>
            </a:pPr>
            <a:r>
              <a:rPr lang="en-IN" sz="2000" dirty="0"/>
              <a:t>    where appropriate, those responsible for the functions or processes to be </a:t>
            </a:r>
          </a:p>
          <a:p>
            <a:pPr algn="just">
              <a:lnSpc>
                <a:spcPct val="150000"/>
              </a:lnSpc>
            </a:pPr>
            <a:r>
              <a:rPr lang="en-IN" sz="2000" dirty="0"/>
              <a:t>    assessed. The purpose of the Opening Meeting, usually conducted by the </a:t>
            </a:r>
          </a:p>
          <a:p>
            <a:pPr algn="just">
              <a:lnSpc>
                <a:spcPct val="150000"/>
              </a:lnSpc>
            </a:pPr>
            <a:r>
              <a:rPr lang="en-IN" sz="2000" dirty="0"/>
              <a:t>    assessment team leader, is to provide a short explanation of how the </a:t>
            </a:r>
          </a:p>
          <a:p>
            <a:pPr algn="just">
              <a:lnSpc>
                <a:spcPct val="150000"/>
              </a:lnSpc>
            </a:pPr>
            <a:r>
              <a:rPr lang="en-IN" sz="2000" dirty="0"/>
              <a:t>    assessment activities will be undertaken.</a:t>
            </a:r>
          </a:p>
          <a:p>
            <a:pPr algn="just">
              <a:lnSpc>
                <a:spcPct val="150000"/>
              </a:lnSpc>
            </a:pPr>
            <a:endParaRPr lang="en-IN" sz="2000" dirty="0"/>
          </a:p>
          <a:p>
            <a:pPr algn="just">
              <a:lnSpc>
                <a:spcPct val="150000"/>
              </a:lnSpc>
            </a:pPr>
            <a:r>
              <a:rPr lang="en-IN" sz="2000" dirty="0"/>
              <a:t>    During the Opening Meeting, the Team leader shall collect information on the </a:t>
            </a:r>
          </a:p>
          <a:p>
            <a:pPr algn="just">
              <a:lnSpc>
                <a:spcPct val="150000"/>
              </a:lnSpc>
            </a:pPr>
            <a:r>
              <a:rPr lang="en-IN" sz="2000" dirty="0"/>
              <a:t>    situation and on changes concerning MSME, equipment, raw materials,</a:t>
            </a:r>
          </a:p>
          <a:p>
            <a:pPr algn="just">
              <a:lnSpc>
                <a:spcPct val="150000"/>
              </a:lnSpc>
            </a:pPr>
            <a:r>
              <a:rPr lang="en-IN" sz="2000" dirty="0"/>
              <a:t>    processes and anything else relevant.</a:t>
            </a:r>
          </a:p>
          <a:p>
            <a:pPr algn="just">
              <a:lnSpc>
                <a:spcPct val="150000"/>
              </a:lnSpc>
            </a:pPr>
            <a:endParaRPr lang="en-IN" sz="20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20527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gn="just"/>
            <a:r>
              <a:rPr lang="en-IN" sz="2000" dirty="0"/>
              <a:t>    5. </a:t>
            </a:r>
            <a:r>
              <a:rPr lang="en-IN" sz="2000" dirty="0" err="1"/>
              <a:t>OnSite</a:t>
            </a:r>
            <a:r>
              <a:rPr lang="en-IN" sz="2000" dirty="0"/>
              <a:t> assessment will be based on specific ZED certification requirements. The </a:t>
            </a:r>
          </a:p>
          <a:p>
            <a:r>
              <a:rPr lang="en-IN" sz="2000" dirty="0"/>
              <a:t>     assessment is app-based and in accordance with check list provided by QCI.</a:t>
            </a:r>
          </a:p>
          <a:p>
            <a:endParaRPr lang="en-IN" sz="2000" dirty="0"/>
          </a:p>
          <a:p>
            <a:r>
              <a:rPr lang="en-IN" sz="2000" dirty="0"/>
              <a:t>     During  the  assessment,  the  assessment  team  shall  periodically  check  </a:t>
            </a:r>
          </a:p>
          <a:p>
            <a:r>
              <a:rPr lang="en-IN" sz="2000" dirty="0"/>
              <a:t>     assessment  progress  and  exchange information. The assessment team leader </a:t>
            </a:r>
          </a:p>
          <a:p>
            <a:r>
              <a:rPr lang="en-IN" sz="2000" dirty="0"/>
              <a:t>     shall re-assign work as needed between the assessment team members and </a:t>
            </a:r>
          </a:p>
          <a:p>
            <a:r>
              <a:rPr lang="en-IN" sz="2000" dirty="0"/>
              <a:t>     periodically communicate the progress of the assessment and any concerns to the </a:t>
            </a:r>
          </a:p>
          <a:p>
            <a:r>
              <a:rPr lang="en-IN" sz="2000" dirty="0"/>
              <a:t>     MSME.</a:t>
            </a:r>
          </a:p>
          <a:p>
            <a:endParaRPr lang="en-IN" sz="2000" dirty="0"/>
          </a:p>
          <a:p>
            <a:pPr algn="just"/>
            <a:r>
              <a:rPr lang="en-IN" sz="2000" dirty="0"/>
              <a:t>    When  conducting  </a:t>
            </a:r>
            <a:r>
              <a:rPr lang="en-IN" sz="2000" dirty="0" err="1"/>
              <a:t>OnSite</a:t>
            </a:r>
            <a:r>
              <a:rPr lang="en-IN" sz="2000" dirty="0"/>
              <a:t> assessment,  the  assessor  shall  collect  and  verify</a:t>
            </a:r>
          </a:p>
          <a:p>
            <a:pPr algn="just"/>
            <a:r>
              <a:rPr lang="en-IN" sz="2000" dirty="0"/>
              <a:t>    evidence  related  to  performance of various processes/activities  of the MSME as </a:t>
            </a:r>
          </a:p>
          <a:p>
            <a:pPr algn="just"/>
            <a:r>
              <a:rPr lang="en-IN" sz="2000" dirty="0"/>
              <a:t>    per ZED certification module / parameter which includes as a minimum:</a:t>
            </a:r>
          </a:p>
          <a:p>
            <a:r>
              <a:rPr lang="en-IN" sz="2000" dirty="0"/>
              <a:t> </a:t>
            </a:r>
          </a:p>
          <a:p>
            <a:r>
              <a:rPr lang="en-IN" sz="2000" dirty="0"/>
              <a:t>    —   Operational Control;</a:t>
            </a:r>
          </a:p>
          <a:p>
            <a:r>
              <a:rPr lang="en-IN" sz="2000" dirty="0"/>
              <a:t>    —   Monitoring Measurement and Analysis.   </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(3)</a:t>
            </a:r>
          </a:p>
        </p:txBody>
      </p:sp>
    </p:spTree>
    <p:extLst>
      <p:ext uri="{BB962C8B-B14F-4D97-AF65-F5344CB8AC3E}">
        <p14:creationId xmlns:p14="http://schemas.microsoft.com/office/powerpoint/2010/main" val="149815437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21653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nSpc>
                <a:spcPct val="150000"/>
              </a:lnSpc>
            </a:pPr>
            <a:r>
              <a:rPr lang="en-IN" sz="1200" dirty="0"/>
              <a:t>      </a:t>
            </a:r>
            <a:r>
              <a:rPr lang="en-IN" sz="2000" dirty="0"/>
              <a:t>During the assessment, information relevant to the assessment objectives, scope</a:t>
            </a:r>
          </a:p>
          <a:p>
            <a:pPr>
              <a:lnSpc>
                <a:spcPct val="150000"/>
              </a:lnSpc>
            </a:pPr>
            <a:r>
              <a:rPr lang="en-IN" sz="2000" dirty="0"/>
              <a:t>    and criteria (including information relating to interfaces between functions, </a:t>
            </a:r>
          </a:p>
          <a:p>
            <a:pPr>
              <a:lnSpc>
                <a:spcPct val="150000"/>
              </a:lnSpc>
            </a:pPr>
            <a:r>
              <a:rPr lang="en-IN" sz="2000" dirty="0"/>
              <a:t>    activities and processes) shall be obtained and verified to become assessment </a:t>
            </a:r>
          </a:p>
          <a:p>
            <a:pPr>
              <a:lnSpc>
                <a:spcPct val="150000"/>
              </a:lnSpc>
            </a:pPr>
            <a:r>
              <a:rPr lang="en-IN" sz="2000" dirty="0"/>
              <a:t>    evidence.     </a:t>
            </a:r>
          </a:p>
          <a:p>
            <a:endParaRPr lang="en-IN" sz="2000" dirty="0"/>
          </a:p>
          <a:p>
            <a:r>
              <a:rPr lang="en-IN" sz="2000" dirty="0"/>
              <a:t>    Methods to obtain information shall include, but are not limited to:</a:t>
            </a:r>
          </a:p>
          <a:p>
            <a:r>
              <a:rPr lang="en-IN" sz="2000" dirty="0"/>
              <a:t>	a)	interviews;</a:t>
            </a:r>
          </a:p>
          <a:p>
            <a:r>
              <a:rPr lang="en-IN" sz="2000" dirty="0"/>
              <a:t>	b)	observation of processes and activities;</a:t>
            </a:r>
          </a:p>
          <a:p>
            <a:r>
              <a:rPr lang="en-IN" sz="2000" dirty="0"/>
              <a:t>	c)	review of documentation and records</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(4)</a:t>
            </a:r>
          </a:p>
        </p:txBody>
      </p:sp>
    </p:spTree>
    <p:extLst>
      <p:ext uri="{BB962C8B-B14F-4D97-AF65-F5344CB8AC3E}">
        <p14:creationId xmlns:p14="http://schemas.microsoft.com/office/powerpoint/2010/main" val="388801401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dirty="0"/>
              <a:t> </a:t>
            </a:r>
            <a:r>
              <a:rPr lang="en-IN" sz="2000" b="1" dirty="0"/>
              <a:t>6. Safety during assessments</a:t>
            </a:r>
          </a:p>
          <a:p>
            <a:r>
              <a:rPr lang="en-IN" sz="2000" dirty="0"/>
              <a:t> </a:t>
            </a:r>
          </a:p>
          <a:p>
            <a:pPr algn="just"/>
            <a:r>
              <a:rPr lang="en-IN" sz="2000" dirty="0"/>
              <a:t>Assessment  involves risks  linked  to  the  need  to  travel  to  work environments. Responsibility for  risk  analysis  and  the  identification  of  the  most  suitable  means  of protection is of the MSME that manages the building or factory.</a:t>
            </a:r>
          </a:p>
          <a:p>
            <a:r>
              <a:rPr lang="en-IN" sz="2000" dirty="0"/>
              <a:t> </a:t>
            </a:r>
          </a:p>
          <a:p>
            <a:r>
              <a:rPr lang="en-IN" sz="2000" dirty="0"/>
              <a:t>However, assessors must have personal protective equipment which may be reason-ably required to run in the security checks. In particular, each assessor must go to the sites to verify with at least:</a:t>
            </a:r>
          </a:p>
          <a:p>
            <a:r>
              <a:rPr lang="en-IN" sz="2000" dirty="0"/>
              <a:t> </a:t>
            </a:r>
          </a:p>
          <a:p>
            <a:pPr lvl="0"/>
            <a:r>
              <a:rPr lang="en-IN" sz="2000" dirty="0"/>
              <a:t> helmet;</a:t>
            </a:r>
          </a:p>
          <a:p>
            <a:pPr lvl="0"/>
            <a:r>
              <a:rPr lang="en-IN" sz="2000" dirty="0"/>
              <a:t> safety shoes;</a:t>
            </a:r>
          </a:p>
          <a:p>
            <a:pPr lvl="0"/>
            <a:r>
              <a:rPr lang="en-IN" sz="2000" dirty="0"/>
              <a:t> goggles;</a:t>
            </a:r>
          </a:p>
          <a:p>
            <a:pPr lvl="0"/>
            <a:r>
              <a:rPr lang="en-IN" sz="2000" dirty="0"/>
              <a:t> ear protectors;</a:t>
            </a:r>
          </a:p>
          <a:p>
            <a:pPr lvl="0"/>
            <a:r>
              <a:rPr lang="en-IN" sz="2000" dirty="0"/>
              <a:t> high visibility vest</a:t>
            </a:r>
          </a:p>
        </p:txBody>
      </p:sp>
      <p:sp>
        <p:nvSpPr>
          <p:cNvPr id="9" name="Title 1"/>
          <p:cNvSpPr>
            <a:spLocks noGrp="1"/>
          </p:cNvSpPr>
          <p:nvPr>
            <p:ph type="title"/>
          </p:nvPr>
        </p:nvSpPr>
        <p:spPr>
          <a:xfrm>
            <a:off x="172517" y="190137"/>
            <a:ext cx="6996687" cy="492443"/>
          </a:xfrm>
        </p:spPr>
        <p:txBody>
          <a:bodyPr/>
          <a:lstStyle/>
          <a:p>
            <a:r>
              <a:rPr lang="en-IN" sz="3200" dirty="0"/>
              <a:t>STEP 4: ONSITE ASSESSMENT (5)</a:t>
            </a:r>
          </a:p>
        </p:txBody>
      </p:sp>
    </p:spTree>
    <p:extLst>
      <p:ext uri="{BB962C8B-B14F-4D97-AF65-F5344CB8AC3E}">
        <p14:creationId xmlns:p14="http://schemas.microsoft.com/office/powerpoint/2010/main" val="1681764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C-2</a:t>
            </a:r>
            <a:br>
              <a:rPr lang="en-IN" b="1" dirty="0">
                <a:solidFill>
                  <a:schemeClr val="tx1"/>
                </a:solidFill>
              </a:rPr>
            </a:br>
            <a:r>
              <a:rPr lang="en-IN" b="1" dirty="0">
                <a:solidFill>
                  <a:schemeClr val="tx1"/>
                </a:solidFill>
              </a:rPr>
              <a:t>Daily Work Management</a:t>
            </a:r>
          </a:p>
        </p:txBody>
      </p:sp>
    </p:spTree>
    <p:custDataLst>
      <p:tags r:id="rId1"/>
    </p:custDataLst>
  </p:cSld>
  <p:clrMapOvr>
    <a:masterClrMapping/>
  </p:clrMapOvr>
  <p:transition spd="slow">
    <p:wipe dir="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b="1" dirty="0"/>
              <a:t>7 Closing Meeting:</a:t>
            </a:r>
          </a:p>
          <a:p>
            <a:r>
              <a:rPr lang="en-IN" sz="2000" dirty="0"/>
              <a:t> </a:t>
            </a:r>
          </a:p>
          <a:p>
            <a:pPr>
              <a:lnSpc>
                <a:spcPct val="150000"/>
              </a:lnSpc>
            </a:pPr>
            <a:r>
              <a:rPr lang="en-IN" sz="2000" dirty="0"/>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p>
          <a:p>
            <a:endParaRPr lang="en-IN" sz="2000" dirty="0"/>
          </a:p>
          <a:p>
            <a:r>
              <a:rPr lang="en-IN" sz="2000" b="1" dirty="0"/>
              <a:t>8. </a:t>
            </a:r>
            <a:r>
              <a:rPr lang="en-IN" sz="2000" b="1" dirty="0" err="1"/>
              <a:t>OnSite</a:t>
            </a:r>
            <a:r>
              <a:rPr lang="en-IN" sz="2000" b="1" dirty="0"/>
              <a:t> Assessment Report:</a:t>
            </a:r>
            <a:endParaRPr lang="en-IN" sz="2000" dirty="0"/>
          </a:p>
          <a:p>
            <a:r>
              <a:rPr lang="en-IN" sz="2000" dirty="0"/>
              <a:t> </a:t>
            </a:r>
          </a:p>
          <a:p>
            <a:pPr>
              <a:lnSpc>
                <a:spcPct val="150000"/>
              </a:lnSpc>
            </a:pPr>
            <a:r>
              <a:rPr lang="en-IN" sz="2000" dirty="0"/>
              <a:t>The Rating Agency shall provide a system generated report for </a:t>
            </a:r>
            <a:r>
              <a:rPr lang="en-IN" sz="2000" dirty="0" err="1"/>
              <a:t>OnSite</a:t>
            </a:r>
            <a:r>
              <a:rPr lang="en-IN" sz="2000" dirty="0"/>
              <a:t> Assessment to QCI. Ownership of the assessment report shall be maintained by the Rating Agency.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27955717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lvl="0"/>
            <a:r>
              <a:rPr lang="en-IN" sz="2000" b="1" dirty="0"/>
              <a:t> 8. Certification Decision by Rating Committee (RC)</a:t>
            </a:r>
            <a:endParaRPr lang="en-IN" sz="2000" dirty="0"/>
          </a:p>
          <a:p>
            <a:r>
              <a:rPr lang="en-IN" sz="2000" dirty="0"/>
              <a:t> </a:t>
            </a:r>
          </a:p>
          <a:p>
            <a:pPr algn="just">
              <a:lnSpc>
                <a:spcPct val="150000"/>
              </a:lnSpc>
            </a:pPr>
            <a:r>
              <a:rPr lang="en-IN" sz="2000" dirty="0"/>
              <a:t> The submitted report shall be reviewed for decision on certification by Rating</a:t>
            </a:r>
          </a:p>
          <a:p>
            <a:pPr algn="just">
              <a:lnSpc>
                <a:spcPct val="150000"/>
              </a:lnSpc>
            </a:pPr>
            <a:r>
              <a:rPr lang="en-IN" sz="2000" dirty="0"/>
              <a:t> Committee of QCI, if found suitable. For any clarification on report, the RA team shall</a:t>
            </a:r>
          </a:p>
          <a:p>
            <a:pPr algn="just">
              <a:lnSpc>
                <a:spcPct val="150000"/>
              </a:lnSpc>
            </a:pPr>
            <a:r>
              <a:rPr lang="en-IN" sz="2000" dirty="0"/>
              <a:t> provide further information as required by Rating Committee. For each accepted </a:t>
            </a:r>
          </a:p>
          <a:p>
            <a:pPr algn="just">
              <a:lnSpc>
                <a:spcPct val="150000"/>
              </a:lnSpc>
            </a:pPr>
            <a:r>
              <a:rPr lang="en-IN" sz="2000" dirty="0"/>
              <a:t> reports, the RA shall be paid for the </a:t>
            </a:r>
            <a:r>
              <a:rPr lang="en-IN" sz="2000" dirty="0" err="1"/>
              <a:t>OnSite</a:t>
            </a:r>
            <a:r>
              <a:rPr lang="en-IN" sz="2000" dirty="0"/>
              <a:t> Assessment conducted as per the fee </a:t>
            </a:r>
          </a:p>
          <a:p>
            <a:pPr algn="just">
              <a:lnSpc>
                <a:spcPct val="150000"/>
              </a:lnSpc>
            </a:pPr>
            <a:r>
              <a:rPr lang="en-IN" sz="2000" dirty="0"/>
              <a:t> structure.</a:t>
            </a:r>
          </a:p>
          <a:p>
            <a:pPr>
              <a:lnSpc>
                <a:spcPct val="150000"/>
              </a:lnSpc>
            </a:pPr>
            <a:endParaRPr lang="en-IN" sz="2000" dirty="0"/>
          </a:p>
          <a:p>
            <a:pPr>
              <a:lnSpc>
                <a:spcPct val="150000"/>
              </a:lnSpc>
            </a:pPr>
            <a:r>
              <a:rPr lang="en-IN" sz="2000" dirty="0"/>
              <a:t> The Certificate will be issued by QCI.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117900587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539978"/>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ONSITE ASSESSMENT – KEY POINTS</a:t>
            </a:r>
            <a:endParaRPr lang="en-US" sz="2000" b="1" dirty="0">
              <a:solidFill>
                <a:srgbClr val="000000"/>
              </a:solidFill>
              <a:ea typeface="Garamond" charset="0"/>
              <a:cs typeface="Garamond" charset="0"/>
            </a:endParaRPr>
          </a:p>
          <a:p>
            <a:pPr marR="0" lvl="0" algn="l" defTabSz="914400" rtl="0" eaLnBrk="1" fontAlgn="base" latinLnBrk="0" hangingPunct="1">
              <a:lnSpc>
                <a:spcPct val="150000"/>
              </a:lnSpc>
              <a:spcBef>
                <a:spcPct val="0"/>
              </a:spcBef>
              <a:spcAft>
                <a:spcPct val="0"/>
              </a:spcAft>
              <a:buClrTx/>
              <a:buSzTx/>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 </a:t>
            </a:r>
          </a:p>
          <a:p>
            <a:pPr lvl="1">
              <a:lnSpc>
                <a:spcPct val="150000"/>
              </a:lnSpc>
            </a:pPr>
            <a:r>
              <a:rPr lang="en-US" dirty="0"/>
              <a:t>	</a:t>
            </a:r>
            <a:r>
              <a:rPr lang="en-US" sz="2000" dirty="0"/>
              <a:t>1. Assessment preparation &amp; planning with co-assessor</a:t>
            </a:r>
            <a:endParaRPr lang="en-IN" sz="2000" dirty="0"/>
          </a:p>
          <a:p>
            <a:pPr lvl="2">
              <a:lnSpc>
                <a:spcPct val="150000"/>
              </a:lnSpc>
            </a:pPr>
            <a:r>
              <a:rPr lang="en-US" sz="2000" dirty="0"/>
              <a:t>2. Scheduling of assessment</a:t>
            </a:r>
            <a:endParaRPr lang="en-IN" sz="2000" dirty="0"/>
          </a:p>
          <a:p>
            <a:pPr lvl="2">
              <a:lnSpc>
                <a:spcPct val="150000"/>
              </a:lnSpc>
            </a:pPr>
            <a:r>
              <a:rPr lang="en-US" sz="2000" dirty="0"/>
              <a:t>3. Opening Meeting with MSME </a:t>
            </a:r>
            <a:endParaRPr lang="en-IN" sz="2000" dirty="0"/>
          </a:p>
          <a:p>
            <a:pPr lvl="2">
              <a:lnSpc>
                <a:spcPct val="150000"/>
              </a:lnSpc>
            </a:pPr>
            <a:r>
              <a:rPr lang="en-US" sz="2000" dirty="0"/>
              <a:t>4. Understand the MSME’s products, systems and processes</a:t>
            </a:r>
            <a:endParaRPr lang="en-IN" sz="2000" dirty="0"/>
          </a:p>
          <a:p>
            <a:pPr lvl="2">
              <a:lnSpc>
                <a:spcPct val="150000"/>
              </a:lnSpc>
            </a:pPr>
            <a:r>
              <a:rPr lang="en-US" sz="2000" dirty="0"/>
              <a:t>5. Understand the applicable statutory &amp; regulatory requirements of the</a:t>
            </a:r>
          </a:p>
          <a:p>
            <a:pPr lvl="2">
              <a:lnSpc>
                <a:spcPct val="150000"/>
              </a:lnSpc>
            </a:pPr>
            <a:r>
              <a:rPr lang="en-US" sz="2000" dirty="0"/>
              <a:t>    MSME with reference to Quality, Environment and Safety</a:t>
            </a:r>
            <a:endParaRPr lang="en-IN" sz="2000" dirty="0"/>
          </a:p>
          <a:p>
            <a:pPr lvl="2">
              <a:lnSpc>
                <a:spcPct val="150000"/>
              </a:lnSpc>
            </a:pPr>
            <a:r>
              <a:rPr lang="en-US" sz="2000" dirty="0"/>
              <a:t>6. The assessment process using Tablet</a:t>
            </a:r>
            <a:endParaRPr lang="en-IN" sz="2000" dirty="0"/>
          </a:p>
          <a:p>
            <a:pPr lvl="2">
              <a:lnSpc>
                <a:spcPct val="150000"/>
              </a:lnSpc>
            </a:pPr>
            <a:r>
              <a:rPr lang="en-US" sz="2000" dirty="0"/>
              <a:t>7. Closing Meeting</a:t>
            </a:r>
            <a:endParaRPr lang="en-IN" sz="2000" dirty="0"/>
          </a:p>
          <a:p>
            <a:pPr lvl="2">
              <a:lnSpc>
                <a:spcPct val="150000"/>
              </a:lnSpc>
            </a:pPr>
            <a:r>
              <a:rPr lang="en-US" sz="2000" dirty="0"/>
              <a:t>8. Report Generation</a:t>
            </a:r>
            <a:endParaRPr lang="en-IN" sz="2000" dirty="0"/>
          </a:p>
        </p:txBody>
      </p:sp>
      <p:sp>
        <p:nvSpPr>
          <p:cNvPr id="8" name="Title 1"/>
          <p:cNvSpPr>
            <a:spLocks noGrp="1"/>
          </p:cNvSpPr>
          <p:nvPr>
            <p:ph type="title"/>
          </p:nvPr>
        </p:nvSpPr>
        <p:spPr>
          <a:xfrm>
            <a:off x="172517" y="177259"/>
            <a:ext cx="6996687" cy="492443"/>
          </a:xfrm>
        </p:spPr>
        <p:txBody>
          <a:bodyPr/>
          <a:lstStyle/>
          <a:p>
            <a:r>
              <a:rPr lang="en-IN" sz="3200" dirty="0"/>
              <a:t>STEP 4: ONSITE ASSESSMENT (4)</a:t>
            </a:r>
          </a:p>
        </p:txBody>
      </p:sp>
    </p:spTree>
    <p:extLst>
      <p:ext uri="{BB962C8B-B14F-4D97-AF65-F5344CB8AC3E}">
        <p14:creationId xmlns:p14="http://schemas.microsoft.com/office/powerpoint/2010/main" val="30552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 (DRAFT WORKFLOW)</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ONSITE ASSESSMENT PROCESS</a:t>
            </a:r>
          </a:p>
          <a:p>
            <a:pPr marL="1526" lvl="1" indent="0" algn="ctr" defTabSz="860347" fontAlgn="base">
              <a:spcBef>
                <a:spcPct val="0"/>
              </a:spcBef>
              <a:spcAft>
                <a:spcPct val="0"/>
              </a:spcAft>
              <a:buClr>
                <a:srgbClr val="000000"/>
              </a:buClr>
              <a:buNone/>
            </a:pPr>
            <a:r>
              <a:rPr lang="en-IN" sz="3600" b="1" dirty="0">
                <a:solidFill>
                  <a:srgbClr val="000000"/>
                </a:solidFill>
              </a:rPr>
              <a:t>(Under development)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(4)</a:t>
            </a:r>
          </a:p>
        </p:txBody>
      </p:sp>
    </p:spTree>
    <p:extLst>
      <p:ext uri="{BB962C8B-B14F-4D97-AF65-F5344CB8AC3E}">
        <p14:creationId xmlns:p14="http://schemas.microsoft.com/office/powerpoint/2010/main" val="18257273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897765"/>
            <a:ext cx="8819034" cy="307776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endParaRPr lang="en-IN" sz="1000" dirty="0"/>
          </a:p>
          <a:p>
            <a:pPr marL="342900" lvl="0" indent="-342900">
              <a:buAutoNum type="arabicPeriod"/>
            </a:pPr>
            <a:r>
              <a:rPr lang="en-GB" dirty="0"/>
              <a:t>Upon finally approving and finishing a DA, MSME can </a:t>
            </a:r>
            <a:r>
              <a:rPr lang="en-GB" b="1" dirty="0"/>
              <a:t>register </a:t>
            </a:r>
            <a:r>
              <a:rPr lang="en-GB" dirty="0"/>
              <a:t>and</a:t>
            </a:r>
            <a:r>
              <a:rPr lang="en-GB" b="1" dirty="0"/>
              <a:t> apply </a:t>
            </a:r>
            <a:r>
              <a:rPr lang="en-GB" dirty="0"/>
              <a:t>for a </a:t>
            </a:r>
            <a:r>
              <a:rPr lang="en-GB" b="1" dirty="0"/>
              <a:t>Site</a:t>
            </a:r>
          </a:p>
          <a:p>
            <a:pPr lvl="0"/>
            <a:r>
              <a:rPr lang="en-GB" b="1" dirty="0"/>
              <a:t>       Assessment</a:t>
            </a:r>
          </a:p>
          <a:p>
            <a:pPr lvl="0"/>
            <a:endParaRPr lang="en-IN" sz="1400" dirty="0"/>
          </a:p>
          <a:p>
            <a:pPr marL="342900" lvl="0" indent="-342900">
              <a:buAutoNum type="arabicPeriod" startAt="2"/>
            </a:pPr>
            <a:r>
              <a:rPr lang="en-GB" dirty="0"/>
              <a:t>After successful payment for SA, the request will be auto-allocated to a Site Assessment</a:t>
            </a:r>
          </a:p>
          <a:p>
            <a:pPr lvl="0"/>
            <a:r>
              <a:rPr lang="en-GB" dirty="0"/>
              <a:t>      Body (SAB)</a:t>
            </a:r>
          </a:p>
          <a:p>
            <a:pPr lvl="0"/>
            <a:endParaRPr lang="en-GB" sz="1600" dirty="0"/>
          </a:p>
          <a:p>
            <a:pPr marL="342900" lvl="0" indent="-342900">
              <a:buAutoNum type="arabicPeriod" startAt="3"/>
            </a:pPr>
            <a:r>
              <a:rPr lang="en-GB" dirty="0"/>
              <a:t>Similar to DA, authorised person from SAB can then choose the </a:t>
            </a:r>
            <a:r>
              <a:rPr lang="en-GB" b="1" dirty="0"/>
              <a:t>Allocated MSME</a:t>
            </a:r>
            <a:r>
              <a:rPr lang="en-GB" dirty="0"/>
              <a:t> and either </a:t>
            </a:r>
            <a:r>
              <a:rPr lang="en-GB" b="1" dirty="0"/>
              <a:t>Accept </a:t>
            </a:r>
            <a:r>
              <a:rPr lang="en-GB" dirty="0"/>
              <a:t>or </a:t>
            </a:r>
            <a:r>
              <a:rPr lang="en-GB" b="1" dirty="0"/>
              <a:t>Reject</a:t>
            </a:r>
            <a:r>
              <a:rPr lang="en-GB" dirty="0"/>
              <a:t> based on their Assessor’s availability.</a:t>
            </a:r>
          </a:p>
          <a:p>
            <a:pPr marL="342900" lvl="0" indent="-342900">
              <a:buAutoNum type="arabicPeriod" startAt="3"/>
            </a:pPr>
            <a:endParaRPr lang="en-GB" sz="1600" dirty="0"/>
          </a:p>
          <a:p>
            <a:pPr marL="342900" indent="-342900">
              <a:buAutoNum type="arabicPeriod" startAt="4"/>
            </a:pPr>
            <a:r>
              <a:rPr lang="en-GB" dirty="0"/>
              <a:t>After assigning it to a Site Assessor, he can login from the Mobile App and get started on the Site Assessment:</a:t>
            </a:r>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(5.1)</a:t>
            </a:r>
          </a:p>
        </p:txBody>
      </p:sp>
      <p:pic>
        <p:nvPicPr>
          <p:cNvPr id="5" name="Picture 4"/>
          <p:cNvPicPr/>
          <p:nvPr/>
        </p:nvPicPr>
        <p:blipFill>
          <a:blip r:embed="rId3"/>
          <a:stretch>
            <a:fillRect/>
          </a:stretch>
        </p:blipFill>
        <p:spPr>
          <a:xfrm>
            <a:off x="2601531" y="3876106"/>
            <a:ext cx="1487701" cy="2693315"/>
          </a:xfrm>
          <a:prstGeom prst="rect">
            <a:avLst/>
          </a:prstGeom>
        </p:spPr>
      </p:pic>
    </p:spTree>
    <p:extLst>
      <p:ext uri="{BB962C8B-B14F-4D97-AF65-F5344CB8AC3E}">
        <p14:creationId xmlns:p14="http://schemas.microsoft.com/office/powerpoint/2010/main" val="358678513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83099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GB" dirty="0"/>
              <a:t>5. On his Dashboard, he can see the Current Assessment he is assigned to based on the date:</a:t>
            </a:r>
          </a:p>
          <a:p>
            <a:pPr marL="1526" lvl="1" indent="0" defTabSz="860347" fontAlgn="base">
              <a:spcBef>
                <a:spcPct val="0"/>
              </a:spcBef>
              <a:spcAft>
                <a:spcPct val="0"/>
              </a:spcAft>
              <a:buClr>
                <a:srgbClr val="000000"/>
              </a:buClr>
              <a:buNone/>
            </a:pPr>
            <a:endParaRPr lang="en-GB" dirty="0">
              <a:solidFill>
                <a:srgbClr val="000000"/>
              </a:solidFill>
            </a:endParaRPr>
          </a:p>
          <a:p>
            <a:pPr marL="1526" lvl="1" indent="0" defTabSz="860347" fontAlgn="base">
              <a:spcBef>
                <a:spcPct val="0"/>
              </a:spcBef>
              <a:spcAft>
                <a:spcPct val="0"/>
              </a:spcAft>
              <a:buClr>
                <a:srgbClr val="000000"/>
              </a:buClr>
              <a:buNone/>
            </a:pPr>
            <a:endParaRPr lang="en-US"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4: ONSITE ASSESSMENT (5.2)</a:t>
            </a:r>
          </a:p>
        </p:txBody>
      </p:sp>
      <p:pic>
        <p:nvPicPr>
          <p:cNvPr id="4" name="Picture 3"/>
          <p:cNvPicPr/>
          <p:nvPr/>
        </p:nvPicPr>
        <p:blipFill>
          <a:blip r:embed="rId3"/>
          <a:stretch>
            <a:fillRect/>
          </a:stretch>
        </p:blipFill>
        <p:spPr>
          <a:xfrm>
            <a:off x="695456" y="1648493"/>
            <a:ext cx="2852961" cy="4493000"/>
          </a:xfrm>
          <a:prstGeom prst="rect">
            <a:avLst/>
          </a:prstGeom>
        </p:spPr>
      </p:pic>
    </p:spTree>
    <p:extLst>
      <p:ext uri="{BB962C8B-B14F-4D97-AF65-F5344CB8AC3E}">
        <p14:creationId xmlns:p14="http://schemas.microsoft.com/office/powerpoint/2010/main" val="193277985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GB" dirty="0"/>
              <a:t>6. Similar to the OSA, a Site Assessor will go through every parameter from the MSME’s sector</a:t>
            </a:r>
          </a:p>
          <a:p>
            <a:pPr lvl="0"/>
            <a:r>
              <a:rPr lang="en-GB" dirty="0"/>
              <a:t>    and check on every question’s Evidence Suggested Vs. Evidence Uploaded Vs. DA Comments</a:t>
            </a:r>
          </a:p>
          <a:p>
            <a:pPr lvl="0"/>
            <a:r>
              <a:rPr lang="en-GB" dirty="0"/>
              <a:t>    (if any)</a:t>
            </a:r>
          </a:p>
          <a:p>
            <a:pPr lvl="0"/>
            <a:endParaRPr lang="en-IN" sz="1600" dirty="0"/>
          </a:p>
          <a:p>
            <a:pPr lvl="0"/>
            <a:r>
              <a:rPr lang="en-GB" dirty="0"/>
              <a:t>7. Wherever needed, the SA should </a:t>
            </a:r>
            <a:r>
              <a:rPr lang="en-GB" b="1" dirty="0"/>
              <a:t>Agree</a:t>
            </a:r>
            <a:r>
              <a:rPr lang="en-GB" dirty="0"/>
              <a:t>, </a:t>
            </a:r>
            <a:r>
              <a:rPr lang="en-GB" b="1" dirty="0"/>
              <a:t>Change</a:t>
            </a:r>
            <a:r>
              <a:rPr lang="en-GB" dirty="0"/>
              <a:t> or </a:t>
            </a:r>
            <a:r>
              <a:rPr lang="en-GB" b="1" dirty="0"/>
              <a:t>Re-upload</a:t>
            </a:r>
            <a:r>
              <a:rPr lang="en-GB" dirty="0"/>
              <a:t> evidences and decide a final</a:t>
            </a:r>
          </a:p>
          <a:p>
            <a:pPr lvl="0"/>
            <a:r>
              <a:rPr lang="en-GB" dirty="0"/>
              <a:t>    option to the question in context.</a:t>
            </a:r>
          </a:p>
          <a:p>
            <a:pPr lvl="0"/>
            <a:endParaRPr lang="en-IN" sz="1600" dirty="0"/>
          </a:p>
          <a:p>
            <a:pPr lvl="0"/>
            <a:r>
              <a:rPr lang="en-GB" dirty="0"/>
              <a:t>8. Every Evidence he </a:t>
            </a:r>
            <a:r>
              <a:rPr lang="en-GB" b="1" dirty="0"/>
              <a:t>captures</a:t>
            </a:r>
            <a:r>
              <a:rPr lang="en-GB" dirty="0"/>
              <a:t> as a </a:t>
            </a:r>
            <a:r>
              <a:rPr lang="en-GB" b="1" dirty="0"/>
              <a:t>Photo</a:t>
            </a:r>
            <a:r>
              <a:rPr lang="en-GB" dirty="0"/>
              <a:t> using his smartphone will be saved with it’s location</a:t>
            </a:r>
          </a:p>
          <a:p>
            <a:pPr lvl="0"/>
            <a:r>
              <a:rPr lang="en-GB" dirty="0"/>
              <a:t>    identifiers (latitude, longitude) and also a timestamp.</a:t>
            </a:r>
          </a:p>
          <a:p>
            <a:pPr lvl="0"/>
            <a:endParaRPr lang="en-IN" sz="1600" dirty="0"/>
          </a:p>
          <a:p>
            <a:pPr lvl="0"/>
            <a:r>
              <a:rPr lang="en-GB" dirty="0"/>
              <a:t>9. Whatever option the SA selects in the end will be the final one that is used in certifying / </a:t>
            </a:r>
          </a:p>
          <a:p>
            <a:pPr lvl="0"/>
            <a:r>
              <a:rPr lang="en-GB" dirty="0"/>
              <a:t>       rating the MSME.</a:t>
            </a:r>
          </a:p>
          <a:p>
            <a:pPr lvl="0"/>
            <a:endParaRPr lang="en-IN" sz="1600" dirty="0"/>
          </a:p>
          <a:p>
            <a:pPr lvl="0"/>
            <a:r>
              <a:rPr lang="en-GB" dirty="0"/>
              <a:t>10. Finally, once the SA finishes on the mobile app, it will be submitted to the SAB who will </a:t>
            </a:r>
          </a:p>
          <a:p>
            <a:pPr lvl="0"/>
            <a:r>
              <a:rPr lang="en-GB" dirty="0"/>
              <a:t>      then review and </a:t>
            </a:r>
            <a:r>
              <a:rPr lang="en-GB" b="1" dirty="0"/>
              <a:t>Forward to ZED</a:t>
            </a:r>
            <a:r>
              <a:rPr lang="en-GB" dirty="0"/>
              <a:t> similar to the process on DA.</a:t>
            </a:r>
          </a:p>
          <a:p>
            <a:pPr lvl="0"/>
            <a:endParaRPr lang="en-IN" sz="1600" dirty="0"/>
          </a:p>
          <a:p>
            <a:pPr lvl="0"/>
            <a:r>
              <a:rPr lang="en-GB" dirty="0"/>
              <a:t>11. Once ZED reviews the final file and approves it, the MSME will be rated and certified as per</a:t>
            </a:r>
          </a:p>
          <a:p>
            <a:pPr lvl="0"/>
            <a:r>
              <a:rPr lang="en-GB" dirty="0"/>
              <a:t>      the review by SA.</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(5.3)</a:t>
            </a:r>
          </a:p>
        </p:txBody>
      </p:sp>
    </p:spTree>
    <p:extLst>
      <p:ext uri="{BB962C8B-B14F-4D97-AF65-F5344CB8AC3E}">
        <p14:creationId xmlns:p14="http://schemas.microsoft.com/office/powerpoint/2010/main" val="74636053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A7AC8-5ADB-4A60-8A64-0FCDA021522E}"/>
              </a:ext>
            </a:extLst>
          </p:cNvPr>
          <p:cNvSpPr>
            <a:spLocks noGrp="1"/>
          </p:cNvSpPr>
          <p:nvPr>
            <p:ph type="ctrTitle"/>
          </p:nvPr>
        </p:nvSpPr>
        <p:spPr/>
        <p:txBody>
          <a:bodyPr/>
          <a:lstStyle/>
          <a:p>
            <a:r>
              <a:rPr lang="en-US" dirty="0"/>
              <a:t>Day 5</a:t>
            </a:r>
            <a:br>
              <a:rPr lang="en-US" dirty="0"/>
            </a:br>
            <a:r>
              <a:rPr lang="en-US" dirty="0"/>
              <a:t>Session 1</a:t>
            </a:r>
          </a:p>
        </p:txBody>
      </p:sp>
    </p:spTree>
    <p:extLst>
      <p:ext uri="{BB962C8B-B14F-4D97-AF65-F5344CB8AC3E}">
        <p14:creationId xmlns:p14="http://schemas.microsoft.com/office/powerpoint/2010/main" val="35882989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EXERCISE ON ONSITE ASSESSMENT PLANNING</a:t>
            </a:r>
          </a:p>
        </p:txBody>
      </p:sp>
    </p:spTree>
    <p:extLst>
      <p:ext uri="{BB962C8B-B14F-4D97-AF65-F5344CB8AC3E}">
        <p14:creationId xmlns:p14="http://schemas.microsoft.com/office/powerpoint/2010/main" val="1082442739"/>
      </p:ext>
    </p:extLst>
  </p:cSld>
  <p:clrMapOvr>
    <a:masterClrMapping/>
  </p:clrMapOvr>
  <p:transition spd="slow">
    <p:wipe dir="r"/>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PLANNING</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68122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cSld>
  <p:clrMapOvr>
    <a:masterClrMapping/>
  </p:clrMapOvr>
  <p:transition spd="slow">
    <p:wipe dir="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ON SITE ASSESSMENT EXECUTION</a:t>
            </a:r>
          </a:p>
        </p:txBody>
      </p:sp>
    </p:spTree>
    <p:extLst>
      <p:ext uri="{BB962C8B-B14F-4D97-AF65-F5344CB8AC3E}">
        <p14:creationId xmlns:p14="http://schemas.microsoft.com/office/powerpoint/2010/main" val="2860618212"/>
      </p:ext>
    </p:extLst>
  </p:cSld>
  <p:clrMapOvr>
    <a:masterClrMapping/>
  </p:clrMapOvr>
  <p:transition spd="slow">
    <p:wipe dir="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0" y="1295400"/>
            <a:ext cx="8534400" cy="3694113"/>
          </a:xfrm>
        </p:spPr>
        <p:txBody>
          <a:bodyPr/>
          <a:lstStyle/>
          <a:p>
            <a:pPr marL="406400">
              <a:buNone/>
            </a:pPr>
            <a:r>
              <a:rPr lang="en-US" sz="2400" dirty="0"/>
              <a:t>You have been provided the following documents:</a:t>
            </a:r>
          </a:p>
          <a:p>
            <a:pPr marL="406400">
              <a:buNone/>
            </a:pPr>
            <a:endParaRPr lang="en-US" sz="2400" dirty="0"/>
          </a:p>
          <a:p>
            <a:pPr marL="406400">
              <a:buNone/>
            </a:pPr>
            <a:r>
              <a:rPr lang="en-US" sz="2400" dirty="0"/>
              <a:t>Please read the following documents, end to end, in the following order:</a:t>
            </a:r>
          </a:p>
          <a:p>
            <a:pPr marL="406400">
              <a:buNone/>
            </a:pPr>
            <a:endParaRPr lang="en-US" sz="2400" dirty="0"/>
          </a:p>
          <a:p>
            <a:pPr marL="406400">
              <a:buAutoNum type="alphaLcParenR"/>
            </a:pPr>
            <a:r>
              <a:rPr lang="en-US" sz="2400" dirty="0"/>
              <a:t> Organization Profile</a:t>
            </a:r>
          </a:p>
          <a:p>
            <a:pPr marL="406400">
              <a:buAutoNum type="alphaLcParenR"/>
            </a:pPr>
            <a:r>
              <a:rPr lang="en-US" sz="2400" dirty="0"/>
              <a:t> Assessment Findings </a:t>
            </a:r>
          </a:p>
          <a:p>
            <a:pPr marL="406400">
              <a:buAutoNum type="alphaLcParenR"/>
            </a:pPr>
            <a:r>
              <a:rPr lang="en-US" sz="2400" dirty="0"/>
              <a:t> Exhibits (Evidences)</a:t>
            </a:r>
          </a:p>
          <a:p>
            <a:pPr marL="406400">
              <a:buAutoNum type="alphaLcParenR"/>
            </a:pPr>
            <a:r>
              <a:rPr lang="en-US" sz="2400" dirty="0"/>
              <a:t> Assessment Findings (repeat reading)</a:t>
            </a:r>
          </a:p>
          <a:p>
            <a:pPr marL="406400">
              <a:buAutoNum type="alphaLcParenR"/>
            </a:pPr>
            <a:r>
              <a:rPr lang="en-US" sz="2400" dirty="0"/>
              <a:t> Output Forms (Assessment Planning for Maturity Assessment)</a:t>
            </a:r>
          </a:p>
        </p:txBody>
      </p:sp>
    </p:spTree>
    <p:extLst>
      <p:ext uri="{BB962C8B-B14F-4D97-AF65-F5344CB8AC3E}">
        <p14:creationId xmlns:p14="http://schemas.microsoft.com/office/powerpoint/2010/main" val="236352000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661920" y="1522927"/>
            <a:ext cx="7467600" cy="3694113"/>
          </a:xfrm>
        </p:spPr>
        <p:txBody>
          <a:bodyPr/>
          <a:lstStyle/>
          <a:p>
            <a:pPr marL="342900" indent="-342900">
              <a:buFont typeface="Arial" panose="020B0604020202020204" pitchFamily="34" charset="0"/>
              <a:buChar char="•"/>
            </a:pPr>
            <a:r>
              <a:rPr lang="en-US" sz="2400" dirty="0"/>
              <a:t>You have to assess the Organization only for the parameters they have applied for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Exercises are divided function wise. This is how regular assessment would also take place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rating for any parameter should be based on all information gathered by the audit team (in the case study, this is described)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3295364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7696200" cy="4525963"/>
          </a:xfrm>
        </p:spPr>
        <p:txBody>
          <a:bodyPr>
            <a:normAutofit/>
          </a:bodyPr>
          <a:lstStyle/>
          <a:p>
            <a:pPr marL="342900" lvl="1" indent="-342900">
              <a:buFont typeface="Arial" panose="020B0604020202020204" pitchFamily="34" charset="0"/>
              <a:buChar char="•"/>
            </a:pPr>
            <a:r>
              <a:rPr lang="en-US" sz="2400" dirty="0"/>
              <a:t>Rating on the parameter should be based on fulfilment of all the criteria mentioned in a cell and the preceding cells</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Assessors have to ask themselves the questions</a:t>
            </a:r>
          </a:p>
          <a:p>
            <a:pPr marL="0" lvl="1" indent="0">
              <a:buNone/>
            </a:pPr>
            <a:endParaRPr lang="en-US" sz="2400" dirty="0"/>
          </a:p>
          <a:p>
            <a:pPr marL="544556" lvl="2" indent="-342900"/>
            <a:r>
              <a:rPr lang="en-US" sz="2400" dirty="0"/>
              <a:t>why cant we give a higher rating</a:t>
            </a:r>
          </a:p>
          <a:p>
            <a:pPr marL="544556" lvl="2" indent="-342900"/>
            <a:r>
              <a:rPr lang="en-US" sz="2400" dirty="0"/>
              <a:t>Is every criteria requirement of the previous cell fulfilled</a:t>
            </a:r>
          </a:p>
          <a:p>
            <a:pPr marL="201656" lvl="2" indent="0">
              <a:buNone/>
            </a:pPr>
            <a:endParaRPr lang="en-US" sz="2400" dirty="0"/>
          </a:p>
          <a:p>
            <a:pPr marL="342900" lvl="1" indent="-342900">
              <a:buFont typeface="Arial" panose="020B0604020202020204" pitchFamily="34" charset="0"/>
              <a:buChar char="•"/>
            </a:pPr>
            <a:r>
              <a:rPr lang="en-US" sz="2400" dirty="0"/>
              <a:t>Record the justifications and the related evidences</a:t>
            </a:r>
          </a:p>
        </p:txBody>
      </p:sp>
      <p:sp>
        <p:nvSpPr>
          <p:cNvPr id="4" name="Title 1"/>
          <p:cNvSpPr txBox="1">
            <a:spLocks/>
          </p:cNvSpPr>
          <p:nvPr/>
        </p:nvSpPr>
        <p:spPr bwMode="auto">
          <a:xfrm>
            <a:off x="661920" y="216003"/>
            <a:ext cx="62926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sz="2400" kern="0" dirty="0"/>
              <a:t> </a:t>
            </a:r>
            <a:r>
              <a:rPr lang="en-US" sz="2400" dirty="0"/>
              <a:t>Guidelines for rating during on-site assessment</a:t>
            </a:r>
            <a:endParaRPr lang="en-US" sz="2400" kern="0" dirty="0"/>
          </a:p>
        </p:txBody>
      </p:sp>
    </p:spTree>
    <p:extLst>
      <p:ext uri="{BB962C8B-B14F-4D97-AF65-F5344CB8AC3E}">
        <p14:creationId xmlns:p14="http://schemas.microsoft.com/office/powerpoint/2010/main" val="1321864369"/>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87" y="247224"/>
            <a:ext cx="7006346"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567860" y="1329743"/>
            <a:ext cx="7467600" cy="4525963"/>
          </a:xfrm>
        </p:spPr>
        <p:txBody>
          <a:bodyPr>
            <a:normAutofit/>
          </a:bodyPr>
          <a:lstStyle/>
          <a:p>
            <a:r>
              <a:rPr lang="en-US" sz="2400" dirty="0"/>
              <a:t>For enablers:</a:t>
            </a:r>
          </a:p>
          <a:p>
            <a:pPr marL="290513" indent="-290513"/>
            <a:endParaRPr lang="en-US" sz="2400" dirty="0"/>
          </a:p>
          <a:p>
            <a:pPr marL="290513" lvl="1" indent="-290513"/>
            <a:r>
              <a:rPr lang="en-US" sz="2400" dirty="0"/>
              <a:t>Is the practice based on conscious decisions</a:t>
            </a:r>
          </a:p>
          <a:p>
            <a:pPr marL="290513" lvl="1" indent="-290513"/>
            <a:r>
              <a:rPr lang="en-US" sz="2400" dirty="0"/>
              <a:t>Is the practice sound in approach – are there any perceived weaknesses</a:t>
            </a:r>
          </a:p>
          <a:p>
            <a:pPr marL="290513" lvl="1" indent="-290513"/>
            <a:r>
              <a:rPr lang="en-US" sz="2400" dirty="0"/>
              <a:t>Is the practice fully and consistently deployed in all applicable areas or only evidences are ad-hoc</a:t>
            </a:r>
          </a:p>
          <a:p>
            <a:pPr marL="290513" lvl="1" indent="-290513"/>
            <a:r>
              <a:rPr lang="en-US" sz="2400" dirty="0"/>
              <a:t>Is there some evidence of monitoring and measurement control</a:t>
            </a:r>
          </a:p>
          <a:p>
            <a:pPr marL="290513" lvl="1" indent="-290513"/>
            <a:r>
              <a:rPr lang="en-US" sz="2400" dirty="0"/>
              <a:t>Are there evidences of improvement of practices based on internal reviews, audits, measurements</a:t>
            </a:r>
          </a:p>
          <a:p>
            <a:pPr lvl="1"/>
            <a:endParaRPr lang="en-US" sz="2400" dirty="0"/>
          </a:p>
          <a:p>
            <a:endParaRPr lang="en-US" sz="2400" dirty="0"/>
          </a:p>
        </p:txBody>
      </p:sp>
    </p:spTree>
    <p:extLst>
      <p:ext uri="{BB962C8B-B14F-4D97-AF65-F5344CB8AC3E}">
        <p14:creationId xmlns:p14="http://schemas.microsoft.com/office/powerpoint/2010/main" val="3567058975"/>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98493" y="227388"/>
            <a:ext cx="7007421"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492203" y="1535806"/>
            <a:ext cx="7620000" cy="4525963"/>
          </a:xfrm>
        </p:spPr>
        <p:txBody>
          <a:bodyPr>
            <a:normAutofit/>
          </a:bodyPr>
          <a:lstStyle/>
          <a:p>
            <a:r>
              <a:rPr lang="en-US" sz="2400" dirty="0"/>
              <a:t>For results:</a:t>
            </a:r>
          </a:p>
          <a:p>
            <a:pPr marL="347663" indent="-347663"/>
            <a:endParaRPr lang="en-US" sz="2400" dirty="0"/>
          </a:p>
          <a:p>
            <a:pPr marL="347663" lvl="1" indent="-347663">
              <a:buFont typeface="Arial" panose="020B0604020202020204" pitchFamily="34" charset="0"/>
              <a:buChar char="•"/>
            </a:pPr>
            <a:r>
              <a:rPr lang="en-US" sz="2400" dirty="0"/>
              <a:t>Are results based on strategies and practices or based on incidental factors</a:t>
            </a:r>
          </a:p>
          <a:p>
            <a:pPr marL="347663" lvl="1" indent="-347663">
              <a:buFont typeface="Arial" panose="020B0604020202020204" pitchFamily="34" charset="0"/>
              <a:buChar char="•"/>
            </a:pPr>
            <a:r>
              <a:rPr lang="en-US" sz="2400" dirty="0"/>
              <a:t>Are results analyzed and trended to enable interpretation of progress or decline</a:t>
            </a:r>
          </a:p>
          <a:p>
            <a:pPr marL="347663" lvl="1" indent="-347663">
              <a:buFont typeface="Arial" panose="020B0604020202020204" pitchFamily="34" charset="0"/>
              <a:buChar char="•"/>
            </a:pPr>
            <a:r>
              <a:rPr lang="en-US" sz="2400" dirty="0"/>
              <a:t>Do results demonstrate that stated /  intended  targets are being achieved</a:t>
            </a:r>
          </a:p>
          <a:p>
            <a:pPr marL="347663" lvl="1" indent="-347663">
              <a:buFont typeface="Arial" panose="020B0604020202020204" pitchFamily="34" charset="0"/>
              <a:buChar char="•"/>
            </a:pPr>
            <a:r>
              <a:rPr lang="en-US" sz="2400" dirty="0"/>
              <a:t>How do results compare with industry averages, best companies</a:t>
            </a:r>
          </a:p>
          <a:p>
            <a:pPr lvl="1"/>
            <a:endParaRPr lang="en-US" sz="2400" dirty="0"/>
          </a:p>
          <a:p>
            <a:endParaRPr lang="en-US" sz="2400" dirty="0"/>
          </a:p>
        </p:txBody>
      </p:sp>
    </p:spTree>
    <p:extLst>
      <p:ext uri="{BB962C8B-B14F-4D97-AF65-F5344CB8AC3E}">
        <p14:creationId xmlns:p14="http://schemas.microsoft.com/office/powerpoint/2010/main" val="208060630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4949" y="228883"/>
            <a:ext cx="6996687"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Additional Guidance</a:t>
            </a:r>
          </a:p>
        </p:txBody>
      </p:sp>
      <p:sp>
        <p:nvSpPr>
          <p:cNvPr id="3" name="Content Placeholder 2"/>
          <p:cNvSpPr>
            <a:spLocks noGrp="1"/>
          </p:cNvSpPr>
          <p:nvPr>
            <p:ph idx="4294967295"/>
          </p:nvPr>
        </p:nvSpPr>
        <p:spPr>
          <a:xfrm>
            <a:off x="334851" y="1497169"/>
            <a:ext cx="7543800" cy="4525963"/>
          </a:xfrm>
        </p:spPr>
        <p:txBody>
          <a:bodyPr>
            <a:normAutofit/>
          </a:bodyPr>
          <a:lstStyle/>
          <a:p>
            <a:pPr marL="342900" indent="-342900">
              <a:buFont typeface="Arial" panose="020B0604020202020204" pitchFamily="34" charset="0"/>
              <a:buChar char="•"/>
            </a:pPr>
            <a:r>
              <a:rPr lang="en-US" sz="2400" dirty="0"/>
              <a:t>Ratings should be given using intelligent assessment and not blindly on ad-hoc evidences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should be prepared to justify their assessment to the company as well as to the Review Committee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are not required to determine or recommend the steps required to progress to the next level</a:t>
            </a:r>
          </a:p>
        </p:txBody>
      </p:sp>
    </p:spTree>
    <p:extLst>
      <p:ext uri="{BB962C8B-B14F-4D97-AF65-F5344CB8AC3E}">
        <p14:creationId xmlns:p14="http://schemas.microsoft.com/office/powerpoint/2010/main" val="388864974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3-1:</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58657853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730" y="1162318"/>
            <a:ext cx="7620000" cy="4525963"/>
          </a:xfrm>
        </p:spPr>
        <p:txBody>
          <a:bodyPr>
            <a:normAutofit/>
          </a:bodyPr>
          <a:lstStyle/>
          <a:p>
            <a:r>
              <a:rPr lang="en-US" sz="2400" u="sng" dirty="0"/>
              <a:t>Production Systems </a:t>
            </a:r>
          </a:p>
          <a:p>
            <a:endParaRPr lang="en-US" sz="2400" dirty="0"/>
          </a:p>
          <a:p>
            <a:r>
              <a:rPr lang="en-US" sz="2400" dirty="0"/>
              <a:t>- Technology Upgradation (A-1)</a:t>
            </a:r>
          </a:p>
          <a:p>
            <a:r>
              <a:rPr lang="en-US" sz="2400" dirty="0"/>
              <a:t>- Low Cost Automation (A-3)</a:t>
            </a:r>
          </a:p>
          <a:p>
            <a:r>
              <a:rPr lang="en-US" sz="2400" dirty="0"/>
              <a:t>- </a:t>
            </a:r>
            <a:r>
              <a:rPr lang="en-US" sz="2400" dirty="0" err="1"/>
              <a:t>Swachh</a:t>
            </a:r>
            <a:r>
              <a:rPr lang="en-US" sz="2400" dirty="0"/>
              <a:t> Workplace (C-1)</a:t>
            </a:r>
          </a:p>
          <a:p>
            <a:r>
              <a:rPr lang="en-US" sz="2400" dirty="0"/>
              <a:t>- Daily Works Management (C-2)</a:t>
            </a:r>
          </a:p>
          <a:p>
            <a:r>
              <a:rPr lang="en-US" sz="2400" dirty="0"/>
              <a:t>- Plant Layout (K-1)</a:t>
            </a:r>
          </a:p>
          <a:p>
            <a:r>
              <a:rPr lang="en-US" sz="2400" dirty="0"/>
              <a:t>- Safe Working Environment (A-5)</a:t>
            </a:r>
          </a:p>
          <a:p>
            <a:pPr lvl="1"/>
            <a:endParaRPr lang="en-US" sz="2400" dirty="0"/>
          </a:p>
          <a:p>
            <a:endParaRPr lang="en-US" sz="2400" dirty="0"/>
          </a:p>
        </p:txBody>
      </p:sp>
    </p:spTree>
    <p:extLst>
      <p:ext uri="{BB962C8B-B14F-4D97-AF65-F5344CB8AC3E}">
        <p14:creationId xmlns:p14="http://schemas.microsoft.com/office/powerpoint/2010/main" val="1064855392"/>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9093" y="1226712"/>
            <a:ext cx="7620000" cy="4525963"/>
          </a:xfrm>
        </p:spPr>
        <p:txBody>
          <a:bodyPr>
            <a:normAutofit/>
          </a:bodyPr>
          <a:lstStyle/>
          <a:p>
            <a:r>
              <a:rPr lang="en-US" sz="2400" u="sng" dirty="0"/>
              <a:t>Production Systems </a:t>
            </a:r>
          </a:p>
          <a:p>
            <a:endParaRPr lang="en-US" sz="2400" dirty="0"/>
          </a:p>
          <a:p>
            <a:r>
              <a:rPr lang="en-US" sz="2400" dirty="0"/>
              <a:t>- Planned Maintenance (C-3)</a:t>
            </a:r>
          </a:p>
          <a:p>
            <a:r>
              <a:rPr lang="en-US" sz="2400" dirty="0"/>
              <a:t>- OEE (P-4)</a:t>
            </a:r>
          </a:p>
          <a:p>
            <a:r>
              <a:rPr lang="en-US" sz="2400" dirty="0"/>
              <a:t>- Waste Management (A-4)</a:t>
            </a:r>
          </a:p>
          <a:p>
            <a:r>
              <a:rPr lang="en-US" sz="2400" dirty="0"/>
              <a:t>- Material Handling (K-3)</a:t>
            </a:r>
          </a:p>
          <a:p>
            <a:r>
              <a:rPr lang="en-US" sz="2400" dirty="0"/>
              <a:t>- Transport &amp; Storage (E-1)</a:t>
            </a:r>
          </a:p>
          <a:p>
            <a:r>
              <a:rPr lang="en-US" sz="2400" dirty="0"/>
              <a:t>- Timely Delivery (E-2)</a:t>
            </a:r>
          </a:p>
          <a:p>
            <a:pPr lvl="1"/>
            <a:endParaRPr lang="en-US" sz="2400" dirty="0"/>
          </a:p>
          <a:p>
            <a:endParaRPr lang="en-US" sz="2400" dirty="0"/>
          </a:p>
        </p:txBody>
      </p:sp>
    </p:spTree>
    <p:extLst>
      <p:ext uri="{BB962C8B-B14F-4D97-AF65-F5344CB8AC3E}">
        <p14:creationId xmlns:p14="http://schemas.microsoft.com/office/powerpoint/2010/main" val="1139821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00" dirty="0">
                <a:solidFill>
                  <a:schemeClr val="bg1"/>
                </a:solidFill>
              </a:rPr>
              <a:t> Dashboard established across product lines for monitoring performance on QCDSM</a:t>
            </a:r>
          </a:p>
        </p:txBody>
      </p:sp>
      <p:sp>
        <p:nvSpPr>
          <p:cNvPr id="20" name="Rectangle 19"/>
          <p:cNvSpPr/>
          <p:nvPr/>
        </p:nvSpPr>
        <p:spPr>
          <a:xfrm>
            <a:off x="6888975" y="1219144"/>
            <a:ext cx="2177767"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Visual boards to showcase the daily , weekly and monthly performance of workmen</a:t>
            </a:r>
          </a:p>
        </p:txBody>
      </p:sp>
      <p:sp>
        <p:nvSpPr>
          <p:cNvPr id="24" name="Rectangle 23"/>
          <p:cNvSpPr/>
          <p:nvPr/>
        </p:nvSpPr>
        <p:spPr>
          <a:xfrm>
            <a:off x="4994945" y="2336989"/>
            <a:ext cx="18101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Majority of the workmen participate in daily stand -up short meetings with defined agenda</a:t>
            </a:r>
          </a:p>
        </p:txBody>
      </p:sp>
      <p:sp>
        <p:nvSpPr>
          <p:cNvPr id="29" name="Rectangle 28"/>
          <p:cNvSpPr/>
          <p:nvPr/>
        </p:nvSpPr>
        <p:spPr>
          <a:xfrm>
            <a:off x="4994945" y="3548295"/>
            <a:ext cx="18101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to address gaps in QCDSM targets</a:t>
            </a:r>
          </a:p>
        </p:txBody>
      </p:sp>
      <p:sp>
        <p:nvSpPr>
          <p:cNvPr id="34" name="Rectangle 33"/>
          <p:cNvSpPr/>
          <p:nvPr/>
        </p:nvSpPr>
        <p:spPr>
          <a:xfrm>
            <a:off x="4994945" y="4803580"/>
            <a:ext cx="18101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targets have been met for QCD improvements</a:t>
            </a:r>
          </a:p>
        </p:txBody>
      </p:sp>
      <p:sp>
        <p:nvSpPr>
          <p:cNvPr id="44" name="Rectangle 43"/>
          <p:cNvSpPr/>
          <p:nvPr/>
        </p:nvSpPr>
        <p:spPr>
          <a:xfrm>
            <a:off x="4994945" y="5765302"/>
            <a:ext cx="18101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targets have been met for QCD improvements</a:t>
            </a:r>
          </a:p>
        </p:txBody>
      </p:sp>
      <p:sp>
        <p:nvSpPr>
          <p:cNvPr id="45" name="Rectangle 44"/>
          <p:cNvSpPr/>
          <p:nvPr/>
        </p:nvSpPr>
        <p:spPr>
          <a:xfrm>
            <a:off x="6888975" y="5765302"/>
            <a:ext cx="2177767"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targets have been met for QCD improvements</a:t>
            </a:r>
          </a:p>
        </p:txBody>
      </p:sp>
      <p:sp>
        <p:nvSpPr>
          <p:cNvPr id="46" name="Rectangle 45"/>
          <p:cNvSpPr/>
          <p:nvPr/>
        </p:nvSpPr>
        <p:spPr>
          <a:xfrm>
            <a:off x="93245" y="5758222"/>
            <a:ext cx="700590"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1510702071"/>
      </p:ext>
    </p:extLst>
  </p:cSld>
  <p:clrMapOvr>
    <a:masterClrMapping/>
  </p:clrMapOvr>
  <p:transition spd="slow">
    <p:wipe dir="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06463467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2" y="1200955"/>
            <a:ext cx="7620000" cy="4525963"/>
          </a:xfrm>
        </p:spPr>
        <p:txBody>
          <a:bodyPr>
            <a:normAutofit/>
          </a:bodyPr>
          <a:lstStyle/>
          <a:p>
            <a:r>
              <a:rPr lang="en-US" sz="2400" u="sng" dirty="0"/>
              <a:t>Quality Management  &amp; Design</a:t>
            </a:r>
          </a:p>
          <a:p>
            <a:endParaRPr lang="en-US" sz="2400" dirty="0"/>
          </a:p>
          <a:p>
            <a:r>
              <a:rPr lang="en-US" sz="2400" dirty="0"/>
              <a:t>- Process Capability (A-2)</a:t>
            </a:r>
          </a:p>
          <a:p>
            <a:r>
              <a:rPr lang="en-US" sz="2400" dirty="0"/>
              <a:t>- Process Validation (B-1)</a:t>
            </a:r>
          </a:p>
          <a:p>
            <a:r>
              <a:rPr lang="en-US" sz="2400" dirty="0"/>
              <a:t>- Process Control (C-4)</a:t>
            </a:r>
          </a:p>
          <a:p>
            <a:r>
              <a:rPr lang="en-US" sz="2400" dirty="0"/>
              <a:t>- Design Capability (D-1)</a:t>
            </a:r>
          </a:p>
          <a:p>
            <a:r>
              <a:rPr lang="en-US" sz="2400" dirty="0"/>
              <a:t>- Design Process (D-2)</a:t>
            </a:r>
          </a:p>
          <a:p>
            <a:r>
              <a:rPr lang="en-US" sz="2400" dirty="0"/>
              <a:t>- Outgoing Quality (O-1)</a:t>
            </a:r>
          </a:p>
          <a:p>
            <a:r>
              <a:rPr lang="en-US" sz="2400" dirty="0"/>
              <a:t>- In-house Quality (O-2)</a:t>
            </a:r>
          </a:p>
          <a:p>
            <a:r>
              <a:rPr lang="en-US" sz="2400" dirty="0"/>
              <a:t>- Field Performance Quality (O-3)</a:t>
            </a:r>
          </a:p>
          <a:p>
            <a:r>
              <a:rPr lang="en-US" sz="2400" dirty="0"/>
              <a:t>- Scrap Reduction (P-2)</a:t>
            </a:r>
          </a:p>
          <a:p>
            <a:pPr lvl="1"/>
            <a:endParaRPr lang="en-US" sz="2400" dirty="0"/>
          </a:p>
          <a:p>
            <a:endParaRPr lang="en-US" sz="2400" dirty="0"/>
          </a:p>
        </p:txBody>
      </p:sp>
    </p:spTree>
    <p:extLst>
      <p:ext uri="{BB962C8B-B14F-4D97-AF65-F5344CB8AC3E}">
        <p14:creationId xmlns:p14="http://schemas.microsoft.com/office/powerpoint/2010/main" val="3142479822"/>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3-3:</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325253594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8941" y="1278228"/>
            <a:ext cx="7620000" cy="4525963"/>
          </a:xfrm>
        </p:spPr>
        <p:txBody>
          <a:bodyPr>
            <a:normAutofit/>
          </a:bodyPr>
          <a:lstStyle/>
          <a:p>
            <a:r>
              <a:rPr lang="en-US" sz="2400" u="sng" dirty="0"/>
              <a:t>Environment  Management - &amp; Energy Management</a:t>
            </a:r>
            <a:endParaRPr lang="en-US" sz="2400" dirty="0"/>
          </a:p>
          <a:p>
            <a:r>
              <a:rPr lang="en-US" sz="2400" dirty="0"/>
              <a:t> </a:t>
            </a:r>
          </a:p>
          <a:p>
            <a:r>
              <a:rPr lang="en-US" sz="2400" dirty="0"/>
              <a:t>- System For Abatement of Effluents, Emissions, </a:t>
            </a:r>
            <a:r>
              <a:rPr lang="en-US" sz="2400" dirty="0" err="1"/>
              <a:t>etc</a:t>
            </a:r>
            <a:r>
              <a:rPr lang="en-US" sz="2400" dirty="0"/>
              <a:t> (F-2)</a:t>
            </a:r>
          </a:p>
          <a:p>
            <a:r>
              <a:rPr lang="en-US" sz="2400" dirty="0"/>
              <a:t>- Planned Maintenance of EMS (H-1)</a:t>
            </a:r>
          </a:p>
          <a:p>
            <a:r>
              <a:rPr lang="en-US" sz="2400" dirty="0"/>
              <a:t>- System For Natural Resource Conservation (F-4)</a:t>
            </a:r>
          </a:p>
          <a:p>
            <a:r>
              <a:rPr lang="en-US" sz="2400" dirty="0"/>
              <a:t>- System For Energy Efficiency  (F-3)</a:t>
            </a:r>
          </a:p>
          <a:p>
            <a:r>
              <a:rPr lang="en-US" sz="2400" dirty="0"/>
              <a:t>- Optimal use of Natural Resources (Q-1)</a:t>
            </a:r>
          </a:p>
          <a:p>
            <a:r>
              <a:rPr lang="en-US" sz="2400" dirty="0"/>
              <a:t>- Energy Performance (Q-2)</a:t>
            </a:r>
          </a:p>
          <a:p>
            <a:r>
              <a:rPr lang="en-US" sz="2400" dirty="0"/>
              <a:t>- Environmental Performance (Q-3)</a:t>
            </a:r>
          </a:p>
          <a:p>
            <a:pPr marL="1215" lvl="1" indent="0">
              <a:buNone/>
            </a:pPr>
            <a:endParaRPr lang="en-US" sz="2400" dirty="0"/>
          </a:p>
          <a:p>
            <a:endParaRPr lang="en-US" sz="2400" dirty="0"/>
          </a:p>
        </p:txBody>
      </p:sp>
    </p:spTree>
    <p:extLst>
      <p:ext uri="{BB962C8B-B14F-4D97-AF65-F5344CB8AC3E}">
        <p14:creationId xmlns:p14="http://schemas.microsoft.com/office/powerpoint/2010/main" val="240440817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1" y="1278228"/>
            <a:ext cx="7620000" cy="4525963"/>
          </a:xfrm>
        </p:spPr>
        <p:txBody>
          <a:bodyPr>
            <a:normAutofit/>
          </a:bodyPr>
          <a:lstStyle/>
          <a:p>
            <a:r>
              <a:rPr lang="en-US" sz="2400" u="sng" dirty="0"/>
              <a:t>Human Resource Management </a:t>
            </a:r>
          </a:p>
          <a:p>
            <a:endParaRPr lang="en-US" sz="2400" dirty="0"/>
          </a:p>
          <a:p>
            <a:r>
              <a:rPr lang="en-US" sz="2400" dirty="0"/>
              <a:t>- Employee Involvement (L-2)</a:t>
            </a:r>
          </a:p>
          <a:p>
            <a:r>
              <a:rPr lang="en-US" sz="2400" dirty="0"/>
              <a:t> </a:t>
            </a:r>
          </a:p>
          <a:p>
            <a:endParaRPr lang="en-US" sz="2400" u="sng" dirty="0"/>
          </a:p>
          <a:p>
            <a:r>
              <a:rPr lang="en-US" sz="2400" u="sng" dirty="0"/>
              <a:t>Business performance</a:t>
            </a:r>
            <a:endParaRPr lang="en-US" sz="2400" dirty="0"/>
          </a:p>
          <a:p>
            <a:r>
              <a:rPr lang="en-US" sz="2400" dirty="0"/>
              <a:t> </a:t>
            </a:r>
          </a:p>
          <a:p>
            <a:r>
              <a:rPr lang="en-US" sz="2400" dirty="0"/>
              <a:t>- Turnover Growth (R-1)</a:t>
            </a:r>
          </a:p>
          <a:p>
            <a:r>
              <a:rPr lang="en-US" sz="2400" dirty="0"/>
              <a:t>- Profitability Growth (R-2)</a:t>
            </a:r>
          </a:p>
          <a:p>
            <a:r>
              <a:rPr lang="en-US" sz="2400" dirty="0"/>
              <a:t>- Inventory Turnover (R-3)</a:t>
            </a:r>
          </a:p>
          <a:p>
            <a:endParaRPr lang="en-US" sz="2400" dirty="0"/>
          </a:p>
        </p:txBody>
      </p:sp>
    </p:spTree>
    <p:extLst>
      <p:ext uri="{BB962C8B-B14F-4D97-AF65-F5344CB8AC3E}">
        <p14:creationId xmlns:p14="http://schemas.microsoft.com/office/powerpoint/2010/main" val="3828847744"/>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7BA3E-C1B4-4C32-91C2-8590CA022392}"/>
              </a:ext>
            </a:extLst>
          </p:cNvPr>
          <p:cNvSpPr>
            <a:spLocks noGrp="1"/>
          </p:cNvSpPr>
          <p:nvPr>
            <p:ph type="ctrTitle"/>
          </p:nvPr>
        </p:nvSpPr>
        <p:spPr/>
        <p:txBody>
          <a:bodyPr/>
          <a:lstStyle/>
          <a:p>
            <a:r>
              <a:rPr lang="en-US" dirty="0"/>
              <a:t>Day 5</a:t>
            </a:r>
            <a:br>
              <a:rPr lang="en-US" dirty="0"/>
            </a:br>
            <a:r>
              <a:rPr lang="en-US" dirty="0"/>
              <a:t>Session 2</a:t>
            </a:r>
          </a:p>
        </p:txBody>
      </p:sp>
    </p:spTree>
    <p:extLst>
      <p:ext uri="{BB962C8B-B14F-4D97-AF65-F5344CB8AC3E}">
        <p14:creationId xmlns:p14="http://schemas.microsoft.com/office/powerpoint/2010/main" val="2210756796"/>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324" y="4112046"/>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MOCK ASSESSMENT:   ROLE PLAY</a:t>
            </a:r>
          </a:p>
        </p:txBody>
      </p:sp>
    </p:spTree>
    <p:extLst>
      <p:ext uri="{BB962C8B-B14F-4D97-AF65-F5344CB8AC3E}">
        <p14:creationId xmlns:p14="http://schemas.microsoft.com/office/powerpoint/2010/main" val="4172694398"/>
      </p:ext>
    </p:extLst>
  </p:cSld>
  <p:clrMapOvr>
    <a:masterClrMapping/>
  </p:clrMapOvr>
  <p:transition spd="slow">
    <p:wipe dir="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7BA3E-C1B4-4C32-91C2-8590CA022392}"/>
              </a:ext>
            </a:extLst>
          </p:cNvPr>
          <p:cNvSpPr>
            <a:spLocks noGrp="1"/>
          </p:cNvSpPr>
          <p:nvPr>
            <p:ph type="ctrTitle"/>
          </p:nvPr>
        </p:nvSpPr>
        <p:spPr/>
        <p:txBody>
          <a:bodyPr/>
          <a:lstStyle/>
          <a:p>
            <a:r>
              <a:rPr lang="en-US" dirty="0"/>
              <a:t>Day 5</a:t>
            </a:r>
            <a:br>
              <a:rPr lang="en-US" dirty="0"/>
            </a:br>
            <a:r>
              <a:rPr lang="en-US" dirty="0"/>
              <a:t>Session 3 &amp; 4</a:t>
            </a:r>
          </a:p>
        </p:txBody>
      </p:sp>
    </p:spTree>
    <p:extLst>
      <p:ext uri="{BB962C8B-B14F-4D97-AF65-F5344CB8AC3E}">
        <p14:creationId xmlns:p14="http://schemas.microsoft.com/office/powerpoint/2010/main" val="380695890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1376741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a:fillRect/>
          </a:stretch>
        </p:blipFill>
        <p:spPr bwMode="auto">
          <a:xfrm>
            <a:off x="2259106" y="1143000"/>
            <a:ext cx="4583528" cy="5063178"/>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a:fillRect/>
          </a:stretch>
        </p:blipFill>
        <p:spPr bwMode="auto">
          <a:xfrm>
            <a:off x="47498" y="1099929"/>
            <a:ext cx="8630236" cy="523363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316" name="Picture 4" descr="Image result for child i know everything">
            <a:extLst>
              <a:ext uri="{FF2B5EF4-FFF2-40B4-BE49-F238E27FC236}">
                <a16:creationId xmlns:a16="http://schemas.microsoft.com/office/drawing/2014/main" id="{1197924F-00B4-45ED-BDFB-91FAE932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70" y="868679"/>
            <a:ext cx="5130370" cy="5272317"/>
          </a:xfrm>
          <a:prstGeom prst="rect">
            <a:avLst/>
          </a:prstGeom>
          <a:noFill/>
          <a:extLst>
            <a:ext uri="{909E8E84-426E-40DD-AFC4-6F175D3DCCD1}">
              <a14:hiddenFill xmlns:a14="http://schemas.microsoft.com/office/drawing/2010/main">
                <a:solidFill>
                  <a:srgbClr val="FFFFFF"/>
                </a:solidFill>
              </a14:hiddenFill>
            </a:ext>
          </a:extLst>
        </p:spPr>
      </p:pic>
      <p:pic>
        <p:nvPicPr>
          <p:cNvPr id="141318" name="Picture 6" descr="Image result for i know everything">
            <a:extLst>
              <a:ext uri="{FF2B5EF4-FFF2-40B4-BE49-F238E27FC236}">
                <a16:creationId xmlns:a16="http://schemas.microsoft.com/office/drawing/2014/main" id="{D00C6770-66C1-43FF-9227-8644D12E5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1" y="771162"/>
            <a:ext cx="7927658"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A-1</a:t>
            </a:r>
            <a:br>
              <a:rPr lang="en-US" b="1" dirty="0">
                <a:solidFill>
                  <a:schemeClr val="tx1"/>
                </a:solidFill>
              </a:rPr>
            </a:br>
            <a:r>
              <a:rPr lang="en-US" b="1" dirty="0">
                <a:solidFill>
                  <a:schemeClr val="tx1"/>
                </a:solidFill>
              </a:rPr>
              <a:t>Technology Upgradation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panose="02020603050405020304"/>
                <a:cs typeface="Times New Roman" panose="02020603050405020304"/>
              </a:rPr>
              <a:t>Technology selection &amp; continual </a:t>
            </a:r>
            <a:r>
              <a:rPr lang="en-IN" sz="2000" dirty="0" err="1">
                <a:solidFill>
                  <a:srgbClr val="000000"/>
                </a:solidFill>
                <a:ea typeface="Times New Roman" panose="02020603050405020304"/>
                <a:cs typeface="Times New Roman" panose="02020603050405020304"/>
              </a:rPr>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20-50% critical machines have automated setting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50-75% critical machines have automated setting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&gt;75% critical machines have automated setting</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installed to monitor machines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with feedback loop for correction established to monitor machines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A-3</a:t>
            </a:r>
            <a:br>
              <a:rPr lang="en-IN" b="1" dirty="0">
                <a:solidFill>
                  <a:schemeClr val="tx1"/>
                </a:solidFill>
              </a:rPr>
            </a:br>
            <a:r>
              <a:rPr lang="en-IN" b="1" dirty="0">
                <a:solidFill>
                  <a:schemeClr val="tx1"/>
                </a:solidFill>
              </a:rPr>
              <a:t>Low Cost Automation</a:t>
            </a:r>
          </a:p>
        </p:txBody>
      </p:sp>
    </p:spTree>
    <p:custDataLst>
      <p:tags r:id="rId1"/>
    </p:custData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87407" y="3768520"/>
            <a:ext cx="5912849" cy="2154436"/>
          </a:xfrm>
        </p:spPr>
        <p:txBody>
          <a:bodyPr/>
          <a:lstStyle/>
          <a:p>
            <a:pPr algn="ctr"/>
            <a:r>
              <a:rPr lang="en-IN" sz="2800" dirty="0">
                <a:solidFill>
                  <a:srgbClr val="000000"/>
                </a:solidFill>
                <a:ea typeface="MS Mincho" panose="02020609040205080304" charset="-128"/>
                <a:cs typeface="Arial" panose="020B0604020202020204"/>
              </a:rPr>
              <a:t>Replacing manual efforts with alternate mechanized operations developed locally to reduce quality variations, time &amp; cost of operations</a:t>
            </a:r>
            <a:endParaRPr lang="en-IN" sz="2800" dirty="0"/>
          </a:p>
        </p:txBody>
      </p:sp>
    </p:spTree>
    <p:custDataLst>
      <p:tags r:id="rId1"/>
    </p:custData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panose="02020603050405020304"/>
                <a:cs typeface="Times New Roman" panose="02020603050405020304"/>
              </a:rPr>
              <a:t>Low Cost Automation</a:t>
            </a:r>
            <a:endParaRPr lang="en-IN" sz="2000" dirty="0">
              <a:ea typeface="MS Mincho" panose="02020609040205080304" charset="-128"/>
              <a:cs typeface="Times New Roman" panose="02020603050405020304"/>
            </a:endParaRP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&gt;50%-75%</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75% to 95%</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&gt;95% of cases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99368" name="think-cell Slide" r:id="rId27" imgW="12700" imgH="12700" progId="TCLayout.ActiveDocument.1">
                  <p:embed/>
                </p:oleObj>
              </mc:Choice>
              <mc:Fallback>
                <p:oleObj name="think-cell Slide" r:id="rId27" imgW="12700" imgH="12700" progId="TCLayout.ActiveDocument.1">
                  <p:embed/>
                  <p:pic>
                    <p:nvPicPr>
                      <p:cNvPr id="0"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MS PGothic" panose="020B0600070205080204" pitchFamily="34" charset="-128"/>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 xmlns:a14="http://schemas.microsoft.com/office/drawing/2010/main">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MS PGothic" panose="020B0600070205080204" pitchFamily="34" charset="-128"/>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6" name="Straight Connector 55"/>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ZED model  conceptualized</a:t>
              </a:r>
            </a:p>
          </p:txBody>
        </p:sp>
        <p:sp>
          <p:nvSpPr>
            <p:cNvPr id="64" name="Rectangle 63"/>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5" name="Straight Connector 64"/>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First draft of the ZED Model prepared</a:t>
              </a:r>
            </a:p>
          </p:txBody>
        </p:sp>
        <p:sp>
          <p:nvSpPr>
            <p:cNvPr id="67" name="Rectangle 66"/>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8" name="Straight Connector 67"/>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lvl="1" indent="0" algn="ctr" eaLnBrk="1" fontAlgn="base" hangingPunct="1">
                <a:spcBef>
                  <a:spcPct val="0"/>
                </a:spcBef>
                <a:spcAft>
                  <a:spcPts val="285"/>
                </a:spcAft>
                <a:buClr>
                  <a:srgbClr val="FF6600"/>
                </a:buClr>
                <a:buNone/>
              </a:pPr>
              <a:r>
                <a:rPr lang="en-US" sz="1800" dirty="0">
                  <a:solidFill>
                    <a:srgbClr val="000000"/>
                  </a:solidFill>
                  <a:latin typeface="Calibri" panose="020F0502020204030204" pitchFamily="34" charset="0"/>
                  <a:ea typeface="MS PGothic" panose="020B0600070205080204" pitchFamily="34" charset="-128"/>
                </a:rPr>
                <a:t>Ministry of </a:t>
              </a:r>
              <a:r>
                <a:rPr lang="en-US" sz="1800" dirty="0" err="1">
                  <a:solidFill>
                    <a:srgbClr val="000000"/>
                  </a:solidFill>
                  <a:latin typeface="Calibri" panose="020F0502020204030204" pitchFamily="34" charset="0"/>
                  <a:ea typeface="MS PGothic" panose="020B0600070205080204" pitchFamily="34" charset="-128"/>
                </a:rPr>
                <a:t>MSME</a:t>
              </a:r>
              <a:r>
                <a:rPr lang="en-US" sz="1800" dirty="0">
                  <a:solidFill>
                    <a:srgbClr val="000000"/>
                  </a:solidFill>
                  <a:latin typeface="Calibri" panose="020F0502020204030204" pitchFamily="34" charset="0"/>
                  <a:ea typeface="MS PGothic" panose="020B0600070205080204" pitchFamily="34" charset="-128"/>
                </a:rPr>
                <a:t> initiated Scheme approval process </a:t>
              </a:r>
            </a:p>
          </p:txBody>
        </p:sp>
        <p:sp>
          <p:nvSpPr>
            <p:cNvPr id="70" name="Rectangle 69"/>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71" name="Straight Connector 70"/>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Pilot Project Completed</a:t>
              </a:r>
            </a:p>
          </p:txBody>
        </p:sp>
        <p:sp>
          <p:nvSpPr>
            <p:cNvPr id="58" name="Rectangle 57"/>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9" name="Straight Connector 58"/>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Release of Funds for Pilot Project by </a:t>
              </a:r>
              <a:r>
                <a:rPr lang="en-US" sz="1800" dirty="0" err="1">
                  <a:solidFill>
                    <a:srgbClr val="000000"/>
                  </a:solidFill>
                  <a:latin typeface="Calibri" panose="020F0502020204030204" pitchFamily="34" charset="0"/>
                  <a:ea typeface="MS PGothic" panose="020B0600070205080204" pitchFamily="34" charset="-128"/>
                </a:rPr>
                <a:t>DIPP</a:t>
              </a:r>
              <a:endParaRPr lang="en-US" sz="1800" dirty="0">
                <a:solidFill>
                  <a:srgbClr val="000000"/>
                </a:solidFill>
                <a:latin typeface="Calibri" panose="020F0502020204030204" pitchFamily="34" charset="0"/>
                <a:ea typeface="MS PGothic" panose="020B0600070205080204" pitchFamily="34" charset="-128"/>
              </a:endParaRPr>
            </a:p>
          </p:txBody>
        </p:sp>
        <p:sp>
          <p:nvSpPr>
            <p:cNvPr id="60" name="Rectangle 59"/>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1" name="Straight Connector 60"/>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88" name="Straight Connector 87"/>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99" name="Straight Connector 98"/>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MS PGothic" panose="020B0600070205080204" pitchFamily="34" charset="-128"/>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26" name="Straight Connector 125"/>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First SSC meeting</a:t>
              </a:r>
            </a:p>
          </p:txBody>
        </p:sp>
        <p:sp>
          <p:nvSpPr>
            <p:cNvPr id="121" name="Rectangle 120"/>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31" name="Straight Connector 130"/>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36" name="Rectangle 27"/>
            <p:cNvSpPr>
              <a:spLocks noChangeArrowheads="1"/>
            </p:cNvSpPr>
            <p:nvPr/>
          </p:nvSpPr>
          <p:spPr bwMode="gray">
            <a:xfrm>
              <a:off x="8079882" y="3456398"/>
              <a:ext cx="648887" cy="163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7-Mar,’17</a:t>
              </a:r>
            </a:p>
          </p:txBody>
        </p:sp>
        <p:sp>
          <p:nvSpPr>
            <p:cNvPr id="138" name="Rectangle 137"/>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b="1" dirty="0">
                  <a:solidFill>
                    <a:srgbClr val="000000"/>
                  </a:solidFill>
                  <a:latin typeface="Calibri" panose="020F0502020204030204" pitchFamily="34" charset="0"/>
                </a:rPr>
                <a:t>Training of Master Trainers</a:t>
              </a:r>
            </a:p>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45" name="Straight Connector 144"/>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5"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C-3</a:t>
            </a:r>
            <a:br>
              <a:rPr lang="en-US" b="1" dirty="0">
                <a:solidFill>
                  <a:schemeClr val="tx1"/>
                </a:solidFill>
              </a:rPr>
            </a:br>
            <a:r>
              <a:rPr lang="en-US" b="1" dirty="0">
                <a:solidFill>
                  <a:schemeClr val="tx1"/>
                </a:solidFill>
              </a:rPr>
              <a:t>Planned Maintenance</a:t>
            </a:r>
            <a:endParaRPr lang="en-IN" b="1" dirty="0">
              <a:solidFill>
                <a:schemeClr val="tx1"/>
              </a:solidFill>
            </a:endParaRPr>
          </a:p>
        </p:txBody>
      </p:sp>
    </p:spTree>
    <p:custDataLst>
      <p:tags r:id="rId1"/>
    </p:custData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50%-75% of critical machines</a:t>
            </a:r>
          </a:p>
        </p:txBody>
      </p:sp>
      <p:sp>
        <p:nvSpPr>
          <p:cNvPr id="19" name="Rectangle 18"/>
          <p:cNvSpPr/>
          <p:nvPr/>
        </p:nvSpPr>
        <p:spPr>
          <a:xfrm>
            <a:off x="5888687"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100% critical machines</a:t>
            </a:r>
          </a:p>
        </p:txBody>
      </p:sp>
      <p:sp>
        <p:nvSpPr>
          <p:cNvPr id="20" name="Rectangle 19"/>
          <p:cNvSpPr/>
          <p:nvPr/>
        </p:nvSpPr>
        <p:spPr>
          <a:xfrm>
            <a:off x="752835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all machines (including non-critical)</a:t>
            </a:r>
          </a:p>
        </p:txBody>
      </p:sp>
      <p:sp>
        <p:nvSpPr>
          <p:cNvPr id="21" name="Rectangle 20"/>
          <p:cNvSpPr/>
          <p:nvPr/>
        </p:nvSpPr>
        <p:spPr>
          <a:xfrm>
            <a:off x="980186"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adherence to planned maintenance plan is 80%-95%</a:t>
            </a:r>
          </a:p>
        </p:txBody>
      </p:sp>
      <p:sp>
        <p:nvSpPr>
          <p:cNvPr id="24" name="Rectangle 23"/>
          <p:cNvSpPr/>
          <p:nvPr/>
        </p:nvSpPr>
        <p:spPr>
          <a:xfrm>
            <a:off x="5888687"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Adherence to planned maintenance plan is &gt;95%</a:t>
            </a:r>
          </a:p>
        </p:txBody>
      </p:sp>
      <p:sp>
        <p:nvSpPr>
          <p:cNvPr id="25" name="Rectangle 24"/>
          <p:cNvSpPr/>
          <p:nvPr/>
        </p:nvSpPr>
        <p:spPr>
          <a:xfrm>
            <a:off x="752835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&lt;30% of critical machines</a:t>
            </a:r>
          </a:p>
        </p:txBody>
      </p:sp>
      <p:sp>
        <p:nvSpPr>
          <p:cNvPr id="34" name="Rectangle 33"/>
          <p:cNvSpPr/>
          <p:nvPr/>
        </p:nvSpPr>
        <p:spPr>
          <a:xfrm>
            <a:off x="5888687"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30-60% of critical machines</a:t>
            </a:r>
          </a:p>
        </p:txBody>
      </p:sp>
      <p:sp>
        <p:nvSpPr>
          <p:cNvPr id="35" name="Rectangle 34"/>
          <p:cNvSpPr/>
          <p:nvPr/>
        </p:nvSpPr>
        <p:spPr>
          <a:xfrm>
            <a:off x="752835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&gt;60% of critical machines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a:fillRect/>
          </a:stretch>
        </p:blipFill>
        <p:spPr bwMode="auto">
          <a:xfrm>
            <a:off x="380107" y="1287605"/>
            <a:ext cx="8238484" cy="475012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P-4</a:t>
            </a:r>
            <a:br>
              <a:rPr lang="en-IN" b="1" dirty="0">
                <a:solidFill>
                  <a:schemeClr val="tx1"/>
                </a:solidFill>
              </a:rPr>
            </a:br>
            <a:r>
              <a:rPr lang="en-IN" b="1" dirty="0">
                <a:solidFill>
                  <a:schemeClr val="tx1"/>
                </a:solidFill>
              </a:rPr>
              <a:t>Overall Equipment Effectiveness </a:t>
            </a:r>
          </a:p>
        </p:txBody>
      </p:sp>
    </p:spTree>
    <p:custDataLst>
      <p:tags r:id="rId1"/>
    </p:custData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OEE is between 50% and 60%</a:t>
            </a:r>
          </a:p>
        </p:txBody>
      </p:sp>
      <p:sp>
        <p:nvSpPr>
          <p:cNvPr id="19" name="Rectangle 18"/>
          <p:cNvSpPr/>
          <p:nvPr/>
        </p:nvSpPr>
        <p:spPr>
          <a:xfrm>
            <a:off x="5888687"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ustDataLst>
      <p:tags r:id="rId1"/>
    </p:custData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92" name="think-cell Slide" r:id="rId9" imgW="12700" imgH="12700" progId="TCLayout.ActiveDocument.1">
                  <p:embed/>
                </p:oleObj>
              </mc:Choice>
              <mc:Fallback>
                <p:oleObj name="think-cell Slide" r:id="rId9" imgW="12700" imgH="12700" progId="TCLayout.ActiveDocument.1">
                  <p:embed/>
                  <p:pic>
                    <p:nvPicPr>
                      <p:cNvPr id="0" name="Picture 41538"/>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p:nvPr/>
        </p:nvSpPr>
        <p:spPr>
          <a:xfrm>
            <a:off x="507460" y="4410987"/>
            <a:ext cx="8030935" cy="845231"/>
          </a:xfrm>
          <a:prstGeom prst="rect">
            <a:avLst/>
          </a:prstGeom>
          <a:noFill/>
        </p:spPr>
        <p:txBody>
          <a:bodyPr wrap="square" rtlCol="0">
            <a:spAutoFit/>
          </a:bodyPr>
          <a:lstStyle/>
          <a:p>
            <a:pPr algn="ctr" fontAlgn="base">
              <a:spcBef>
                <a:spcPts val="605"/>
              </a:spcBef>
              <a:spcAft>
                <a:spcPct val="0"/>
              </a:spcAft>
            </a:pPr>
            <a:r>
              <a:rPr lang="en-US" sz="1630" b="1" dirty="0">
                <a:solidFill>
                  <a:srgbClr val="000000"/>
                </a:solidFill>
                <a:latin typeface="Arial" panose="020B0604020202020204" pitchFamily="34" charset="0"/>
              </a:rPr>
              <a:t>“The Government has decided to implement the ZED Certification Scheme for 22,222 MSMEs unit with a total budget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491 Crores (including Government of India contribution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365 Crores) during the 12th Five Year Plan”</a:t>
            </a:r>
            <a:endParaRPr lang="en-US" sz="1630" dirty="0">
              <a:solidFill>
                <a:srgbClr val="808080"/>
              </a:solidFill>
              <a:latin typeface="Arial" panose="020B0604020202020204" pitchFamily="34" charset="0"/>
            </a:endParaRPr>
          </a:p>
        </p:txBody>
      </p:sp>
      <p:grpSp>
        <p:nvGrpSpPr>
          <p:cNvPr id="14" name="Group 13"/>
          <p:cNvGrpSpPr/>
          <p:nvPr/>
        </p:nvGrpSpPr>
        <p:grpSpPr>
          <a:xfrm>
            <a:off x="507460" y="4270894"/>
            <a:ext cx="8108505" cy="1125416"/>
            <a:chOff x="13830300" y="15774177"/>
            <a:chExt cx="11944350" cy="11869545"/>
          </a:xfrm>
        </p:grpSpPr>
        <p:cxnSp>
          <p:nvCxnSpPr>
            <p:cNvPr id="15" name="Straight Connector 1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K-1</a:t>
            </a:r>
            <a:br>
              <a:rPr lang="en-US" b="1" dirty="0">
                <a:solidFill>
                  <a:schemeClr val="tx1"/>
                </a:solidFill>
              </a:rPr>
            </a:br>
            <a:r>
              <a:rPr lang="en-US" b="1" dirty="0">
                <a:solidFill>
                  <a:schemeClr val="tx1"/>
                </a:solidFill>
              </a:rPr>
              <a:t>Plant Layout</a:t>
            </a:r>
            <a:endParaRPr lang="en-IN" b="1" dirty="0">
              <a:solidFill>
                <a:schemeClr val="tx1"/>
              </a:solidFill>
            </a:endParaRPr>
          </a:p>
        </p:txBody>
      </p:sp>
    </p:spTree>
    <p:custDataLst>
      <p:tags r:id="rId1"/>
    </p:custData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Layouts are reviewed periodically and improved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Layout solutions have improved safety and reduced production lead times; Cellular designs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management of total flow and plant layout exist</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monitoring of benefits of improved layout is done for PDCA</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 xmlns:a14="http://schemas.microsoft.com/office/drawing/2010/main">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p:nvPr/>
        </p:nvGrpSpPr>
        <p:grpSpPr bwMode="auto">
          <a:xfrm>
            <a:off x="869696" y="2083422"/>
            <a:ext cx="7271833" cy="3691925"/>
            <a:chOff x="567" y="1443"/>
            <a:chExt cx="4674" cy="2373"/>
          </a:xfrm>
        </p:grpSpPr>
        <p:grpSp>
          <p:nvGrpSpPr>
            <p:cNvPr id="15" name="Group 5"/>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0" b="1" dirty="0">
                    <a:solidFill>
                      <a:srgbClr val="000000"/>
                    </a:solidFill>
                    <a:latin typeface="Arial" panose="020B0604020202020204" pitchFamily="34" charset="0"/>
                  </a:rPr>
                  <a:t>JIT Layout Tactics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work cells for families of products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Include a large number operations in a small area</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Minimize distance</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Design little space for inventory</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Improve employee communication</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Use </a:t>
                </a:r>
                <a:r>
                  <a:rPr lang="en-US" sz="2350" b="1" dirty="0" err="1">
                    <a:solidFill>
                      <a:srgbClr val="000000"/>
                    </a:solidFill>
                    <a:latin typeface="Arial" panose="020B0604020202020204" pitchFamily="34" charset="0"/>
                  </a:rPr>
                  <a:t>Poka</a:t>
                </a:r>
                <a:r>
                  <a:rPr lang="en-US" sz="2350" b="1" dirty="0">
                    <a:solidFill>
                      <a:srgbClr val="000000"/>
                    </a:solidFill>
                    <a:latin typeface="Arial" panose="020B0604020202020204" pitchFamily="34" charset="0"/>
                  </a:rPr>
                  <a:t>-yoke (fail safe) devices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flexible or movable equipment</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K-2</a:t>
            </a:r>
            <a:br>
              <a:rPr lang="en-US" b="1" dirty="0">
                <a:solidFill>
                  <a:schemeClr val="tx1"/>
                </a:solidFill>
              </a:rPr>
            </a:br>
            <a:r>
              <a:rPr lang="en-US" b="1" dirty="0">
                <a:solidFill>
                  <a:schemeClr val="tx1"/>
                </a:solidFill>
              </a:rPr>
              <a:t>Materials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decided stock levels are maintained and reviewed to ensure reduction in inventory</a:t>
            </a:r>
          </a:p>
        </p:txBody>
      </p:sp>
      <p:sp>
        <p:nvSpPr>
          <p:cNvPr id="44" name="Rectangle 43"/>
          <p:cNvSpPr/>
          <p:nvPr/>
        </p:nvSpPr>
        <p:spPr>
          <a:xfrm>
            <a:off x="5305573" y="5747778"/>
            <a:ext cx="172234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K-3</a:t>
            </a:r>
            <a:br>
              <a:rPr lang="en-US" b="1" dirty="0">
                <a:solidFill>
                  <a:schemeClr val="tx1"/>
                </a:solidFill>
              </a:rPr>
            </a:br>
            <a:r>
              <a:rPr lang="en-US" b="1" dirty="0">
                <a:solidFill>
                  <a:schemeClr val="tx1"/>
                </a:solidFill>
              </a:rPr>
              <a:t>Material Handling </a:t>
            </a:r>
            <a:endParaRPr lang="en-IN" b="1" dirty="0">
              <a:solidFill>
                <a:schemeClr val="tx1"/>
              </a:solidFill>
            </a:endParaRPr>
          </a:p>
        </p:txBody>
      </p:sp>
    </p:spTree>
    <p:custDataLst>
      <p:tags r:id="rId1"/>
    </p:custData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Pilot Project to test ZED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Evolve an ecosystem around ZED</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Test existing value proposition and reveal deficiencies </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p:txBody>
      </p:sp>
      <p:sp>
        <p:nvSpPr>
          <p:cNvPr id="6" name="TextBox 5"/>
          <p:cNvSpPr txBox="1"/>
          <p:nvPr/>
        </p:nvSpPr>
        <p:spPr>
          <a:xfrm>
            <a:off x="3251118" y="2481030"/>
            <a:ext cx="2343875" cy="3046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Financial Support through subsidy by </a:t>
            </a:r>
            <a:r>
              <a:rPr lang="en-US" sz="1600" dirty="0" err="1">
                <a:solidFill>
                  <a:srgbClr val="000000"/>
                </a:solidFill>
                <a:ea typeface="Calibri" panose="020F0502020204030204" pitchFamily="34" charset="0"/>
                <a:cs typeface="Calibri" panose="020F0502020204030204" pitchFamily="34" charset="0"/>
              </a:rPr>
              <a:t>MoMSME</a:t>
            </a: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Assess, rate and handhold </a:t>
            </a:r>
            <a:r>
              <a:rPr lang="en-US" sz="1600" b="1" dirty="0">
                <a:solidFill>
                  <a:srgbClr val="000000"/>
                </a:solidFill>
                <a:ea typeface="Calibri" panose="020F0502020204030204" pitchFamily="34" charset="0"/>
                <a:cs typeface="Calibri" panose="020F0502020204030204" pitchFamily="34" charset="0"/>
              </a:rPr>
              <a:t>22,222 MSMEs</a:t>
            </a:r>
            <a:r>
              <a:rPr lang="en-US" sz="1600" dirty="0">
                <a:solidFill>
                  <a:srgbClr val="000000"/>
                </a:solidFill>
                <a:ea typeface="Calibri" panose="020F0502020204030204" pitchFamily="34" charset="0"/>
                <a:cs typeface="Calibri" panose="020F0502020204030204" pitchFamily="34" charset="0"/>
              </a:rPr>
              <a:t> </a:t>
            </a:r>
            <a:r>
              <a:rPr lang="en-US" sz="1600" b="1" dirty="0">
                <a:solidFill>
                  <a:srgbClr val="000000"/>
                </a:solidFill>
                <a:ea typeface="Calibri" panose="020F0502020204030204" pitchFamily="34" charset="0"/>
                <a:cs typeface="Calibri" panose="020F0502020204030204" pitchFamily="34" charset="0"/>
              </a:rPr>
              <a:t>units</a:t>
            </a:r>
            <a:r>
              <a:rPr lang="en-US" sz="1600" dirty="0">
                <a:solidFill>
                  <a:srgbClr val="000000"/>
                </a:solidFill>
                <a:ea typeface="Calibri" panose="020F0502020204030204" pitchFamily="34" charset="0"/>
                <a:cs typeface="Calibri" panose="020F0502020204030204" pitchFamily="34" charset="0"/>
              </a:rPr>
              <a:t> in the next 2-3 years</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Finalize value proposition for the ZED Scheme</a:t>
            </a:r>
          </a:p>
        </p:txBody>
      </p:sp>
      <p:sp>
        <p:nvSpPr>
          <p:cNvPr id="7" name="TextBox 6"/>
          <p:cNvSpPr txBox="1"/>
          <p:nvPr/>
        </p:nvSpPr>
        <p:spPr>
          <a:xfrm>
            <a:off x="5924597" y="2481030"/>
            <a:ext cx="2383061" cy="1815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Build Capacities and capabilities to Scale-up the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Target to cover </a:t>
            </a:r>
            <a:r>
              <a:rPr lang="en-US" sz="1600" b="1" dirty="0">
                <a:solidFill>
                  <a:srgbClr val="000000"/>
                </a:solidFill>
                <a:ea typeface="Calibri" panose="020F0502020204030204" pitchFamily="34" charset="0"/>
                <a:cs typeface="Calibri" panose="020F0502020204030204" pitchFamily="34" charset="0"/>
              </a:rPr>
              <a:t>1.25 </a:t>
            </a:r>
            <a:r>
              <a:rPr lang="en-US" sz="1600" b="1" dirty="0" err="1">
                <a:solidFill>
                  <a:srgbClr val="000000"/>
                </a:solidFill>
                <a:ea typeface="Calibri" panose="020F0502020204030204" pitchFamily="34" charset="0"/>
                <a:cs typeface="Calibri" panose="020F0502020204030204" pitchFamily="34" charset="0"/>
              </a:rPr>
              <a:t>mn</a:t>
            </a:r>
            <a:r>
              <a:rPr lang="en-US" sz="1600" b="1" dirty="0">
                <a:solidFill>
                  <a:srgbClr val="000000"/>
                </a:solidFill>
                <a:ea typeface="Calibri" panose="020F0502020204030204" pitchFamily="34" charset="0"/>
                <a:cs typeface="Calibri" panose="020F0502020204030204" pitchFamily="34" charset="0"/>
              </a:rPr>
              <a:t> MSMEs </a:t>
            </a:r>
            <a:r>
              <a:rPr lang="en-US" sz="1600" dirty="0">
                <a:solidFill>
                  <a:srgbClr val="000000"/>
                </a:solidFill>
                <a:ea typeface="Calibri" panose="020F0502020204030204" pitchFamily="34" charset="0"/>
                <a:cs typeface="Calibri" panose="020F0502020204030204" pitchFamily="34" charset="0"/>
              </a:rPr>
              <a:t>in the next 5-7 years</a:t>
            </a:r>
          </a:p>
        </p:txBody>
      </p:sp>
      <p:sp>
        <p:nvSpPr>
          <p:cNvPr id="5" name="Up Arrow 4"/>
          <p:cNvSpPr/>
          <p:nvPr/>
        </p:nvSpPr>
        <p:spPr>
          <a:xfrm>
            <a:off x="4272768" y="5680714"/>
            <a:ext cx="560438" cy="82332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Automated material handling systems in place and lean concepts implemented</a:t>
            </a:r>
          </a:p>
        </p:txBody>
      </p:sp>
      <p:sp>
        <p:nvSpPr>
          <p:cNvPr id="21" name="Rectangle 20"/>
          <p:cNvSpPr/>
          <p:nvPr/>
        </p:nvSpPr>
        <p:spPr>
          <a:xfrm>
            <a:off x="1001758"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a:t>
            </a:r>
            <a:r>
              <a:rPr lang="en-US" sz="1600" b="1" dirty="0">
                <a:solidFill>
                  <a:schemeClr val="bg1"/>
                </a:solidFill>
              </a:rPr>
              <a:t>+ </a:t>
            </a:r>
            <a:r>
              <a:rPr lang="en-US" sz="1050" dirty="0">
                <a:solidFill>
                  <a:schemeClr val="bg1"/>
                </a:solidFill>
              </a:rPr>
              <a:t>Continual PDCA for sustaining and improving material handling  systems</a:t>
            </a:r>
          </a:p>
        </p:txBody>
      </p:sp>
      <p:sp>
        <p:nvSpPr>
          <p:cNvPr id="36" name="Rectangle 35"/>
          <p:cNvSpPr/>
          <p:nvPr/>
        </p:nvSpPr>
        <p:spPr>
          <a:xfrm>
            <a:off x="1001758"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B-2</a:t>
            </a:r>
            <a:br>
              <a:rPr lang="en-US" b="1" dirty="0">
                <a:solidFill>
                  <a:schemeClr val="tx1"/>
                </a:solidFill>
              </a:rPr>
            </a:br>
            <a:r>
              <a:rPr lang="en-US" b="1" dirty="0">
                <a:solidFill>
                  <a:schemeClr val="tx1"/>
                </a:solidFill>
              </a:rPr>
              <a:t>Supplier Development</a:t>
            </a:r>
          </a:p>
        </p:txBody>
      </p:sp>
    </p:spTree>
    <p:custDataLst>
      <p:tags r:id="rId1"/>
    </p:custData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potential sources / areas for development of suppliers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together and create product development plan and organize resources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as a partner; Invest in R&amp;D for technology development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reviews conducted and plan fully implemented with critical suppliers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system in place based on periodic reviews of existing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a:t>
            </a:r>
            <a:r>
              <a:rPr lang="en-US" sz="1600" b="1" dirty="0">
                <a:solidFill>
                  <a:schemeClr val="bg1"/>
                </a:solidFill>
              </a:rPr>
              <a:t>+ </a:t>
            </a:r>
            <a:r>
              <a:rPr lang="en-US" sz="1050" dirty="0">
                <a:solidFill>
                  <a:schemeClr val="bg1"/>
                </a:solidFill>
              </a:rPr>
              <a:t>SOP developed for supplier evaluation ; 100% implementation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is basis for repeat ordering</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Supplier core competency developed for productivity, quality and delivery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M-1</a:t>
            </a:r>
            <a:br>
              <a:rPr lang="en-US" b="1" dirty="0">
                <a:solidFill>
                  <a:schemeClr val="tx1"/>
                </a:solidFill>
              </a:rPr>
            </a:br>
            <a:r>
              <a:rPr lang="en-US" b="1" dirty="0">
                <a:solidFill>
                  <a:schemeClr val="tx1"/>
                </a:solidFill>
              </a:rPr>
              <a:t>Outsourcing</a:t>
            </a:r>
            <a:endParaRPr lang="en-IN" b="1" dirty="0">
              <a:solidFill>
                <a:schemeClr val="tx1"/>
              </a:solidFill>
            </a:endParaRPr>
          </a:p>
        </p:txBody>
      </p:sp>
    </p:spTree>
    <p:custDataLst>
      <p:tags r:id="rId1"/>
    </p:custData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7571" y="3964458"/>
            <a:ext cx="7707085" cy="2523428"/>
          </a:xfrm>
        </p:spPr>
        <p:txBody>
          <a:bodyPr/>
          <a:lstStyle/>
          <a:p>
            <a:pPr algn="ctr"/>
            <a:r>
              <a:rPr lang="en-GB" sz="2800" dirty="0">
                <a:solidFill>
                  <a:srgbClr val="000000"/>
                </a:solidFill>
                <a:latin typeface="Cambria" panose="02040503050406030204"/>
                <a:ea typeface="MS Mincho" panose="02020609040205080304" charset="-128"/>
                <a:cs typeface="Arial" panose="020B0604020202020204"/>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Contract agreements are in place</a:t>
            </a:r>
          </a:p>
        </p:txBody>
      </p:sp>
      <p:sp>
        <p:nvSpPr>
          <p:cNvPr id="19" name="Rectangle 18"/>
          <p:cNvSpPr/>
          <p:nvPr/>
        </p:nvSpPr>
        <p:spPr>
          <a:xfrm>
            <a:off x="5888687"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Long term contracts / rate contracts for all key outsourced activities</a:t>
            </a:r>
          </a:p>
        </p:txBody>
      </p:sp>
      <p:sp>
        <p:nvSpPr>
          <p:cNvPr id="21" name="Rectangle 20"/>
          <p:cNvSpPr/>
          <p:nvPr/>
        </p:nvSpPr>
        <p:spPr>
          <a:xfrm>
            <a:off x="980186"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 deep understanding of what is core and what is non-core for business.</a:t>
            </a:r>
          </a:p>
        </p:txBody>
      </p:sp>
      <p:sp>
        <p:nvSpPr>
          <p:cNvPr id="31" name="Rectangle 30"/>
          <p:cNvSpPr/>
          <p:nvPr/>
        </p:nvSpPr>
        <p:spPr>
          <a:xfrm>
            <a:off x="980186"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panose="020B0604020202020204" pitchFamily="34"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panose="020B0604020202020204" pitchFamily="34"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panose="020B0604020202020204" pitchFamily="34"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panose="020B0604020202020204" pitchFamily="34"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p:nvPr/>
        </p:nvGrpSpPr>
        <p:grpSpPr>
          <a:xfrm>
            <a:off x="410864" y="928032"/>
            <a:ext cx="8513113" cy="5353497"/>
            <a:chOff x="13830300" y="15774177"/>
            <a:chExt cx="11944350" cy="11869545"/>
          </a:xfrm>
        </p:grpSpPr>
        <p:cxnSp>
          <p:nvCxnSpPr>
            <p:cNvPr id="10" name="Straight Connector 9"/>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E-1</a:t>
            </a:r>
            <a:br>
              <a:rPr lang="en-US" b="1" dirty="0">
                <a:solidFill>
                  <a:schemeClr val="tx1"/>
                </a:solidFill>
              </a:rPr>
            </a:br>
            <a:r>
              <a:rPr lang="en-US" b="1" dirty="0">
                <a:solidFill>
                  <a:schemeClr val="tx1"/>
                </a:solidFill>
              </a:rPr>
              <a:t>Transport and Storage</a:t>
            </a:r>
            <a:endParaRPr lang="en-IN" b="1" dirty="0">
              <a:solidFill>
                <a:schemeClr val="tx1"/>
              </a:solidFill>
            </a:endParaRPr>
          </a:p>
        </p:txBody>
      </p:sp>
    </p:spTree>
    <p:custDataLst>
      <p:tags r:id="rId1"/>
    </p:custData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3513" y="3888256"/>
            <a:ext cx="7315199"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Facilities &amp; methods for storage and transportation are appropriate to ensure product quality is retained till it reaches the customer</a:t>
            </a:r>
            <a:endParaRPr lang="en-IN" sz="2800" dirty="0"/>
          </a:p>
        </p:txBody>
      </p:sp>
    </p:spTree>
    <p:custDataLst>
      <p:tags r:id="rId1"/>
    </p:custData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Statutory / regulatory requirements met for packaging and transport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Reducing trend  of customer complaint over 3 years  in transportation and storage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customer complaints with respect to transportation/storage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solidFill>
                <a:schemeClr val="tx1"/>
              </a:solidFill>
            </a:endParaRPr>
          </a:p>
        </p:txBody>
      </p:sp>
    </p:spTree>
    <p:custDataLst>
      <p:tags r:id="rId1"/>
    </p:custData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Adherence to delivery timelines</a:t>
            </a:r>
            <a:endParaRPr lang="en-IN" sz="2800" dirty="0"/>
          </a:p>
        </p:txBody>
      </p:sp>
    </p:spTree>
    <p:custDataLst>
      <p:tags r:id="rId1"/>
    </p:custData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principles / projects are deployed to enhance timely delivery adherence</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Delivery delays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E-3</a:t>
            </a:r>
            <a:br>
              <a:rPr lang="en-US" b="1" dirty="0">
                <a:solidFill>
                  <a:schemeClr val="tx1"/>
                </a:solidFill>
              </a:rPr>
            </a:br>
            <a:r>
              <a:rPr lang="en-US" b="1" dirty="0">
                <a:solidFill>
                  <a:schemeClr val="tx1"/>
                </a:solidFill>
              </a:rPr>
              <a:t>Customer  Education</a:t>
            </a:r>
            <a:endParaRPr lang="en-IN" b="1" dirty="0">
              <a:solidFill>
                <a:schemeClr val="tx1"/>
              </a:solidFill>
            </a:endParaRPr>
          </a:p>
        </p:txBody>
      </p:sp>
    </p:spTree>
    <p:custDataLst>
      <p:tags r:id="rId1"/>
    </p:custData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4513" y="3953572"/>
            <a:ext cx="6651171"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Awareness is given to the user for proper use of the product during its life cycle to ensure that it performs as per requirement</a:t>
            </a:r>
            <a:endParaRPr lang="en-IN" sz="2800" dirty="0"/>
          </a:p>
        </p:txBody>
      </p:sp>
    </p:spTree>
    <p:custDataLst>
      <p:tags r:id="rId1"/>
    </p:custData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NAME" val="SingleBoat"/>
</p:tagLst>
</file>

<file path=ppt/tags/tag57.xml><?xml version="1.0" encoding="utf-8"?>
<p:tagLst xmlns:a="http://schemas.openxmlformats.org/drawingml/2006/main" xmlns:r="http://schemas.openxmlformats.org/officeDocument/2006/relationships" xmlns:p="http://schemas.openxmlformats.org/presentationml/2006/main">
  <p:tag name="NAME" val="SingleBoatShape"/>
</p:tagLst>
</file>

<file path=ppt/tags/tag58.xml><?xml version="1.0" encoding="utf-8"?>
<p:tagLst xmlns:a="http://schemas.openxmlformats.org/drawingml/2006/main" xmlns:r="http://schemas.openxmlformats.org/officeDocument/2006/relationships" xmlns:p="http://schemas.openxmlformats.org/presentationml/2006/main">
  <p:tag name="NAME" val="SingleBoatText"/>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NAME" val="Rectangle"/>
</p:tagLst>
</file>

<file path=ppt/tags/tag68.xml><?xml version="1.0" encoding="utf-8"?>
<p:tagLst xmlns:a="http://schemas.openxmlformats.org/drawingml/2006/main" xmlns:r="http://schemas.openxmlformats.org/officeDocument/2006/relationships" xmlns:p="http://schemas.openxmlformats.org/presentationml/2006/main">
  <p:tag name="NAME" val="Rectangle"/>
</p:tagLst>
</file>

<file path=ppt/tags/tag69.xml><?xml version="1.0" encoding="utf-8"?>
<p:tagLst xmlns:a="http://schemas.openxmlformats.org/drawingml/2006/main" xmlns:r="http://schemas.openxmlformats.org/officeDocument/2006/relationships" xmlns:p="http://schemas.openxmlformats.org/presentationml/2006/main">
  <p:tag name="NAME" val="Rectangl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Rectangle"/>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NAME" val="SingleBoat"/>
</p:tagLst>
</file>

<file path=ppt/tags/tag74.xml><?xml version="1.0" encoding="utf-8"?>
<p:tagLst xmlns:a="http://schemas.openxmlformats.org/drawingml/2006/main" xmlns:r="http://schemas.openxmlformats.org/officeDocument/2006/relationships" xmlns:p="http://schemas.openxmlformats.org/presentationml/2006/main">
  <p:tag name="NAME" val="SingleBoatShape"/>
</p:tagLst>
</file>

<file path=ppt/tags/tag75.xml><?xml version="1.0" encoding="utf-8"?>
<p:tagLst xmlns:a="http://schemas.openxmlformats.org/drawingml/2006/main" xmlns:r="http://schemas.openxmlformats.org/officeDocument/2006/relationships" xmlns:p="http://schemas.openxmlformats.org/presentationml/2006/main">
  <p:tag name="NAME" val="SingleBoatText"/>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2803</TotalTime>
  <Words>35212</Words>
  <Application>Microsoft Office PowerPoint</Application>
  <PresentationFormat>On-screen Show (4:3)</PresentationFormat>
  <Paragraphs>5031</Paragraphs>
  <Slides>469</Slides>
  <Notes>366</Notes>
  <HiddenSlides>1</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4</vt:i4>
      </vt:variant>
      <vt:variant>
        <vt:lpstr>Slide Titles</vt:lpstr>
      </vt:variant>
      <vt:variant>
        <vt:i4>469</vt:i4>
      </vt:variant>
    </vt:vector>
  </HeadingPairs>
  <TitlesOfParts>
    <vt:vector size="497" baseType="lpstr">
      <vt:lpstr>Arial Unicode MS</vt:lpstr>
      <vt:lpstr>Batang</vt:lpstr>
      <vt:lpstr>MS Mincho</vt:lpstr>
      <vt:lpstr>ＭＳ Ｐゴシック</vt:lpstr>
      <vt:lpstr>ＭＳ Ｐゴシック</vt:lpstr>
      <vt:lpstr>新細明體</vt:lpstr>
      <vt:lpstr>Arial</vt:lpstr>
      <vt:lpstr>Arial Black</vt:lpstr>
      <vt:lpstr>Arial Narrow</vt:lpstr>
      <vt:lpstr>Calibri</vt:lpstr>
      <vt:lpstr>Calibri (Body)</vt:lpstr>
      <vt:lpstr>Calibri (Headings)</vt:lpstr>
      <vt:lpstr>Cambria</vt:lpstr>
      <vt:lpstr>Century Gothic</vt:lpstr>
      <vt:lpstr>Garamond</vt:lpstr>
      <vt:lpstr>Helvetica</vt:lpstr>
      <vt:lpstr>inherit</vt:lpstr>
      <vt:lpstr>Mangal</vt:lpstr>
      <vt:lpstr>Poster</vt:lpstr>
      <vt:lpstr>Symbol</vt:lpstr>
      <vt:lpstr>Times New Roman</vt:lpstr>
      <vt:lpstr>Verdana</vt:lpstr>
      <vt:lpstr>Wingdings</vt:lpstr>
      <vt:lpstr>QCI_CF_QCY001</vt:lpstr>
      <vt:lpstr>think-cell Slide</vt:lpstr>
      <vt:lpstr>Photo Editor Photo</vt:lpstr>
      <vt:lpstr>Document</vt:lpstr>
      <vt:lpstr>Clip</vt:lpstr>
      <vt:lpstr>Assessor Training</vt:lpstr>
      <vt:lpstr>Overview of of 5 days</vt:lpstr>
      <vt:lpstr> Index</vt:lpstr>
      <vt:lpstr>Your Role &amp; Introduction to ZED</vt:lpstr>
      <vt:lpstr>PowerPoint Presentation</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Day 1 Session 3</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 P-4 Overall Equipment Effectiveness </vt:lpstr>
      <vt:lpstr>PowerPoint Presentation</vt:lpstr>
      <vt:lpstr>PowerPoint Presentation</vt:lpstr>
      <vt:lpstr>Overall Equipment Effectiveness (OEE)</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Day 2 Session 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Day 2 Session 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Day 2 Session 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Day 2 Session 3</vt:lpstr>
      <vt:lpstr>Intellectual Property Management</vt:lpstr>
      <vt:lpstr>PowerPoint Presentation</vt:lpstr>
      <vt:lpstr>Laws for IP Protection</vt:lpstr>
      <vt:lpstr>Invention vs Innovation </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Day 2 Session 3</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Day 2 Session 4</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Day 2 Session 4</vt:lpstr>
      <vt:lpstr>Energy Management</vt:lpstr>
      <vt:lpstr>PowerPoint Presentation</vt:lpstr>
      <vt:lpstr>PowerPoint Presentation</vt:lpstr>
      <vt:lpstr>F-3    System for Energy Efficiency</vt:lpstr>
      <vt:lpstr>PowerPoint Presentation</vt:lpstr>
      <vt:lpstr>PowerPoint Presentation</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Day 3 Session 1</vt:lpstr>
      <vt:lpstr>Defense Sector - Parameters</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Day 3 Session 2</vt:lpstr>
      <vt:lpstr>Environment  Management</vt:lpstr>
      <vt:lpstr>Environment Management</vt:lpstr>
      <vt:lpstr>ENVIRONMENTAL ACTS IN INDIA</vt:lpstr>
      <vt:lpstr>SOME IMPORTANT RULES FRAMED UNDER THE EP ACT</vt:lpstr>
      <vt:lpstr>RECENT WASTE MANAGEMENT RULES IN MAR-APR 2016</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Exercise - 1 </vt:lpstr>
      <vt:lpstr>F-1 Technology Selection Environmental Management</vt:lpstr>
      <vt:lpstr>Technology selection &amp; continual Up-gradation </vt:lpstr>
      <vt:lpstr>PowerPoint Presentation</vt:lpstr>
      <vt:lpstr>Exercise - 2</vt:lpstr>
      <vt:lpstr>F-2 Pollution Control</vt:lpstr>
      <vt:lpstr>Systems for abatement of effluent, emissions and wastes</vt:lpstr>
      <vt:lpstr>System of abatement of effluent, emissions and wastes</vt:lpstr>
      <vt:lpstr>Environmental Management Planning</vt:lpstr>
      <vt:lpstr>Environmental Aspects</vt:lpstr>
      <vt:lpstr>Environmental Aspects</vt:lpstr>
      <vt:lpstr>Environmental Impact</vt:lpstr>
      <vt:lpstr>PowerPoint Presentation</vt:lpstr>
      <vt:lpstr>Exercise - 3 </vt:lpstr>
      <vt:lpstr>G-1 Environmental Protection Equipment</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Day 3 Session 2</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Day 3 Session 3</vt:lpstr>
      <vt:lpstr>Defense Sector - Parameters</vt:lpstr>
      <vt:lpstr>Day 3 Session 4</vt:lpstr>
      <vt:lpstr>Understanding Assessment</vt:lpstr>
      <vt:lpstr>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  UNDERSTANDING ZED SCHEME GUIDELINES</vt:lpstr>
      <vt:lpstr>  ONLINE SELF-ASSESSMENT PROCESS</vt:lpstr>
      <vt:lpstr>STEP 2: SELF ASSESSMENT (1) </vt:lpstr>
      <vt:lpstr>STEP 2: SELF ASSESSMENT (2)</vt:lpstr>
      <vt:lpstr>ZED CERTIFICATION: 7 STEP PROCESS</vt:lpstr>
      <vt:lpstr>STEP 3: DESKTOP ASSESSMENT (1)</vt:lpstr>
      <vt:lpstr>STEP 3: DESKTOP ASSESSMENT (2)</vt:lpstr>
      <vt:lpstr>STEP 3: DESKTOP ASSESSMENT (3)</vt:lpstr>
      <vt:lpstr>STEP 3: DESKTOP ASSESSMENT (4.2)</vt:lpstr>
      <vt:lpstr>STEP 3: DESKTOP ASSESSMENT (4.3)</vt:lpstr>
      <vt:lpstr>Day 4 Session 1</vt:lpstr>
      <vt:lpstr>Site Assessment Report Gap Analysis in Group &amp; Presentation</vt:lpstr>
      <vt:lpstr>Day 4 Session 2</vt:lpstr>
      <vt:lpstr>CASE EXERCISE 1: VISUALIZATION</vt:lpstr>
      <vt:lpstr>DESKTOP ASSESSMENT</vt:lpstr>
      <vt:lpstr>ONSITE ASSESSMENT</vt:lpstr>
      <vt:lpstr>Day 4 Session 3</vt:lpstr>
      <vt:lpstr>Reducing Variation between Assessors</vt:lpstr>
      <vt:lpstr>  ASSESSOR SKILLS </vt:lpstr>
      <vt:lpstr>ASSESSOR SKILLS (1)</vt:lpstr>
      <vt:lpstr>PowerPoint Presentation</vt:lpstr>
      <vt:lpstr>FACT FINDING SKILLS</vt:lpstr>
      <vt:lpstr>COMMUNICATING WITH THE ASSESSEE</vt:lpstr>
      <vt:lpstr>PowerPoint Presentation</vt:lpstr>
      <vt:lpstr>PowerPoint Presentation</vt:lpstr>
      <vt:lpstr>PowerPoint Presentation</vt:lpstr>
      <vt:lpstr>PowerPoint Presentation</vt:lpstr>
      <vt:lpstr>TIME MANAGEMENT SKILLS</vt:lpstr>
      <vt:lpstr>ROLES &amp; RESPONSIBILITIES OF ASSESSOR,    TEAM LEADER AND TECHNICAL EXPERTS</vt:lpstr>
      <vt:lpstr>WHO ARE INVOLVED IN A ZED ASSESSMENT</vt:lpstr>
      <vt:lpstr>PowerPoint Presentation</vt:lpstr>
      <vt:lpstr>PowerPoint Presentation</vt:lpstr>
      <vt:lpstr> ASSESSMENT TEAM COMPETENCE</vt:lpstr>
      <vt:lpstr>ASSESSMENT TEAM COMPETENCE</vt:lpstr>
      <vt:lpstr>ASSESSMENT TEAM COMPETENCE</vt:lpstr>
      <vt:lpstr>ASSESSMENT TEAM COMPETENCE</vt:lpstr>
      <vt:lpstr>ASSESSMENT TEAM COMPETENCE</vt:lpstr>
      <vt:lpstr>ASSESSMENT TEAM COMPETENCE</vt:lpstr>
      <vt:lpstr>ZED SECTORS</vt:lpstr>
      <vt:lpstr>ZED SECTORS</vt:lpstr>
      <vt:lpstr>PowerPoint Presentation</vt:lpstr>
      <vt:lpstr>PowerPoint Presentation</vt:lpstr>
      <vt:lpstr> ASSESSMENT TOOLS &amp; TECHNIQUES</vt:lpstr>
      <vt:lpstr>ASSESSMENT PRINCIPLES</vt:lpstr>
      <vt:lpstr>INTERVIEWING</vt:lpstr>
      <vt:lpstr>AUDIT TRAILS</vt:lpstr>
      <vt:lpstr> SPECIAL REQUIREMENTS FOR      MATURITY ASSESSMENTS</vt:lpstr>
      <vt:lpstr>PowerPoint Presentation</vt:lpstr>
      <vt:lpstr>SPECIAL REQUIREMENTS</vt:lpstr>
      <vt:lpstr>PowerPoint Presentation</vt:lpstr>
      <vt:lpstr>PowerPoint Presentation</vt:lpstr>
      <vt:lpstr>PowerPoint Presentation</vt:lpstr>
      <vt:lpstr>Enablers: Assessment and Refinement</vt:lpstr>
      <vt:lpstr>Results caused by Approach</vt:lpstr>
      <vt:lpstr>PowerPoint Presentation</vt:lpstr>
      <vt:lpstr>PowerPoint Presentation</vt:lpstr>
      <vt:lpstr>PowerPoint Presentation</vt:lpstr>
      <vt:lpstr>Day 4 Session 4</vt:lpstr>
      <vt:lpstr>Conducting Assessment</vt:lpstr>
      <vt:lpstr>PLANNING FOR ONSITE ASSESSMENT</vt:lpstr>
      <vt:lpstr>ZED CERTIFICATION: 7 STEP PROCESS</vt:lpstr>
      <vt:lpstr>STEP 4: ONSITE ASSESSMENT (1)</vt:lpstr>
      <vt:lpstr>STEP 4: ONSITE ASSESSMENT (1)</vt:lpstr>
      <vt:lpstr>STEP 4: ONSITE ASSESSMENT (2)</vt:lpstr>
      <vt:lpstr>STEP 4: ONSITE ASSESSMENT (2)</vt:lpstr>
      <vt:lpstr>STEP 4: ONSITE ASSESSMENT (3)</vt:lpstr>
      <vt:lpstr>STEP 4: ONSITE ASSESSMENT (4)</vt:lpstr>
      <vt:lpstr>STEP 4: ONSITE ASSESSMENT (5)</vt:lpstr>
      <vt:lpstr>STEP 4: ONSITE ASSESSMENT (6)</vt:lpstr>
      <vt:lpstr>STEP 4: ONSITE ASSESSMENT (6)</vt:lpstr>
      <vt:lpstr>STEP 4: ONSITE ASSESSMENT (4)</vt:lpstr>
      <vt:lpstr>STEP 4: ONSITE ASSESSMENT (4)</vt:lpstr>
      <vt:lpstr>STEP 4: ONSITE ASSESSMENT (5.1)</vt:lpstr>
      <vt:lpstr>STEP 4: ONSITE ASSESSMENT (5.2)</vt:lpstr>
      <vt:lpstr>STEP 4: ONSITE ASSESSMENT (5.3)</vt:lpstr>
      <vt:lpstr>Day 5 Session 1</vt:lpstr>
      <vt:lpstr> EXERCISE ON ONSITE ASSESSMENT PLANNING</vt:lpstr>
      <vt:lpstr>ONSITE ASSESSMENT</vt:lpstr>
      <vt:lpstr> ON SITE ASSESSMENT EXECUTION</vt:lpstr>
      <vt:lpstr> Instructions for Case Study</vt:lpstr>
      <vt:lpstr> Instructions for Case Study</vt:lpstr>
      <vt:lpstr>PowerPoint Presentation</vt:lpstr>
      <vt:lpstr>How to evaluate the strength  of findings</vt:lpstr>
      <vt:lpstr>How to evaluate the strength  of findings</vt:lpstr>
      <vt:lpstr>Additional Guidance</vt:lpstr>
      <vt:lpstr>ONSITE ASSESSMENT</vt:lpstr>
      <vt:lpstr>PowerPoint Presentation</vt:lpstr>
      <vt:lpstr>PowerPoint Presentation</vt:lpstr>
      <vt:lpstr>ON SITE ASSESSMENT EXECUTION</vt:lpstr>
      <vt:lpstr>ONSITE ASSESSMENT</vt:lpstr>
      <vt:lpstr>PowerPoint Presentation</vt:lpstr>
      <vt:lpstr>ONSITE ASSESSMENT</vt:lpstr>
      <vt:lpstr>PowerPoint Presentation</vt:lpstr>
      <vt:lpstr>PowerPoint Presentation</vt:lpstr>
      <vt:lpstr>Day 5 Session 2</vt:lpstr>
      <vt:lpstr>MOCK ASSESSMENT:   ROLE PLAY</vt:lpstr>
      <vt:lpstr>Day 5 Session 3 &amp;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creator>RP</dc:creator>
  <cp:lastModifiedBy>Hari Thapliyal</cp:lastModifiedBy>
  <cp:revision>618</cp:revision>
  <cp:lastPrinted>2017-02-06T06:08:00Z</cp:lastPrinted>
  <dcterms:created xsi:type="dcterms:W3CDTF">2017-02-03T08:59:00Z</dcterms:created>
  <dcterms:modified xsi:type="dcterms:W3CDTF">2017-11-08T02:50:06Z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y fmtid="{D5CDD505-2E9C-101B-9397-08002B2CF9AE}" pid="4" name="KSOProductBuildVer">
    <vt:lpwstr>1033-10.2.0.5811</vt:lpwstr>
  </property>
</Properties>
</file>